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cb8d1f464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cb8d1f464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cb8d1f464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cb8d1f464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cb8d1f464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cb8d1f464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cb8d1f464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cb8d1f464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cb8d1f46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cb8d1f46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cb8d1f464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cb8d1f464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b8d1f464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b8d1f464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cb8d1f464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cb8d1f464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cb8d1f464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cb8d1f464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cb8d1f464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cb8d1f464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cb8d1f464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cb8d1f464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cb8d1f464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cb8d1f464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cs.ucc.ie/~gavin/cs1050/the_internet/slides/glossary.html.htm#gl-htt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cs.ucc.ie/~gavin/cs1050/the_internet/slides/sec-how-web-works.html.htm#fig-htt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solidFill>
                  <a:srgbClr val="980000"/>
                </a:solidFill>
              </a:rPr>
              <a:t>HOW THE WEB</a:t>
            </a:r>
            <a:endParaRPr b="1">
              <a:solidFill>
                <a:srgbClr val="980000"/>
              </a:solidFill>
            </a:endParaRPr>
          </a:p>
          <a:p>
            <a:pPr marL="0" lvl="0" indent="0" algn="ctr" rtl="0">
              <a:spcBef>
                <a:spcPts val="0"/>
              </a:spcBef>
              <a:spcAft>
                <a:spcPts val="0"/>
              </a:spcAft>
              <a:buNone/>
            </a:pPr>
            <a:r>
              <a:rPr lang="en" b="1">
                <a:solidFill>
                  <a:srgbClr val="980000"/>
                </a:solidFill>
              </a:rPr>
              <a:t>WORKS</a:t>
            </a:r>
            <a:endParaRPr b="1">
              <a:solidFill>
                <a:srgbClr val="980000"/>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body" idx="1"/>
          </p:nvPr>
        </p:nvSpPr>
        <p:spPr>
          <a:xfrm>
            <a:off x="240025" y="751175"/>
            <a:ext cx="8520600" cy="4078800"/>
          </a:xfrm>
          <a:prstGeom prst="rect">
            <a:avLst/>
          </a:prstGeom>
        </p:spPr>
        <p:txBody>
          <a:bodyPr spcFirstLastPara="1" wrap="square" lIns="91425" tIns="91425" rIns="91425" bIns="91425" anchor="t" anchorCtr="0">
            <a:noAutofit/>
          </a:bodyPr>
          <a:lstStyle/>
          <a:p>
            <a:pPr marL="457200" lvl="0" indent="-317500" algn="l" rtl="0">
              <a:lnSpc>
                <a:spcPct val="160000"/>
              </a:lnSpc>
              <a:spcBef>
                <a:spcPts val="0"/>
              </a:spcBef>
              <a:spcAft>
                <a:spcPts val="0"/>
              </a:spcAft>
              <a:buClr>
                <a:srgbClr val="0000FF"/>
              </a:buClr>
              <a:buSzPts val="1400"/>
              <a:buChar char="●"/>
            </a:pPr>
            <a:r>
              <a:rPr lang="en" sz="1400" b="1">
                <a:solidFill>
                  <a:srgbClr val="0000FF"/>
                </a:solidFill>
                <a:highlight>
                  <a:srgbClr val="FEFEFE"/>
                </a:highlight>
              </a:rPr>
              <a:t>Backend web programing languages such as C# or Java, PHP and Ruby</a:t>
            </a:r>
            <a:endParaRPr sz="1400" b="1">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b="1">
                <a:solidFill>
                  <a:srgbClr val="0000FF"/>
                </a:solidFill>
                <a:highlight>
                  <a:srgbClr val="FEFEFE"/>
                </a:highlight>
              </a:rPr>
              <a:t>Design software like Photoshop and Illustrator and Sketch</a:t>
            </a:r>
            <a:endParaRPr sz="1400" b="1">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b="1">
                <a:solidFill>
                  <a:srgbClr val="0000FF"/>
                </a:solidFill>
                <a:highlight>
                  <a:srgbClr val="FEFEFE"/>
                </a:highlight>
              </a:rPr>
              <a:t>An understanding of SEO</a:t>
            </a:r>
            <a:endParaRPr sz="1400" b="1">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b="1">
                <a:solidFill>
                  <a:srgbClr val="0000FF"/>
                </a:solidFill>
                <a:highlight>
                  <a:srgbClr val="FEFEFE"/>
                </a:highlight>
              </a:rPr>
              <a:t>Web servers and how they function</a:t>
            </a:r>
            <a:endParaRPr sz="1400" b="1">
              <a:solidFill>
                <a:srgbClr val="0000FF"/>
              </a:solidFill>
              <a:highlight>
                <a:srgbClr val="FEFEFE"/>
              </a:highlight>
            </a:endParaRPr>
          </a:p>
          <a:p>
            <a:pPr marL="0" lvl="0" indent="0" algn="l" rtl="0">
              <a:lnSpc>
                <a:spcPct val="160000"/>
              </a:lnSpc>
              <a:spcBef>
                <a:spcPts val="1200"/>
              </a:spcBef>
              <a:spcAft>
                <a:spcPts val="0"/>
              </a:spcAft>
              <a:buNone/>
            </a:pPr>
            <a:r>
              <a:rPr lang="en" sz="1400" b="1">
                <a:solidFill>
                  <a:srgbClr val="0000FF"/>
                </a:solidFill>
                <a:highlight>
                  <a:srgbClr val="FEFEFE"/>
                </a:highlight>
              </a:rPr>
              <a:t>A portfolio of your work is an ideal way to demonstrate your skills as a developer. Aim to include:</a:t>
            </a:r>
            <a:endParaRPr sz="1400" b="1">
              <a:solidFill>
                <a:srgbClr val="0000FF"/>
              </a:solidFill>
              <a:highlight>
                <a:srgbClr val="FEFEFE"/>
              </a:highlight>
            </a:endParaRPr>
          </a:p>
          <a:p>
            <a:pPr marL="457200" lvl="0" indent="-317500" algn="l" rtl="0">
              <a:lnSpc>
                <a:spcPct val="160000"/>
              </a:lnSpc>
              <a:spcBef>
                <a:spcPts val="1200"/>
              </a:spcBef>
              <a:spcAft>
                <a:spcPts val="0"/>
              </a:spcAft>
              <a:buClr>
                <a:srgbClr val="0000FF"/>
              </a:buClr>
              <a:buSzPts val="1400"/>
              <a:buAutoNum type="arabicPeriod"/>
            </a:pPr>
            <a:r>
              <a:rPr lang="en" sz="1400">
                <a:solidFill>
                  <a:srgbClr val="0000FF"/>
                </a:solidFill>
                <a:highlight>
                  <a:srgbClr val="FEFEFE"/>
                </a:highlight>
              </a:rPr>
              <a:t>Examples of websites you've worked on - this allows you to share the work you have completed and helps to show prospective clients what you can do</a:t>
            </a:r>
            <a:endParaRPr sz="1400">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AutoNum type="arabicPeriod"/>
            </a:pPr>
            <a:r>
              <a:rPr lang="en" sz="1400">
                <a:solidFill>
                  <a:srgbClr val="0000FF"/>
                </a:solidFill>
                <a:highlight>
                  <a:srgbClr val="FEFEFE"/>
                </a:highlight>
              </a:rPr>
              <a:t>Testimonials from clients you have previously worked with - this will reassure prospective clients that you have completed work for other clients and they were happy with what you delivered. Always ask any clients you work for to provide a testimonial once you complete a project.</a:t>
            </a:r>
            <a:endParaRPr sz="1400">
              <a:solidFill>
                <a:srgbClr val="0000FF"/>
              </a:solidFill>
              <a:highlight>
                <a:srgbClr val="FEFEFE"/>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172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980000"/>
                </a:solidFill>
              </a:rPr>
              <a:t>What skills do you need to become a web developer?</a:t>
            </a:r>
            <a:endParaRPr b="1">
              <a:solidFill>
                <a:srgbClr val="980000"/>
              </a:solidFill>
            </a:endParaRPr>
          </a:p>
        </p:txBody>
      </p:sp>
      <p:sp>
        <p:nvSpPr>
          <p:cNvPr id="115" name="Google Shape;115;p23"/>
          <p:cNvSpPr txBox="1">
            <a:spLocks noGrp="1"/>
          </p:cNvSpPr>
          <p:nvPr>
            <p:ph type="body" idx="1"/>
          </p:nvPr>
        </p:nvSpPr>
        <p:spPr>
          <a:xfrm>
            <a:off x="311700" y="745400"/>
            <a:ext cx="8520600" cy="4242300"/>
          </a:xfrm>
          <a:prstGeom prst="rect">
            <a:avLst/>
          </a:prstGeom>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1400" b="1">
                <a:solidFill>
                  <a:srgbClr val="0000FF"/>
                </a:solidFill>
                <a:highlight>
                  <a:srgbClr val="FEFEFE"/>
                </a:highlight>
              </a:rPr>
              <a:t>Key skills to be successful in web development include:</a:t>
            </a:r>
            <a:endParaRPr sz="1400" b="1">
              <a:solidFill>
                <a:srgbClr val="0000FF"/>
              </a:solidFill>
              <a:highlight>
                <a:srgbClr val="FEFEFE"/>
              </a:highlight>
            </a:endParaRPr>
          </a:p>
          <a:p>
            <a:pPr marL="457200" lvl="0" indent="-317500" algn="l" rtl="0">
              <a:lnSpc>
                <a:spcPct val="160000"/>
              </a:lnSpc>
              <a:spcBef>
                <a:spcPts val="1200"/>
              </a:spcBef>
              <a:spcAft>
                <a:spcPts val="0"/>
              </a:spcAft>
              <a:buClr>
                <a:srgbClr val="0000FF"/>
              </a:buClr>
              <a:buSzPts val="1400"/>
              <a:buChar char="●"/>
            </a:pPr>
            <a:r>
              <a:rPr lang="en" sz="1400">
                <a:solidFill>
                  <a:srgbClr val="0000FF"/>
                </a:solidFill>
                <a:highlight>
                  <a:srgbClr val="FEFEFE"/>
                </a:highlight>
              </a:rPr>
              <a:t>Computer literacy</a:t>
            </a:r>
            <a:endParaRPr sz="1400">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a:solidFill>
                  <a:srgbClr val="0000FF"/>
                </a:solidFill>
                <a:highlight>
                  <a:srgbClr val="FEFEFE"/>
                </a:highlight>
              </a:rPr>
              <a:t>Strong numeracy skills</a:t>
            </a:r>
            <a:endParaRPr sz="1400">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a:solidFill>
                  <a:srgbClr val="0000FF"/>
                </a:solidFill>
                <a:highlight>
                  <a:srgbClr val="FEFEFE"/>
                </a:highlight>
              </a:rPr>
              <a:t>Strong creative ability</a:t>
            </a:r>
            <a:endParaRPr sz="1400">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a:solidFill>
                  <a:srgbClr val="0000FF"/>
                </a:solidFill>
                <a:highlight>
                  <a:srgbClr val="FEFEFE"/>
                </a:highlight>
              </a:rPr>
              <a:t>Attention to detail</a:t>
            </a:r>
            <a:endParaRPr sz="1400">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a:solidFill>
                  <a:srgbClr val="0000FF"/>
                </a:solidFill>
                <a:highlight>
                  <a:srgbClr val="FEFEFE"/>
                </a:highlight>
              </a:rPr>
              <a:t>Strong communication skills</a:t>
            </a:r>
            <a:endParaRPr sz="1400">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a:solidFill>
                  <a:srgbClr val="0000FF"/>
                </a:solidFill>
                <a:highlight>
                  <a:srgbClr val="FEFEFE"/>
                </a:highlight>
              </a:rPr>
              <a:t>Excellent problem-solving skills</a:t>
            </a:r>
            <a:endParaRPr sz="1400">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a:solidFill>
                  <a:srgbClr val="0000FF"/>
                </a:solidFill>
                <a:highlight>
                  <a:srgbClr val="FEFEFE"/>
                </a:highlight>
              </a:rPr>
              <a:t>The ability to explain technical matters clearly</a:t>
            </a:r>
            <a:endParaRPr sz="1400">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a:solidFill>
                  <a:srgbClr val="0000FF"/>
                </a:solidFill>
                <a:highlight>
                  <a:srgbClr val="FEFEFE"/>
                </a:highlight>
              </a:rPr>
              <a:t>A keen interest in technology</a:t>
            </a:r>
            <a:endParaRPr sz="1400">
              <a:solidFill>
                <a:srgbClr val="0000FF"/>
              </a:solidFill>
              <a:highlight>
                <a:srgbClr val="FEFEFE"/>
              </a:highlight>
            </a:endParaRPr>
          </a:p>
          <a:p>
            <a:pPr marL="0" lvl="0" indent="0" algn="l" rtl="0">
              <a:lnSpc>
                <a:spcPct val="160000"/>
              </a:lnSpc>
              <a:spcBef>
                <a:spcPts val="1200"/>
              </a:spcBef>
              <a:spcAft>
                <a:spcPts val="0"/>
              </a:spcAft>
              <a:buClr>
                <a:schemeClr val="dk1"/>
              </a:buClr>
              <a:buSzPts val="1100"/>
              <a:buFont typeface="Arial"/>
              <a:buNone/>
            </a:pPr>
            <a:r>
              <a:rPr lang="en" sz="1400" b="1">
                <a:solidFill>
                  <a:srgbClr val="0000FF"/>
                </a:solidFill>
                <a:highlight>
                  <a:srgbClr val="FEFEFE"/>
                </a:highlight>
              </a:rPr>
              <a:t>Ongoing self-learning is key to developing in a web development role, in order to stay up to date with ever more frequent technological advancements and updates.</a:t>
            </a:r>
            <a:endParaRPr sz="1400" b="1">
              <a:solidFill>
                <a:srgbClr val="0000FF"/>
              </a:solidFill>
              <a:highlight>
                <a:srgbClr val="FEFEFE"/>
              </a:highlight>
            </a:endParaRPr>
          </a:p>
          <a:p>
            <a:pPr marL="0" lvl="0" indent="0" algn="l" rtl="0">
              <a:lnSpc>
                <a:spcPct val="160000"/>
              </a:lnSpc>
              <a:spcBef>
                <a:spcPts val="1200"/>
              </a:spcBef>
              <a:spcAft>
                <a:spcPts val="1200"/>
              </a:spcAft>
              <a:buNone/>
            </a:pPr>
            <a:endParaRPr sz="1600" b="1">
              <a:solidFill>
                <a:srgbClr val="0000FF"/>
              </a:solidFill>
              <a:highlight>
                <a:srgbClr val="FEFEFE"/>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19"/>
        <p:cNvGrpSpPr/>
        <p:nvPr/>
      </p:nvGrpSpPr>
      <p:grpSpPr>
        <a:xfrm>
          <a:off x="0" y="0"/>
          <a:ext cx="0" cy="0"/>
          <a:chOff x="0" y="0"/>
          <a:chExt cx="0" cy="0"/>
        </a:xfrm>
      </p:grpSpPr>
      <p:sp>
        <p:nvSpPr>
          <p:cNvPr id="120" name="Google Shape;120;p24"/>
          <p:cNvSpPr txBox="1">
            <a:spLocks noGrp="1"/>
          </p:cNvSpPr>
          <p:nvPr>
            <p:ph type="body" idx="1"/>
          </p:nvPr>
        </p:nvSpPr>
        <p:spPr>
          <a:xfrm>
            <a:off x="311700" y="1166800"/>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800" b="1">
                <a:solidFill>
                  <a:srgbClr val="980000"/>
                </a:solidFill>
              </a:rPr>
              <a:t>WHY I CHOOSE TO</a:t>
            </a:r>
            <a:endParaRPr sz="3800" b="1">
              <a:solidFill>
                <a:srgbClr val="980000"/>
              </a:solidFill>
            </a:endParaRPr>
          </a:p>
          <a:p>
            <a:pPr marL="0" lvl="0" indent="0" algn="ctr" rtl="0">
              <a:spcBef>
                <a:spcPts val="1200"/>
              </a:spcBef>
              <a:spcAft>
                <a:spcPts val="0"/>
              </a:spcAft>
              <a:buNone/>
            </a:pPr>
            <a:r>
              <a:rPr lang="en" sz="3800" b="1">
                <a:solidFill>
                  <a:srgbClr val="980000"/>
                </a:solidFill>
              </a:rPr>
              <a:t>LEARN WEB </a:t>
            </a:r>
            <a:endParaRPr sz="3800" b="1">
              <a:solidFill>
                <a:srgbClr val="980000"/>
              </a:solidFill>
            </a:endParaRPr>
          </a:p>
          <a:p>
            <a:pPr marL="0" lvl="0" indent="0" algn="ctr" rtl="0">
              <a:spcBef>
                <a:spcPts val="1200"/>
              </a:spcBef>
              <a:spcAft>
                <a:spcPts val="1200"/>
              </a:spcAft>
              <a:buNone/>
            </a:pPr>
            <a:r>
              <a:rPr lang="en" sz="3800" b="1">
                <a:solidFill>
                  <a:srgbClr val="980000"/>
                </a:solidFill>
              </a:rPr>
              <a:t>DEVELOPMENT</a:t>
            </a:r>
            <a:endParaRPr sz="3800" b="1">
              <a:solidFill>
                <a:srgbClr val="98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980000"/>
                </a:solidFill>
              </a:rPr>
              <a:t>Why i choose to be a web developer</a:t>
            </a:r>
            <a:endParaRPr b="1">
              <a:solidFill>
                <a:srgbClr val="980000"/>
              </a:solidFill>
            </a:endParaRPr>
          </a:p>
        </p:txBody>
      </p:sp>
      <p:sp>
        <p:nvSpPr>
          <p:cNvPr id="126" name="Google Shape;126;p25"/>
          <p:cNvSpPr txBox="1">
            <a:spLocks noGrp="1"/>
          </p:cNvSpPr>
          <p:nvPr>
            <p:ph type="body" idx="1"/>
          </p:nvPr>
        </p:nvSpPr>
        <p:spPr>
          <a:xfrm>
            <a:off x="171325" y="572700"/>
            <a:ext cx="8882400" cy="4480500"/>
          </a:xfrm>
          <a:prstGeom prst="rect">
            <a:avLst/>
          </a:prstGeom>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1400">
                <a:solidFill>
                  <a:srgbClr val="0000FF"/>
                </a:solidFill>
                <a:highlight>
                  <a:srgbClr val="FEFEFE"/>
                </a:highlight>
              </a:rPr>
              <a:t>I have always been interested in computers and technology from a young age. I learned graphics years ago and  Worked on several design projects for my personal use and also for businesses.</a:t>
            </a:r>
            <a:endParaRPr sz="1400">
              <a:solidFill>
                <a:srgbClr val="0000FF"/>
              </a:solidFill>
              <a:highlight>
                <a:srgbClr val="FEFEFE"/>
              </a:highlight>
            </a:endParaRPr>
          </a:p>
          <a:p>
            <a:pPr marL="0" lvl="0" indent="0" algn="l" rtl="0">
              <a:lnSpc>
                <a:spcPct val="160000"/>
              </a:lnSpc>
              <a:spcBef>
                <a:spcPts val="1200"/>
              </a:spcBef>
              <a:spcAft>
                <a:spcPts val="0"/>
              </a:spcAft>
              <a:buNone/>
            </a:pPr>
            <a:r>
              <a:rPr lang="en" sz="1400">
                <a:solidFill>
                  <a:srgbClr val="0000FF"/>
                </a:solidFill>
                <a:highlight>
                  <a:srgbClr val="FEFEFE"/>
                </a:highlight>
              </a:rPr>
              <a:t>I would say I choose to learn web development because I love it! I've been taking free youtube classes on HTML/CSS and it opened my eyes to the enormous possibilities that being a full-stack web developer presents for my career.</a:t>
            </a:r>
            <a:endParaRPr sz="1400">
              <a:solidFill>
                <a:srgbClr val="0000FF"/>
              </a:solidFill>
              <a:highlight>
                <a:srgbClr val="FEFEFE"/>
              </a:highlight>
            </a:endParaRPr>
          </a:p>
          <a:p>
            <a:pPr marL="0" lvl="0" indent="0" algn="l" rtl="0">
              <a:lnSpc>
                <a:spcPct val="160000"/>
              </a:lnSpc>
              <a:spcBef>
                <a:spcPts val="1200"/>
              </a:spcBef>
              <a:spcAft>
                <a:spcPts val="0"/>
              </a:spcAft>
              <a:buNone/>
            </a:pPr>
            <a:r>
              <a:rPr lang="en" sz="1400">
                <a:solidFill>
                  <a:srgbClr val="0000FF"/>
                </a:solidFill>
                <a:highlight>
                  <a:srgbClr val="FEFEFE"/>
                </a:highlight>
              </a:rPr>
              <a:t>I believe it's never too late to learn and decided I can learn this course and make a positive impact on the tech environment in Nigeria. </a:t>
            </a:r>
            <a:endParaRPr sz="1400">
              <a:solidFill>
                <a:srgbClr val="0000FF"/>
              </a:solidFill>
              <a:highlight>
                <a:srgbClr val="FEFEFE"/>
              </a:highlight>
            </a:endParaRPr>
          </a:p>
          <a:p>
            <a:pPr marL="0" lvl="0" indent="0" algn="l" rtl="0">
              <a:lnSpc>
                <a:spcPct val="160000"/>
              </a:lnSpc>
              <a:spcBef>
                <a:spcPts val="1200"/>
              </a:spcBef>
              <a:spcAft>
                <a:spcPts val="0"/>
              </a:spcAft>
              <a:buClr>
                <a:schemeClr val="dk1"/>
              </a:buClr>
              <a:buSzPts val="1100"/>
              <a:buFont typeface="Arial"/>
              <a:buNone/>
            </a:pPr>
            <a:r>
              <a:rPr lang="en" sz="1400">
                <a:solidFill>
                  <a:srgbClr val="0000FF"/>
                </a:solidFill>
                <a:highlight>
                  <a:srgbClr val="FEFEFE"/>
                </a:highlight>
              </a:rPr>
              <a:t>As a web designer, I will be involved in designing new websites and keeping current websites up to date, including the layout, and function according to the client's requirements.</a:t>
            </a:r>
            <a:endParaRPr sz="1400">
              <a:solidFill>
                <a:srgbClr val="0000FF"/>
              </a:solidFill>
              <a:highlight>
                <a:srgbClr val="FEFEFE"/>
              </a:highlight>
            </a:endParaRPr>
          </a:p>
          <a:p>
            <a:pPr marL="0" lvl="0" indent="0" algn="l" rtl="0">
              <a:lnSpc>
                <a:spcPct val="160000"/>
              </a:lnSpc>
              <a:spcBef>
                <a:spcPts val="1200"/>
              </a:spcBef>
              <a:spcAft>
                <a:spcPts val="0"/>
              </a:spcAft>
              <a:buClr>
                <a:schemeClr val="dk1"/>
              </a:buClr>
              <a:buSzPts val="1100"/>
              <a:buFont typeface="Arial"/>
              <a:buNone/>
            </a:pPr>
            <a:r>
              <a:rPr lang="en" sz="1400">
                <a:solidFill>
                  <a:srgbClr val="0000FF"/>
                </a:solidFill>
                <a:highlight>
                  <a:srgbClr val="FEFEFE"/>
                </a:highlight>
              </a:rPr>
              <a:t>I also particularly love the fact that web development gives me the flexibility to work from home and also do other things while also making a living doing what I love to do best.</a:t>
            </a:r>
            <a:endParaRPr sz="1400">
              <a:solidFill>
                <a:srgbClr val="0000FF"/>
              </a:solidFill>
              <a:highlight>
                <a:srgbClr val="FEFEFE"/>
              </a:highlight>
            </a:endParaRPr>
          </a:p>
          <a:p>
            <a:pPr marL="0" lvl="0" indent="0" algn="l" rtl="0">
              <a:lnSpc>
                <a:spcPct val="160000"/>
              </a:lnSpc>
              <a:spcBef>
                <a:spcPts val="1200"/>
              </a:spcBef>
              <a:spcAft>
                <a:spcPts val="1200"/>
              </a:spcAft>
              <a:buNone/>
            </a:pPr>
            <a:endParaRPr sz="1400">
              <a:solidFill>
                <a:srgbClr val="0000FF"/>
              </a:solidFill>
              <a:highlight>
                <a:srgbClr val="FEFEFE"/>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990"/>
              <a:buFont typeface="Arial"/>
              <a:buNone/>
            </a:pPr>
            <a:r>
              <a:rPr lang="en" sz="1870" b="1">
                <a:solidFill>
                  <a:srgbClr val="980000"/>
                </a:solidFill>
              </a:rPr>
              <a:t>How does the web work?</a:t>
            </a:r>
            <a:endParaRPr sz="1870" b="1">
              <a:solidFill>
                <a:srgbClr val="980000"/>
              </a:solidFill>
            </a:endParaRPr>
          </a:p>
          <a:p>
            <a:pPr marL="0" lvl="0" indent="0" algn="l" rtl="0">
              <a:spcBef>
                <a:spcPts val="400"/>
              </a:spcBef>
              <a:spcAft>
                <a:spcPts val="0"/>
              </a:spcAft>
              <a:buSzPts val="990"/>
              <a:buNone/>
            </a:pPr>
            <a:endParaRPr sz="322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10000"/>
          </a:bodyPr>
          <a:lstStyle/>
          <a:p>
            <a:pPr marL="0" lvl="0" indent="0" algn="l" rtl="0">
              <a:spcBef>
                <a:spcPts val="1200"/>
              </a:spcBef>
              <a:spcAft>
                <a:spcPts val="0"/>
              </a:spcAft>
              <a:buNone/>
            </a:pPr>
            <a:r>
              <a:rPr lang="en" sz="2050" b="1">
                <a:solidFill>
                  <a:srgbClr val="0000FF"/>
                </a:solidFill>
              </a:rPr>
              <a:t>The backbone of the web is the network of </a:t>
            </a:r>
            <a:r>
              <a:rPr lang="en" sz="2050" b="1" i="1">
                <a:solidFill>
                  <a:srgbClr val="0000FF"/>
                </a:solidFill>
              </a:rPr>
              <a:t>webservers</a:t>
            </a:r>
            <a:r>
              <a:rPr lang="en" sz="2050" b="1">
                <a:solidFill>
                  <a:srgbClr val="0000FF"/>
                </a:solidFill>
              </a:rPr>
              <a:t> across the world. These are really just computers that have a particular type of software running on them - software that knows how to speak the HTTP protocol and knows which information stored on the computer should be made accessible through the web.</a:t>
            </a:r>
            <a:endParaRPr sz="2050" b="1">
              <a:solidFill>
                <a:srgbClr val="0000FF"/>
              </a:solidFill>
            </a:endParaRPr>
          </a:p>
          <a:p>
            <a:pPr marL="0" lvl="0" indent="0" algn="l" rtl="0">
              <a:spcBef>
                <a:spcPts val="1200"/>
              </a:spcBef>
              <a:spcAft>
                <a:spcPts val="0"/>
              </a:spcAft>
              <a:buNone/>
            </a:pPr>
            <a:r>
              <a:rPr lang="en" sz="2050" b="1">
                <a:solidFill>
                  <a:srgbClr val="0000FF"/>
                </a:solidFill>
              </a:rPr>
              <a:t>It's possible to turn almost any computer into a webserver by downloading and installing server software (the most popular is Apache, see http://www.apache.org/), though it's not recommended unless you know what you're doing!</a:t>
            </a:r>
            <a:endParaRPr sz="2050" b="1">
              <a:solidFill>
                <a:srgbClr val="0000FF"/>
              </a:solidFill>
            </a:endParaRPr>
          </a:p>
          <a:p>
            <a:pPr marL="457200" lvl="0" indent="-297497" algn="l" rtl="0">
              <a:spcBef>
                <a:spcPts val="1200"/>
              </a:spcBef>
              <a:spcAft>
                <a:spcPts val="0"/>
              </a:spcAft>
              <a:buClr>
                <a:srgbClr val="0000FF"/>
              </a:buClr>
              <a:buSzPct val="66666"/>
              <a:buChar char="●"/>
            </a:pPr>
            <a:r>
              <a:rPr lang="en" sz="2100" b="1">
                <a:solidFill>
                  <a:srgbClr val="0000FF"/>
                </a:solidFill>
              </a:rPr>
              <a:t>Web servers and web browsers communicate via HTTP</a:t>
            </a:r>
            <a:endParaRPr sz="2100" b="1">
              <a:solidFill>
                <a:srgbClr val="0000FF"/>
              </a:solidFill>
            </a:endParaRPr>
          </a:p>
          <a:p>
            <a:pPr marL="457200" lvl="0" indent="-297497" algn="l" rtl="0">
              <a:spcBef>
                <a:spcPts val="0"/>
              </a:spcBef>
              <a:spcAft>
                <a:spcPts val="0"/>
              </a:spcAft>
              <a:buClr>
                <a:srgbClr val="0000FF"/>
              </a:buClr>
              <a:buSzPct val="66666"/>
              <a:buChar char="●"/>
            </a:pPr>
            <a:r>
              <a:rPr lang="en" sz="2100" b="1">
                <a:solidFill>
                  <a:srgbClr val="0000FF"/>
                </a:solidFill>
              </a:rPr>
              <a:t>HTTP ensures that all parts of the web page are delivered</a:t>
            </a:r>
            <a:endParaRPr sz="2100" b="1">
              <a:solidFill>
                <a:srgbClr val="0000FF"/>
              </a:solidFill>
            </a:endParaRPr>
          </a:p>
          <a:p>
            <a:pPr marL="457200" lvl="0" indent="-297497" algn="l" rtl="0">
              <a:spcBef>
                <a:spcPts val="0"/>
              </a:spcBef>
              <a:spcAft>
                <a:spcPts val="0"/>
              </a:spcAft>
              <a:buClr>
                <a:srgbClr val="0000FF"/>
              </a:buClr>
              <a:buSzPct val="66666"/>
              <a:buChar char="●"/>
            </a:pPr>
            <a:r>
              <a:rPr lang="en" sz="2100" b="1">
                <a:solidFill>
                  <a:srgbClr val="0000FF"/>
                </a:solidFill>
              </a:rPr>
              <a:t>Web browser decides how these items are displayed</a:t>
            </a:r>
            <a:endParaRPr sz="2100" b="1">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00" b="1">
                <a:solidFill>
                  <a:srgbClr val="980000"/>
                </a:solidFill>
              </a:rPr>
              <a:t>How HTTP works: retrieving a web page</a:t>
            </a:r>
            <a:endParaRPr sz="1900" b="1">
              <a:solidFill>
                <a:srgbClr val="980000"/>
              </a:solidFill>
            </a:endParaRPr>
          </a:p>
        </p:txBody>
      </p:sp>
      <p:sp>
        <p:nvSpPr>
          <p:cNvPr id="67" name="Google Shape;67;p15"/>
          <p:cNvSpPr txBox="1">
            <a:spLocks noGrp="1"/>
          </p:cNvSpPr>
          <p:nvPr>
            <p:ph type="body" idx="1"/>
          </p:nvPr>
        </p:nvSpPr>
        <p:spPr>
          <a:xfrm>
            <a:off x="254350" y="95182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900" b="1">
                <a:solidFill>
                  <a:srgbClr val="0000FF"/>
                </a:solidFill>
              </a:rPr>
              <a:t>The </a:t>
            </a:r>
            <a:r>
              <a:rPr lang="en" sz="1900" b="1" i="1" u="sng">
                <a:solidFill>
                  <a:srgbClr val="0000FF"/>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HyperText Transfer Protocol</a:t>
            </a:r>
            <a:r>
              <a:rPr lang="en" sz="1900" b="1">
                <a:solidFill>
                  <a:srgbClr val="0000FF"/>
                </a:solidFill>
              </a:rPr>
              <a:t> (HTTP) is actually quite simple. The web browser (or client) makes a request of a webpage to the server, and the webserver passes the page back to the browser (see </a:t>
            </a:r>
            <a:r>
              <a:rPr lang="en" sz="1900" b="1" u="sng">
                <a:solidFill>
                  <a:srgbClr val="0000FF"/>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Figure 2.1, “How HTTP works: retrieving a web page”</a:t>
            </a:r>
            <a:r>
              <a:rPr lang="en" sz="1900" b="1">
                <a:solidFill>
                  <a:srgbClr val="0000FF"/>
                </a:solidFill>
              </a:rPr>
              <a:t>. More cleverly, it also passes back any images, sounds or other media items back to the browser too.</a:t>
            </a:r>
            <a:endParaRPr sz="1900" b="1">
              <a:solidFill>
                <a:srgbClr val="0000FF"/>
              </a:solidFill>
            </a:endParaRPr>
          </a:p>
          <a:p>
            <a:pPr marL="0" lvl="0" indent="0" algn="l" rtl="0">
              <a:spcBef>
                <a:spcPts val="1200"/>
              </a:spcBef>
              <a:spcAft>
                <a:spcPts val="1200"/>
              </a:spcAft>
              <a:buNone/>
            </a:pPr>
            <a:r>
              <a:rPr lang="en" sz="1900" b="1">
                <a:solidFill>
                  <a:srgbClr val="0000FF"/>
                </a:solidFill>
              </a:rPr>
              <a:t>The web browser is also particularly clever in the way it displays what it retrieves. Web pages are written in HTML, and the browser knows how to display these correctly, whether you have a huge flat screen or a tiny screen on a handheld device or phone. The HTML language gives the browser hints on how to display things, and the browser decides the final layout itself.</a:t>
            </a:r>
            <a:endParaRPr sz="1900" b="1">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00" b="1">
                <a:solidFill>
                  <a:srgbClr val="980000"/>
                </a:solidFill>
              </a:rPr>
              <a:t>How HTTP works: retrieving a web page</a:t>
            </a:r>
            <a:endParaRPr sz="1900" b="1">
              <a:solidFill>
                <a:srgbClr val="980000"/>
              </a:solidFill>
            </a:endParaRPr>
          </a:p>
        </p:txBody>
      </p:sp>
      <p:sp>
        <p:nvSpPr>
          <p:cNvPr id="73" name="Google Shape;73;p16"/>
          <p:cNvSpPr txBox="1">
            <a:spLocks noGrp="1"/>
          </p:cNvSpPr>
          <p:nvPr>
            <p:ph type="body" idx="1"/>
          </p:nvPr>
        </p:nvSpPr>
        <p:spPr>
          <a:xfrm>
            <a:off x="254350" y="95182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endParaRPr sz="1900" b="1">
              <a:solidFill>
                <a:srgbClr val="0000FF"/>
              </a:solidFill>
            </a:endParaRPr>
          </a:p>
        </p:txBody>
      </p:sp>
      <p:pic>
        <p:nvPicPr>
          <p:cNvPr id="74" name="Google Shape;74;p16"/>
          <p:cNvPicPr preferRelativeResize="0"/>
          <p:nvPr/>
        </p:nvPicPr>
        <p:blipFill>
          <a:blip r:embed="rId3">
            <a:alphaModFix/>
          </a:blip>
          <a:stretch>
            <a:fillRect/>
          </a:stretch>
        </p:blipFill>
        <p:spPr>
          <a:xfrm>
            <a:off x="214313" y="942975"/>
            <a:ext cx="8715375" cy="325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00" b="1">
                <a:solidFill>
                  <a:srgbClr val="980000"/>
                </a:solidFill>
              </a:rPr>
              <a:t>How websites work?</a:t>
            </a:r>
            <a:endParaRPr sz="1900" b="1">
              <a:solidFill>
                <a:srgbClr val="980000"/>
              </a:solidFill>
            </a:endParaRPr>
          </a:p>
        </p:txBody>
      </p:sp>
      <p:sp>
        <p:nvSpPr>
          <p:cNvPr id="80" name="Google Shape;80;p17"/>
          <p:cNvSpPr txBox="1">
            <a:spLocks noGrp="1"/>
          </p:cNvSpPr>
          <p:nvPr>
            <p:ph type="body" idx="1"/>
          </p:nvPr>
        </p:nvSpPr>
        <p:spPr>
          <a:xfrm>
            <a:off x="254350" y="790648"/>
            <a:ext cx="8520600" cy="4296992"/>
          </a:xfrm>
          <a:prstGeom prst="rect">
            <a:avLst/>
          </a:prstGeom>
        </p:spPr>
        <p:txBody>
          <a:bodyPr spcFirstLastPara="1" wrap="square" lIns="91425" tIns="91425" rIns="91425" bIns="91425" anchor="t" anchorCtr="0">
            <a:noAutofit/>
          </a:bodyPr>
          <a:lstStyle/>
          <a:p>
            <a:pPr marL="0" lvl="0" indent="0">
              <a:spcBef>
                <a:spcPts val="1200"/>
              </a:spcBef>
              <a:spcAft>
                <a:spcPts val="1200"/>
              </a:spcAft>
              <a:buNone/>
            </a:pPr>
            <a:r>
              <a:rPr lang="en-US" sz="1400" b="1" dirty="0">
                <a:solidFill>
                  <a:schemeClr val="accent1"/>
                </a:solidFill>
              </a:rPr>
              <a:t>Let's start with the most obvious way of using the internet: You visit a website like </a:t>
            </a:r>
          </a:p>
          <a:p>
            <a:pPr marL="0" lvl="0" indent="0">
              <a:spcBef>
                <a:spcPts val="1200"/>
              </a:spcBef>
              <a:spcAft>
                <a:spcPts val="1200"/>
              </a:spcAft>
              <a:buNone/>
            </a:pPr>
            <a:r>
              <a:rPr lang="en-US" sz="1400" b="1" dirty="0">
                <a:solidFill>
                  <a:schemeClr val="accent1"/>
                </a:solidFill>
              </a:rPr>
              <a:t>gomycode.com</a:t>
            </a:r>
          </a:p>
          <a:p>
            <a:pPr marL="0" lvl="0" indent="0">
              <a:spcBef>
                <a:spcPts val="1200"/>
              </a:spcBef>
              <a:spcAft>
                <a:spcPts val="1200"/>
              </a:spcAft>
              <a:buNone/>
            </a:pPr>
            <a:r>
              <a:rPr lang="en-US" sz="1400" b="1" dirty="0">
                <a:solidFill>
                  <a:schemeClr val="accent1"/>
                </a:solidFill>
              </a:rPr>
              <a:t>The moment you enter this address in your browser and you hit ENTER, a lot of different things happen:</a:t>
            </a:r>
          </a:p>
          <a:p>
            <a:pPr marL="285750" indent="-285750">
              <a:spcBef>
                <a:spcPts val="1200"/>
              </a:spcBef>
              <a:spcAft>
                <a:spcPts val="1200"/>
              </a:spcAft>
            </a:pPr>
            <a:r>
              <a:rPr lang="en-US" sz="1400" b="1" dirty="0" smtClean="0">
                <a:solidFill>
                  <a:schemeClr val="accent1"/>
                </a:solidFill>
              </a:rPr>
              <a:t>The </a:t>
            </a:r>
            <a:r>
              <a:rPr lang="en-US" sz="1400" b="1" dirty="0">
                <a:solidFill>
                  <a:schemeClr val="accent1"/>
                </a:solidFill>
              </a:rPr>
              <a:t>URL gets resolved</a:t>
            </a:r>
          </a:p>
          <a:p>
            <a:pPr marL="285750" indent="-285750">
              <a:spcBef>
                <a:spcPts val="1200"/>
              </a:spcBef>
              <a:spcAft>
                <a:spcPts val="1200"/>
              </a:spcAft>
            </a:pPr>
            <a:r>
              <a:rPr lang="en-US" sz="1400" b="1" dirty="0">
                <a:solidFill>
                  <a:schemeClr val="accent1"/>
                </a:solidFill>
              </a:rPr>
              <a:t>A Request is sent to the server of the website</a:t>
            </a:r>
          </a:p>
          <a:p>
            <a:pPr marL="285750" indent="-285750">
              <a:spcBef>
                <a:spcPts val="1200"/>
              </a:spcBef>
              <a:spcAft>
                <a:spcPts val="1200"/>
              </a:spcAft>
            </a:pPr>
            <a:r>
              <a:rPr lang="en-US" sz="1400" b="1" dirty="0">
                <a:solidFill>
                  <a:schemeClr val="accent1"/>
                </a:solidFill>
              </a:rPr>
              <a:t>The response of the server is parsed</a:t>
            </a:r>
          </a:p>
          <a:p>
            <a:pPr marL="285750" indent="-285750">
              <a:spcBef>
                <a:spcPts val="1200"/>
              </a:spcBef>
              <a:spcAft>
                <a:spcPts val="1200"/>
              </a:spcAft>
            </a:pPr>
            <a:r>
              <a:rPr lang="en-US" sz="1400" b="1" dirty="0">
                <a:solidFill>
                  <a:schemeClr val="accent1"/>
                </a:solidFill>
              </a:rPr>
              <a:t>The page is rendered and displayed</a:t>
            </a:r>
          </a:p>
          <a:p>
            <a:pPr marL="0" lvl="0" indent="0" algn="l" rtl="0">
              <a:spcBef>
                <a:spcPts val="1200"/>
              </a:spcBef>
              <a:spcAft>
                <a:spcPts val="1200"/>
              </a:spcAft>
              <a:buNone/>
            </a:pPr>
            <a:endParaRPr sz="1400" b="1"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00" b="1">
                <a:solidFill>
                  <a:srgbClr val="980000"/>
                </a:solidFill>
              </a:rPr>
              <a:t>How websites work?</a:t>
            </a:r>
            <a:endParaRPr sz="1900" b="1">
              <a:solidFill>
                <a:srgbClr val="980000"/>
              </a:solidFill>
            </a:endParaRPr>
          </a:p>
        </p:txBody>
      </p:sp>
      <p:sp>
        <p:nvSpPr>
          <p:cNvPr id="86" name="Google Shape;86;p18"/>
          <p:cNvSpPr txBox="1">
            <a:spLocks noGrp="1"/>
          </p:cNvSpPr>
          <p:nvPr>
            <p:ph type="body" idx="1"/>
          </p:nvPr>
        </p:nvSpPr>
        <p:spPr>
          <a:xfrm>
            <a:off x="254350" y="95182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endParaRPr sz="1900" b="1">
              <a:solidFill>
                <a:srgbClr val="0000FF"/>
              </a:solidFill>
            </a:endParaRPr>
          </a:p>
        </p:txBody>
      </p:sp>
      <p:pic>
        <p:nvPicPr>
          <p:cNvPr id="87" name="Google Shape;87;p18"/>
          <p:cNvPicPr preferRelativeResize="0"/>
          <p:nvPr/>
        </p:nvPicPr>
        <p:blipFill>
          <a:blip r:embed="rId3">
            <a:alphaModFix/>
          </a:blip>
          <a:stretch>
            <a:fillRect/>
          </a:stretch>
        </p:blipFill>
        <p:spPr>
          <a:xfrm>
            <a:off x="0" y="102691"/>
            <a:ext cx="9144003" cy="49381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311700" y="1568100"/>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400" b="1">
                <a:solidFill>
                  <a:srgbClr val="980000"/>
                </a:solidFill>
              </a:rPr>
              <a:t>WHAT DO YOU NEED </a:t>
            </a:r>
            <a:endParaRPr sz="3400" b="1">
              <a:solidFill>
                <a:srgbClr val="980000"/>
              </a:solidFill>
            </a:endParaRPr>
          </a:p>
          <a:p>
            <a:pPr marL="0" lvl="0" indent="0" algn="ctr" rtl="0">
              <a:spcBef>
                <a:spcPts val="1200"/>
              </a:spcBef>
              <a:spcAft>
                <a:spcPts val="0"/>
              </a:spcAft>
              <a:buNone/>
            </a:pPr>
            <a:r>
              <a:rPr lang="en" sz="3400" b="1">
                <a:solidFill>
                  <a:srgbClr val="980000"/>
                </a:solidFill>
              </a:rPr>
              <a:t>TO BE A </a:t>
            </a:r>
            <a:endParaRPr sz="3400" b="1">
              <a:solidFill>
                <a:srgbClr val="980000"/>
              </a:solidFill>
            </a:endParaRPr>
          </a:p>
          <a:p>
            <a:pPr marL="0" lvl="0" indent="0" algn="ctr" rtl="0">
              <a:spcBef>
                <a:spcPts val="1200"/>
              </a:spcBef>
              <a:spcAft>
                <a:spcPts val="1200"/>
              </a:spcAft>
              <a:buNone/>
            </a:pPr>
            <a:r>
              <a:rPr lang="en" sz="3400" b="1">
                <a:solidFill>
                  <a:srgbClr val="980000"/>
                </a:solidFill>
              </a:rPr>
              <a:t>WEB DEVELOPER</a:t>
            </a:r>
            <a:endParaRPr sz="3400" b="1">
              <a:solidFill>
                <a:srgbClr val="98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980000"/>
                </a:solidFill>
              </a:rPr>
              <a:t>What does a web developer do?</a:t>
            </a:r>
            <a:endParaRPr b="1">
              <a:solidFill>
                <a:srgbClr val="980000"/>
              </a:solidFill>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160000"/>
              </a:lnSpc>
              <a:spcBef>
                <a:spcPts val="0"/>
              </a:spcBef>
              <a:spcAft>
                <a:spcPts val="0"/>
              </a:spcAft>
              <a:buClr>
                <a:schemeClr val="dk1"/>
              </a:buClr>
              <a:buSzPts val="1100"/>
              <a:buFont typeface="Arial"/>
              <a:buNone/>
            </a:pPr>
            <a:r>
              <a:rPr lang="en" b="1">
                <a:solidFill>
                  <a:srgbClr val="0000FF"/>
                </a:solidFill>
                <a:highlight>
                  <a:srgbClr val="FEFEFE"/>
                </a:highlight>
              </a:rPr>
              <a:t>Also known as web programmers or web coders, web developers essentially make a website work by building the functionality, interactivity and visible structure of the site, normally based on the vision of designers and other key roles.</a:t>
            </a:r>
            <a:endParaRPr b="1">
              <a:solidFill>
                <a:srgbClr val="0000FF"/>
              </a:solidFill>
              <a:highlight>
                <a:srgbClr val="FEFEFE"/>
              </a:highlight>
            </a:endParaRPr>
          </a:p>
          <a:p>
            <a:pPr marL="0" lvl="0" indent="0" algn="l" rtl="0">
              <a:lnSpc>
                <a:spcPct val="160000"/>
              </a:lnSpc>
              <a:spcBef>
                <a:spcPts val="1200"/>
              </a:spcBef>
              <a:spcAft>
                <a:spcPts val="1200"/>
              </a:spcAft>
              <a:buNone/>
            </a:pPr>
            <a:r>
              <a:rPr lang="en" b="1">
                <a:solidFill>
                  <a:srgbClr val="0000FF"/>
                </a:solidFill>
                <a:highlight>
                  <a:srgbClr val="FEFEFE"/>
                </a:highlight>
              </a:rPr>
              <a:t>Web developers are also responsible for ensuring a site functions correctly on all browsers - both desktop and mobile - through testing. Once a site is live, a developer carries out  updates and other maintenance tasks as necessary.</a:t>
            </a:r>
            <a:endParaRPr sz="2400" b="1">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980000"/>
                </a:solidFill>
              </a:rPr>
              <a:t>Qualifications needed to be a web developer?</a:t>
            </a:r>
            <a:endParaRPr b="1">
              <a:solidFill>
                <a:srgbClr val="980000"/>
              </a:solidFill>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275"/>
              <a:buNone/>
            </a:pPr>
            <a:r>
              <a:rPr lang="en" sz="1400" b="1">
                <a:solidFill>
                  <a:srgbClr val="0000FF"/>
                </a:solidFill>
                <a:highlight>
                  <a:srgbClr val="FEFEFE"/>
                </a:highlight>
              </a:rPr>
              <a:t>While there are no formal or specific qualifications required to become a web developer, a numerate degree in a subject such as maths or science will be useful.</a:t>
            </a:r>
            <a:endParaRPr sz="1400" b="1">
              <a:solidFill>
                <a:srgbClr val="0000FF"/>
              </a:solidFill>
              <a:highlight>
                <a:srgbClr val="FEFEFE"/>
              </a:highlight>
            </a:endParaRPr>
          </a:p>
          <a:p>
            <a:pPr marL="0" lvl="0" indent="0" algn="l" rtl="0">
              <a:lnSpc>
                <a:spcPct val="160000"/>
              </a:lnSpc>
              <a:spcBef>
                <a:spcPts val="1200"/>
              </a:spcBef>
              <a:spcAft>
                <a:spcPts val="0"/>
              </a:spcAft>
              <a:buSzPts val="275"/>
              <a:buNone/>
            </a:pPr>
            <a:r>
              <a:rPr lang="en" sz="1400" b="1">
                <a:solidFill>
                  <a:srgbClr val="0000FF"/>
                </a:solidFill>
                <a:highlight>
                  <a:srgbClr val="FEFEFE"/>
                </a:highlight>
              </a:rPr>
              <a:t>You should also ideally have an aptitude for - or experience of - elements such as:</a:t>
            </a:r>
            <a:endParaRPr sz="1400" b="1">
              <a:solidFill>
                <a:srgbClr val="0000FF"/>
              </a:solidFill>
              <a:highlight>
                <a:srgbClr val="FEFEFE"/>
              </a:highlight>
            </a:endParaRPr>
          </a:p>
          <a:p>
            <a:pPr marL="457200" lvl="0" indent="-317500" algn="l" rtl="0">
              <a:lnSpc>
                <a:spcPct val="160000"/>
              </a:lnSpc>
              <a:spcBef>
                <a:spcPts val="1200"/>
              </a:spcBef>
              <a:spcAft>
                <a:spcPts val="0"/>
              </a:spcAft>
              <a:buClr>
                <a:srgbClr val="0000FF"/>
              </a:buClr>
              <a:buSzPts val="1400"/>
              <a:buChar char="●"/>
            </a:pPr>
            <a:r>
              <a:rPr lang="en" sz="1400" b="1">
                <a:solidFill>
                  <a:srgbClr val="0000FF"/>
                </a:solidFill>
                <a:highlight>
                  <a:srgbClr val="FEFEFE"/>
                </a:highlight>
              </a:rPr>
              <a:t>User experience (UX)</a:t>
            </a:r>
            <a:endParaRPr sz="1400" b="1">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b="1">
                <a:solidFill>
                  <a:srgbClr val="0000FF"/>
                </a:solidFill>
                <a:highlight>
                  <a:srgbClr val="FEFEFE"/>
                </a:highlight>
              </a:rPr>
              <a:t>User interface (UI)</a:t>
            </a:r>
            <a:endParaRPr sz="1400" b="1">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b="1">
                <a:solidFill>
                  <a:srgbClr val="0000FF"/>
                </a:solidFill>
                <a:highlight>
                  <a:srgbClr val="FEFEFE"/>
                </a:highlight>
              </a:rPr>
              <a:t>Visual design</a:t>
            </a:r>
            <a:endParaRPr sz="1400" b="1">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b="1">
                <a:solidFill>
                  <a:srgbClr val="0000FF"/>
                </a:solidFill>
                <a:highlight>
                  <a:srgbClr val="FEFEFE"/>
                </a:highlight>
              </a:rPr>
              <a:t>Coding languages including HTML and CSS</a:t>
            </a:r>
            <a:endParaRPr sz="1400" b="1">
              <a:solidFill>
                <a:srgbClr val="0000FF"/>
              </a:solidFill>
              <a:highlight>
                <a:srgbClr val="FEFEFE"/>
              </a:highlight>
            </a:endParaRPr>
          </a:p>
          <a:p>
            <a:pPr marL="457200" lvl="0" indent="-317500" algn="l" rtl="0">
              <a:lnSpc>
                <a:spcPct val="160000"/>
              </a:lnSpc>
              <a:spcBef>
                <a:spcPts val="0"/>
              </a:spcBef>
              <a:spcAft>
                <a:spcPts val="0"/>
              </a:spcAft>
              <a:buClr>
                <a:srgbClr val="0000FF"/>
              </a:buClr>
              <a:buSzPts val="1400"/>
              <a:buChar char="●"/>
            </a:pPr>
            <a:r>
              <a:rPr lang="en" sz="1400" b="1">
                <a:solidFill>
                  <a:srgbClr val="0000FF"/>
                </a:solidFill>
                <a:highlight>
                  <a:srgbClr val="FEFEFE"/>
                </a:highlight>
              </a:rPr>
              <a:t>Frontend web programing languages and skills such as JavaScript, Ajax and web animation techniques</a:t>
            </a:r>
            <a:endParaRPr sz="1400" b="1">
              <a:solidFill>
                <a:srgbClr val="0000FF"/>
              </a:solidFill>
              <a:highlight>
                <a:srgbClr val="FEFEFE"/>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947</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HOW THE WEB WORKS</vt:lpstr>
      <vt:lpstr>How does the web work? </vt:lpstr>
      <vt:lpstr>How HTTP works: retrieving a web page</vt:lpstr>
      <vt:lpstr>How HTTP works: retrieving a web page</vt:lpstr>
      <vt:lpstr>How websites work?</vt:lpstr>
      <vt:lpstr>How websites work?</vt:lpstr>
      <vt:lpstr>PowerPoint Presentation</vt:lpstr>
      <vt:lpstr>What does a web developer do?</vt:lpstr>
      <vt:lpstr>Qualifications needed to be a web developer?</vt:lpstr>
      <vt:lpstr>PowerPoint Presentation</vt:lpstr>
      <vt:lpstr>What skills do you need to become a web developer?</vt:lpstr>
      <vt:lpstr>PowerPoint Presentation</vt:lpstr>
      <vt:lpstr>Why i choose to be a web developer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WEB WORKS</dc:title>
  <cp:lastModifiedBy>Microsoft</cp:lastModifiedBy>
  <cp:revision>2</cp:revision>
  <dcterms:modified xsi:type="dcterms:W3CDTF">2023-01-10T12:09:23Z</dcterms:modified>
</cp:coreProperties>
</file>