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38" r:id="rId1"/>
  </p:sldMasterIdLst>
  <p:notesMasterIdLst>
    <p:notesMasterId r:id="rId13"/>
  </p:notesMasterIdLst>
  <p:sldIdLst>
    <p:sldId id="256" r:id="rId2"/>
    <p:sldId id="270" r:id="rId3"/>
    <p:sldId id="275" r:id="rId4"/>
    <p:sldId id="257" r:id="rId5"/>
    <p:sldId id="276" r:id="rId6"/>
    <p:sldId id="258" r:id="rId7"/>
    <p:sldId id="259" r:id="rId8"/>
    <p:sldId id="278" r:id="rId9"/>
    <p:sldId id="263" r:id="rId10"/>
    <p:sldId id="274" r:id="rId11"/>
    <p:sldId id="264"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48CB5A9-2DAB-41C1-8222-45052028C4C2}">
          <p14:sldIdLst>
            <p14:sldId id="256"/>
            <p14:sldId id="270"/>
            <p14:sldId id="275"/>
            <p14:sldId id="257"/>
            <p14:sldId id="276"/>
            <p14:sldId id="258"/>
            <p14:sldId id="259"/>
            <p14:sldId id="278"/>
          </p14:sldIdLst>
        </p14:section>
        <p14:section name="Untitled Section" id="{D8EEBFC0-AE9E-4D5A-A102-C1A0D91962C7}">
          <p14:sldIdLst>
            <p14:sldId id="263"/>
            <p14:sldId id="274"/>
            <p14:sldId id="26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26B5E8"/>
    <a:srgbClr val="D5CCAB"/>
    <a:srgbClr val="D9CEA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2680" autoAdjust="0"/>
  </p:normalViewPr>
  <p:slideViewPr>
    <p:cSldViewPr snapToGrid="0">
      <p:cViewPr varScale="1">
        <p:scale>
          <a:sx n="76" d="100"/>
          <a:sy n="76" d="100"/>
        </p:scale>
        <p:origin x="917"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B5B4A2-7A62-4120-A5A3-1BAEB4BE8212}" type="datetimeFigureOut">
              <a:rPr lang="en-IN" smtClean="0"/>
              <a:t>14-12-2024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1C7F73-85D3-4AB9-8BE2-7BFB60772909}" type="slidenum">
              <a:rPr lang="en-IN" smtClean="0"/>
              <a:t>‹#›</a:t>
            </a:fld>
            <a:endParaRPr lang="en-IN"/>
          </a:p>
        </p:txBody>
      </p:sp>
    </p:spTree>
    <p:extLst>
      <p:ext uri="{BB962C8B-B14F-4D97-AF65-F5344CB8AC3E}">
        <p14:creationId xmlns:p14="http://schemas.microsoft.com/office/powerpoint/2010/main" val="20486929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1" dirty="0"/>
              <a:t>Objective:</a:t>
            </a:r>
            <a:br>
              <a:rPr lang="en-IN" dirty="0"/>
            </a:br>
            <a:r>
              <a:rPr lang="en-IN" dirty="0"/>
              <a:t>To identify and prevent fraudulent transactions in real-time by leveraging machine learning algorithms.</a:t>
            </a:r>
          </a:p>
          <a:p>
            <a:r>
              <a:rPr lang="en-IN" b="1" dirty="0"/>
              <a:t>Process Overview:</a:t>
            </a:r>
            <a:endParaRPr lang="en-IN" dirty="0"/>
          </a:p>
          <a:p>
            <a:pPr>
              <a:buFont typeface="+mj-lt"/>
              <a:buAutoNum type="arabicPeriod"/>
            </a:pPr>
            <a:r>
              <a:rPr lang="en-IN" b="1" dirty="0"/>
              <a:t>Data Collection</a:t>
            </a:r>
            <a:endParaRPr lang="en-IN" dirty="0"/>
          </a:p>
          <a:p>
            <a:pPr marL="742950" lvl="1" indent="-285750">
              <a:buFont typeface="+mj-lt"/>
              <a:buAutoNum type="arabicPeriod"/>
            </a:pPr>
            <a:r>
              <a:rPr lang="en-IN" dirty="0"/>
              <a:t>Gather transaction data: location, time, amount, merchant, device, etc.</a:t>
            </a:r>
          </a:p>
          <a:p>
            <a:pPr>
              <a:buFont typeface="+mj-lt"/>
              <a:buAutoNum type="arabicPeriod"/>
            </a:pPr>
            <a:r>
              <a:rPr lang="en-IN" b="1" dirty="0"/>
              <a:t>Feature Engineering</a:t>
            </a:r>
            <a:endParaRPr lang="en-IN" dirty="0"/>
          </a:p>
          <a:p>
            <a:pPr marL="742950" lvl="1" indent="-285750">
              <a:buFont typeface="+mj-lt"/>
              <a:buAutoNum type="arabicPeriod"/>
            </a:pPr>
            <a:r>
              <a:rPr lang="en-IN" dirty="0"/>
              <a:t>Create features: transaction frequency, amount variability, user location patterns, etc.</a:t>
            </a:r>
          </a:p>
          <a:p>
            <a:pPr>
              <a:buFont typeface="+mj-lt"/>
              <a:buAutoNum type="arabicPeriod"/>
            </a:pPr>
            <a:r>
              <a:rPr lang="en-IN" b="1" dirty="0"/>
              <a:t>Model Selection</a:t>
            </a:r>
            <a:endParaRPr lang="en-IN" dirty="0"/>
          </a:p>
          <a:p>
            <a:pPr marL="742950" lvl="1" indent="-285750">
              <a:buFont typeface="+mj-lt"/>
              <a:buAutoNum type="arabicPeriod"/>
            </a:pPr>
            <a:r>
              <a:rPr lang="en-IN" dirty="0"/>
              <a:t>Use algorithms like Random Forest, SVM, Neural Networks, or </a:t>
            </a:r>
            <a:r>
              <a:rPr lang="en-IN" dirty="0" err="1"/>
              <a:t>XGBoost</a:t>
            </a:r>
            <a:r>
              <a:rPr lang="en-IN" dirty="0"/>
              <a:t>.</a:t>
            </a:r>
          </a:p>
          <a:p>
            <a:pPr>
              <a:buFont typeface="+mj-lt"/>
              <a:buAutoNum type="arabicPeriod"/>
            </a:pPr>
            <a:r>
              <a:rPr lang="en-IN" b="1" dirty="0"/>
              <a:t>Training and Validation</a:t>
            </a:r>
            <a:endParaRPr lang="en-IN" dirty="0"/>
          </a:p>
          <a:p>
            <a:pPr marL="742950" lvl="1" indent="-285750">
              <a:buFont typeface="+mj-lt"/>
              <a:buAutoNum type="arabicPeriod"/>
            </a:pPr>
            <a:r>
              <a:rPr lang="en-IN" dirty="0"/>
              <a:t>Train models on historical </a:t>
            </a:r>
            <a:r>
              <a:rPr lang="en-IN" dirty="0" err="1"/>
              <a:t>labeled</a:t>
            </a:r>
            <a:r>
              <a:rPr lang="en-IN" dirty="0"/>
              <a:t> data (fraud/non-fraud).</a:t>
            </a:r>
          </a:p>
          <a:p>
            <a:pPr marL="742950" lvl="1" indent="-285750">
              <a:buFont typeface="+mj-lt"/>
              <a:buAutoNum type="arabicPeriod"/>
            </a:pPr>
            <a:r>
              <a:rPr lang="en-IN" dirty="0"/>
              <a:t>Validate with techniques like cross-validation.</a:t>
            </a:r>
          </a:p>
          <a:p>
            <a:pPr>
              <a:buFont typeface="+mj-lt"/>
              <a:buAutoNum type="arabicPeriod"/>
            </a:pPr>
            <a:r>
              <a:rPr lang="en-IN" b="1" dirty="0"/>
              <a:t>Real-Time Prediction</a:t>
            </a:r>
            <a:endParaRPr lang="en-IN" dirty="0"/>
          </a:p>
          <a:p>
            <a:pPr marL="742950" lvl="1" indent="-285750">
              <a:buFont typeface="+mj-lt"/>
              <a:buAutoNum type="arabicPeriod"/>
            </a:pPr>
            <a:r>
              <a:rPr lang="en-IN" dirty="0"/>
              <a:t>Deploy model to flag suspicious transactions instantly.</a:t>
            </a:r>
          </a:p>
          <a:p>
            <a:pPr marL="742950" lvl="1" indent="-285750">
              <a:buFont typeface="+mj-lt"/>
              <a:buAutoNum type="arabicPeriod"/>
            </a:pPr>
            <a:r>
              <a:rPr lang="en-IN" dirty="0"/>
              <a:t>False positives minimized through model fine-tuning.</a:t>
            </a:r>
          </a:p>
          <a:p>
            <a:endParaRPr lang="en-IN" dirty="0"/>
          </a:p>
        </p:txBody>
      </p:sp>
      <p:sp>
        <p:nvSpPr>
          <p:cNvPr id="4" name="Slide Number Placeholder 3"/>
          <p:cNvSpPr>
            <a:spLocks noGrp="1"/>
          </p:cNvSpPr>
          <p:nvPr>
            <p:ph type="sldNum" sz="quarter" idx="5"/>
          </p:nvPr>
        </p:nvSpPr>
        <p:spPr/>
        <p:txBody>
          <a:bodyPr/>
          <a:lstStyle/>
          <a:p>
            <a:fld id="{521C7F73-85D3-4AB9-8BE2-7BFB60772909}" type="slidenum">
              <a:rPr lang="en-IN" smtClean="0"/>
              <a:t>6</a:t>
            </a:fld>
            <a:endParaRPr lang="en-IN"/>
          </a:p>
        </p:txBody>
      </p:sp>
    </p:spTree>
    <p:extLst>
      <p:ext uri="{BB962C8B-B14F-4D97-AF65-F5344CB8AC3E}">
        <p14:creationId xmlns:p14="http://schemas.microsoft.com/office/powerpoint/2010/main" val="14786655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AI &amp; Machine Learning Advancements</a:t>
            </a:r>
            <a:r>
              <a:rPr lang="en-US" dirty="0"/>
              <a:t>: Leveraging deep learning models and neural networks for improved accuracy and faster anomaly detection.</a:t>
            </a:r>
          </a:p>
          <a:p>
            <a:pPr>
              <a:buFont typeface="Arial" panose="020B0604020202020204" pitchFamily="34" charset="0"/>
              <a:buChar char="•"/>
            </a:pPr>
            <a:r>
              <a:rPr lang="en-US" b="1" dirty="0"/>
              <a:t>Real-Time Detection</a:t>
            </a:r>
            <a:r>
              <a:rPr lang="en-US" dirty="0"/>
              <a:t>: Enhanced algorithms for immediate detection and response to suspicious transactions, reducing fraud impact.</a:t>
            </a:r>
          </a:p>
          <a:p>
            <a:pPr>
              <a:buFont typeface="Arial" panose="020B0604020202020204" pitchFamily="34" charset="0"/>
              <a:buChar char="•"/>
            </a:pPr>
            <a:r>
              <a:rPr lang="en-US" b="1" dirty="0"/>
              <a:t>Cross-Institution Collaboration</a:t>
            </a:r>
            <a:r>
              <a:rPr lang="en-US" dirty="0"/>
              <a:t>: Building stronger networks among financial institutions for shared insights, collective threat intelligence, and global fraud prevention.</a:t>
            </a:r>
          </a:p>
          <a:p>
            <a:pPr>
              <a:buFont typeface="Arial" panose="020B0604020202020204" pitchFamily="34" charset="0"/>
              <a:buChar char="•"/>
            </a:pPr>
            <a:r>
              <a:rPr lang="en-US" b="1" dirty="0"/>
              <a:t>Enhanced Customer Experience</a:t>
            </a:r>
            <a:r>
              <a:rPr lang="en-US" dirty="0"/>
              <a:t>: Minimizing false positives and ensuring legitimate transactions are not interrupted, balancing security with convenience.</a:t>
            </a:r>
          </a:p>
          <a:p>
            <a:endParaRPr lang="en-IN" dirty="0"/>
          </a:p>
        </p:txBody>
      </p:sp>
      <p:sp>
        <p:nvSpPr>
          <p:cNvPr id="4" name="Slide Number Placeholder 3"/>
          <p:cNvSpPr>
            <a:spLocks noGrp="1"/>
          </p:cNvSpPr>
          <p:nvPr>
            <p:ph type="sldNum" sz="quarter" idx="5"/>
          </p:nvPr>
        </p:nvSpPr>
        <p:spPr/>
        <p:txBody>
          <a:bodyPr/>
          <a:lstStyle/>
          <a:p>
            <a:fld id="{521C7F73-85D3-4AB9-8BE2-7BFB60772909}" type="slidenum">
              <a:rPr lang="en-IN" smtClean="0"/>
              <a:t>9</a:t>
            </a:fld>
            <a:endParaRPr lang="en-IN"/>
          </a:p>
        </p:txBody>
      </p:sp>
    </p:spTree>
    <p:extLst>
      <p:ext uri="{BB962C8B-B14F-4D97-AF65-F5344CB8AC3E}">
        <p14:creationId xmlns:p14="http://schemas.microsoft.com/office/powerpoint/2010/main" val="36668280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21C7F73-85D3-4AB9-8BE2-7BFB60772909}" type="slidenum">
              <a:rPr lang="en-IN" smtClean="0"/>
              <a:t>10</a:t>
            </a:fld>
            <a:endParaRPr lang="en-IN"/>
          </a:p>
        </p:txBody>
      </p:sp>
    </p:spTree>
    <p:extLst>
      <p:ext uri="{BB962C8B-B14F-4D97-AF65-F5344CB8AC3E}">
        <p14:creationId xmlns:p14="http://schemas.microsoft.com/office/powerpoint/2010/main" val="162866705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37DBEAE-B74B-4126-8C6E-32C4A37F7E81}" type="datetimeFigureOut">
              <a:rPr lang="en-IN" smtClean="0"/>
              <a:t>14-12-2024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255346" y="2750337"/>
            <a:ext cx="1171888" cy="1356442"/>
          </a:xfrm>
        </p:spPr>
        <p:txBody>
          <a:bodyPr/>
          <a:lstStyle/>
          <a:p>
            <a:fld id="{CF9EAA4B-1367-4563-B8F3-B24BE349DD2A}" type="slidenum">
              <a:rPr lang="en-IN" smtClean="0"/>
              <a:t>‹#›</a:t>
            </a:fld>
            <a:endParaRPr lang="en-IN"/>
          </a:p>
        </p:txBody>
      </p:sp>
    </p:spTree>
    <p:extLst>
      <p:ext uri="{BB962C8B-B14F-4D97-AF65-F5344CB8AC3E}">
        <p14:creationId xmlns:p14="http://schemas.microsoft.com/office/powerpoint/2010/main" val="14439835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37DBEAE-B74B-4126-8C6E-32C4A37F7E81}" type="datetimeFigureOut">
              <a:rPr lang="en-IN" smtClean="0"/>
              <a:t>14-12-2024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11309"/>
            <a:ext cx="1154151" cy="1090789"/>
          </a:xfrm>
        </p:spPr>
        <p:txBody>
          <a:bodyPr/>
          <a:lstStyle/>
          <a:p>
            <a:fld id="{CF9EAA4B-1367-4563-B8F3-B24BE349DD2A}" type="slidenum">
              <a:rPr lang="en-IN" smtClean="0"/>
              <a:t>‹#›</a:t>
            </a:fld>
            <a:endParaRPr lang="en-IN"/>
          </a:p>
        </p:txBody>
      </p:sp>
    </p:spTree>
    <p:extLst>
      <p:ext uri="{BB962C8B-B14F-4D97-AF65-F5344CB8AC3E}">
        <p14:creationId xmlns:p14="http://schemas.microsoft.com/office/powerpoint/2010/main" val="10345695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37DBEAE-B74B-4126-8C6E-32C4A37F7E81}" type="datetimeFigureOut">
              <a:rPr lang="en-IN" smtClean="0"/>
              <a:t>14-12-2024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11615"/>
            <a:ext cx="1154151" cy="1090789"/>
          </a:xfrm>
        </p:spPr>
        <p:txBody>
          <a:bodyPr/>
          <a:lstStyle/>
          <a:p>
            <a:fld id="{CF9EAA4B-1367-4563-B8F3-B24BE349DD2A}" type="slidenum">
              <a:rPr lang="en-IN" smtClean="0"/>
              <a:t>‹#›</a:t>
            </a:fld>
            <a:endParaRPr lang="en-IN"/>
          </a:p>
        </p:txBody>
      </p:sp>
    </p:spTree>
    <p:extLst>
      <p:ext uri="{BB962C8B-B14F-4D97-AF65-F5344CB8AC3E}">
        <p14:creationId xmlns:p14="http://schemas.microsoft.com/office/powerpoint/2010/main" val="36706102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37DBEAE-B74B-4126-8C6E-32C4A37F7E81}" type="datetimeFigureOut">
              <a:rPr lang="en-IN" smtClean="0"/>
              <a:t>14-12-2024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09925"/>
            <a:ext cx="1154151" cy="1090789"/>
          </a:xfrm>
        </p:spPr>
        <p:txBody>
          <a:bodyPr/>
          <a:lstStyle/>
          <a:p>
            <a:fld id="{CF9EAA4B-1367-4563-B8F3-B24BE349DD2A}" type="slidenum">
              <a:rPr lang="en-IN" smtClean="0"/>
              <a:t>‹#›</a:t>
            </a:fld>
            <a:endParaRPr lang="en-IN"/>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15974489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37DBEAE-B74B-4126-8C6E-32C4A37F7E81}" type="datetimeFigureOut">
              <a:rPr lang="en-IN" smtClean="0"/>
              <a:t>14-12-2024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09925"/>
            <a:ext cx="1154151" cy="1090789"/>
          </a:xfrm>
        </p:spPr>
        <p:txBody>
          <a:bodyPr/>
          <a:lstStyle/>
          <a:p>
            <a:fld id="{CF9EAA4B-1367-4563-B8F3-B24BE349DD2A}" type="slidenum">
              <a:rPr lang="en-IN" smtClean="0"/>
              <a:t>‹#›</a:t>
            </a:fld>
            <a:endParaRPr lang="en-IN"/>
          </a:p>
        </p:txBody>
      </p:sp>
    </p:spTree>
    <p:extLst>
      <p:ext uri="{BB962C8B-B14F-4D97-AF65-F5344CB8AC3E}">
        <p14:creationId xmlns:p14="http://schemas.microsoft.com/office/powerpoint/2010/main" val="6617509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37DBEAE-B74B-4126-8C6E-32C4A37F7E81}" type="datetimeFigureOut">
              <a:rPr lang="en-IN" smtClean="0"/>
              <a:t>14-12-2024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F9EAA4B-1367-4563-B8F3-B24BE349DD2A}" type="slidenum">
              <a:rPr lang="en-IN" smtClean="0"/>
              <a:t>‹#›</a:t>
            </a:fld>
            <a:endParaRPr lang="en-IN"/>
          </a:p>
        </p:txBody>
      </p:sp>
    </p:spTree>
    <p:extLst>
      <p:ext uri="{BB962C8B-B14F-4D97-AF65-F5344CB8AC3E}">
        <p14:creationId xmlns:p14="http://schemas.microsoft.com/office/powerpoint/2010/main" val="32921273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37DBEAE-B74B-4126-8C6E-32C4A37F7E81}" type="datetimeFigureOut">
              <a:rPr lang="en-IN" smtClean="0"/>
              <a:t>14-12-2024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F9EAA4B-1367-4563-B8F3-B24BE349DD2A}" type="slidenum">
              <a:rPr lang="en-IN" smtClean="0"/>
              <a:t>‹#›</a:t>
            </a:fld>
            <a:endParaRPr lang="en-IN"/>
          </a:p>
        </p:txBody>
      </p:sp>
    </p:spTree>
    <p:extLst>
      <p:ext uri="{BB962C8B-B14F-4D97-AF65-F5344CB8AC3E}">
        <p14:creationId xmlns:p14="http://schemas.microsoft.com/office/powerpoint/2010/main" val="15794440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7DBEAE-B74B-4126-8C6E-32C4A37F7E81}" type="datetimeFigureOut">
              <a:rPr lang="en-IN" smtClean="0"/>
              <a:t>14-12-2024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9EAA4B-1367-4563-B8F3-B24BE349DD2A}" type="slidenum">
              <a:rPr lang="en-IN" smtClean="0"/>
              <a:t>‹#›</a:t>
            </a:fld>
            <a:endParaRPr lang="en-IN"/>
          </a:p>
        </p:txBody>
      </p:sp>
    </p:spTree>
    <p:extLst>
      <p:ext uri="{BB962C8B-B14F-4D97-AF65-F5344CB8AC3E}">
        <p14:creationId xmlns:p14="http://schemas.microsoft.com/office/powerpoint/2010/main" val="21395578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237DBEAE-B74B-4126-8C6E-32C4A37F7E81}" type="datetimeFigureOut">
              <a:rPr lang="en-IN" smtClean="0"/>
              <a:t>14-12-2024</a:t>
            </a:fld>
            <a:endParaRPr lang="en-IN"/>
          </a:p>
        </p:txBody>
      </p:sp>
      <p:sp>
        <p:nvSpPr>
          <p:cNvPr id="5" name="Footer Placeholder 4"/>
          <p:cNvSpPr>
            <a:spLocks noGrp="1"/>
          </p:cNvSpPr>
          <p:nvPr>
            <p:ph type="ftr" sz="quarter" idx="11"/>
          </p:nvPr>
        </p:nvSpPr>
        <p:spPr>
          <a:xfrm>
            <a:off x="680321" y="5936188"/>
            <a:ext cx="6126805" cy="365125"/>
          </a:xfrm>
        </p:spPr>
        <p:txBody>
          <a:bodyPr/>
          <a:lstStyle/>
          <a:p>
            <a:endParaRPr lang="en-IN"/>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CF9EAA4B-1367-4563-B8F3-B24BE349DD2A}" type="slidenum">
              <a:rPr lang="en-IN" smtClean="0"/>
              <a:t>‹#›</a:t>
            </a:fld>
            <a:endParaRPr lang="en-IN"/>
          </a:p>
        </p:txBody>
      </p:sp>
    </p:spTree>
    <p:extLst>
      <p:ext uri="{BB962C8B-B14F-4D97-AF65-F5344CB8AC3E}">
        <p14:creationId xmlns:p14="http://schemas.microsoft.com/office/powerpoint/2010/main" val="70082637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B7D9E-F964-11A6-1617-7F255ACE2AC0}"/>
              </a:ext>
            </a:extLst>
          </p:cNvPr>
          <p:cNvSpPr>
            <a:spLocks noGrp="1"/>
          </p:cNvSpPr>
          <p:nvPr>
            <p:ph type="title"/>
          </p:nvPr>
        </p:nvSpPr>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CFCA395-E97D-4827-3913-81BCF6034575}"/>
              </a:ext>
            </a:extLst>
          </p:cNvPr>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02C0F43-ABFA-CFB4-BEBE-D1EF9A3B1A0D}"/>
              </a:ext>
            </a:extLst>
          </p:cNvPr>
          <p:cNvSpPr>
            <a:spLocks noGrp="1"/>
          </p:cNvSpPr>
          <p:nvPr>
            <p:ph type="dt" sz="half" idx="10"/>
          </p:nvPr>
        </p:nvSpPr>
        <p:spPr/>
        <p:txBody>
          <a:bodyPr/>
          <a:lstStyle/>
          <a:p>
            <a:fld id="{237DBEAE-B74B-4126-8C6E-32C4A37F7E81}" type="datetimeFigureOut">
              <a:rPr lang="en-IN" smtClean="0"/>
              <a:t>14-12-2024</a:t>
            </a:fld>
            <a:endParaRPr lang="en-IN"/>
          </a:p>
        </p:txBody>
      </p:sp>
      <p:sp>
        <p:nvSpPr>
          <p:cNvPr id="5" name="Footer Placeholder 4">
            <a:extLst>
              <a:ext uri="{FF2B5EF4-FFF2-40B4-BE49-F238E27FC236}">
                <a16:creationId xmlns:a16="http://schemas.microsoft.com/office/drawing/2014/main" id="{1A57D91E-57BD-C59E-B628-4943FAC1BB4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9DB9C46-3731-4067-3230-612DD0C60CFF}"/>
              </a:ext>
            </a:extLst>
          </p:cNvPr>
          <p:cNvSpPr>
            <a:spLocks noGrp="1"/>
          </p:cNvSpPr>
          <p:nvPr>
            <p:ph type="sldNum" sz="quarter" idx="12"/>
          </p:nvPr>
        </p:nvSpPr>
        <p:spPr/>
        <p:txBody>
          <a:bodyPr/>
          <a:lstStyle/>
          <a:p>
            <a:fld id="{CF9EAA4B-1367-4563-B8F3-B24BE349DD2A}" type="slidenum">
              <a:rPr lang="en-IN" smtClean="0"/>
              <a:t>‹#›</a:t>
            </a:fld>
            <a:endParaRPr lang="en-IN"/>
          </a:p>
        </p:txBody>
      </p:sp>
    </p:spTree>
    <p:extLst>
      <p:ext uri="{BB962C8B-B14F-4D97-AF65-F5344CB8AC3E}">
        <p14:creationId xmlns:p14="http://schemas.microsoft.com/office/powerpoint/2010/main" val="42798608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7DBEAE-B74B-4126-8C6E-32C4A37F7E81}" type="datetimeFigureOut">
              <a:rPr lang="en-IN" smtClean="0"/>
              <a:t>14-12-2024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9EAA4B-1367-4563-B8F3-B24BE349DD2A}" type="slidenum">
              <a:rPr lang="en-IN" smtClean="0"/>
              <a:t>‹#›</a:t>
            </a:fld>
            <a:endParaRPr lang="en-IN"/>
          </a:p>
        </p:txBody>
      </p:sp>
    </p:spTree>
    <p:extLst>
      <p:ext uri="{BB962C8B-B14F-4D97-AF65-F5344CB8AC3E}">
        <p14:creationId xmlns:p14="http://schemas.microsoft.com/office/powerpoint/2010/main" val="41701661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7DBEAE-B74B-4126-8C6E-32C4A37F7E81}" type="datetimeFigureOut">
              <a:rPr lang="en-IN" smtClean="0"/>
              <a:t>14-12-2024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729455" y="2869895"/>
            <a:ext cx="1154151" cy="1090789"/>
          </a:xfrm>
        </p:spPr>
        <p:txBody>
          <a:bodyPr/>
          <a:lstStyle/>
          <a:p>
            <a:fld id="{CF9EAA4B-1367-4563-B8F3-B24BE349DD2A}" type="slidenum">
              <a:rPr lang="en-IN" smtClean="0"/>
              <a:t>‹#›</a:t>
            </a:fld>
            <a:endParaRPr lang="en-IN"/>
          </a:p>
        </p:txBody>
      </p:sp>
    </p:spTree>
    <p:extLst>
      <p:ext uri="{BB962C8B-B14F-4D97-AF65-F5344CB8AC3E}">
        <p14:creationId xmlns:p14="http://schemas.microsoft.com/office/powerpoint/2010/main" val="40016293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37DBEAE-B74B-4126-8C6E-32C4A37F7E81}" type="datetimeFigureOut">
              <a:rPr lang="en-IN" smtClean="0"/>
              <a:t>14-12-2024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F9EAA4B-1367-4563-B8F3-B24BE349DD2A}" type="slidenum">
              <a:rPr lang="en-IN" smtClean="0"/>
              <a:t>‹#›</a:t>
            </a:fld>
            <a:endParaRPr lang="en-IN"/>
          </a:p>
        </p:txBody>
      </p:sp>
    </p:spTree>
    <p:extLst>
      <p:ext uri="{BB962C8B-B14F-4D97-AF65-F5344CB8AC3E}">
        <p14:creationId xmlns:p14="http://schemas.microsoft.com/office/powerpoint/2010/main" val="11303067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37DBEAE-B74B-4126-8C6E-32C4A37F7E81}" type="datetimeFigureOut">
              <a:rPr lang="en-IN" smtClean="0"/>
              <a:t>14-12-2024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F9EAA4B-1367-4563-B8F3-B24BE349DD2A}" type="slidenum">
              <a:rPr lang="en-IN" smtClean="0"/>
              <a:t>‹#›</a:t>
            </a:fld>
            <a:endParaRPr lang="en-IN"/>
          </a:p>
        </p:txBody>
      </p:sp>
    </p:spTree>
    <p:extLst>
      <p:ext uri="{BB962C8B-B14F-4D97-AF65-F5344CB8AC3E}">
        <p14:creationId xmlns:p14="http://schemas.microsoft.com/office/powerpoint/2010/main" val="31294861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37DBEAE-B74B-4126-8C6E-32C4A37F7E81}" type="datetimeFigureOut">
              <a:rPr lang="en-IN" smtClean="0"/>
              <a:t>14-12-2024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F9EAA4B-1367-4563-B8F3-B24BE349DD2A}" type="slidenum">
              <a:rPr lang="en-IN" smtClean="0"/>
              <a:t>‹#›</a:t>
            </a:fld>
            <a:endParaRPr lang="en-IN"/>
          </a:p>
        </p:txBody>
      </p:sp>
    </p:spTree>
    <p:extLst>
      <p:ext uri="{BB962C8B-B14F-4D97-AF65-F5344CB8AC3E}">
        <p14:creationId xmlns:p14="http://schemas.microsoft.com/office/powerpoint/2010/main" val="39084090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237DBEAE-B74B-4126-8C6E-32C4A37F7E81}" type="datetimeFigureOut">
              <a:rPr lang="en-IN" smtClean="0"/>
              <a:t>14-12-2024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F9EAA4B-1367-4563-B8F3-B24BE349DD2A}" type="slidenum">
              <a:rPr lang="en-IN" smtClean="0"/>
              <a:t>‹#›</a:t>
            </a:fld>
            <a:endParaRPr lang="en-IN"/>
          </a:p>
        </p:txBody>
      </p:sp>
    </p:spTree>
    <p:extLst>
      <p:ext uri="{BB962C8B-B14F-4D97-AF65-F5344CB8AC3E}">
        <p14:creationId xmlns:p14="http://schemas.microsoft.com/office/powerpoint/2010/main" val="1009648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37DBEAE-B74B-4126-8C6E-32C4A37F7E81}" type="datetimeFigureOut">
              <a:rPr lang="en-IN" smtClean="0"/>
              <a:t>14-12-2024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F9EAA4B-1367-4563-B8F3-B24BE349DD2A}" type="slidenum">
              <a:rPr lang="en-IN" smtClean="0"/>
              <a:t>‹#›</a:t>
            </a:fld>
            <a:endParaRPr lang="en-IN"/>
          </a:p>
        </p:txBody>
      </p:sp>
    </p:spTree>
    <p:extLst>
      <p:ext uri="{BB962C8B-B14F-4D97-AF65-F5344CB8AC3E}">
        <p14:creationId xmlns:p14="http://schemas.microsoft.com/office/powerpoint/2010/main" val="19131281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37DBEAE-B74B-4126-8C6E-32C4A37F7E81}" type="datetimeFigureOut">
              <a:rPr lang="en-IN" smtClean="0"/>
              <a:t>14-12-2024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F9EAA4B-1367-4563-B8F3-B24BE349DD2A}" type="slidenum">
              <a:rPr lang="en-IN" smtClean="0"/>
              <a:t>‹#›</a:t>
            </a:fld>
            <a:endParaRPr lang="en-IN"/>
          </a:p>
        </p:txBody>
      </p:sp>
    </p:spTree>
    <p:extLst>
      <p:ext uri="{BB962C8B-B14F-4D97-AF65-F5344CB8AC3E}">
        <p14:creationId xmlns:p14="http://schemas.microsoft.com/office/powerpoint/2010/main" val="3646840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20">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37DBEAE-B74B-4126-8C6E-32C4A37F7E81}" type="datetimeFigureOut">
              <a:rPr lang="en-IN" smtClean="0"/>
              <a:t>14-12-2024</a:t>
            </a:fld>
            <a:endParaRPr lang="en-IN"/>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CF9EAA4B-1367-4563-B8F3-B24BE349DD2A}" type="slidenum">
              <a:rPr lang="en-IN" smtClean="0"/>
              <a:t>‹#›</a:t>
            </a:fld>
            <a:endParaRPr lang="en-IN"/>
          </a:p>
        </p:txBody>
      </p:sp>
    </p:spTree>
    <p:extLst>
      <p:ext uri="{BB962C8B-B14F-4D97-AF65-F5344CB8AC3E}">
        <p14:creationId xmlns:p14="http://schemas.microsoft.com/office/powerpoint/2010/main" val="315551516"/>
      </p:ext>
    </p:extLst>
  </p:cSld>
  <p:clrMap bg1="dk1" tx1="lt1" bg2="dk2" tx2="lt2" accent1="accent1" accent2="accent2" accent3="accent3" accent4="accent4" accent5="accent5" accent6="accent6" hlink="hlink" folHlink="folHlink"/>
  <p:sldLayoutIdLst>
    <p:sldLayoutId id="2147484039" r:id="rId1"/>
    <p:sldLayoutId id="2147484040" r:id="rId2"/>
    <p:sldLayoutId id="2147484041" r:id="rId3"/>
    <p:sldLayoutId id="2147484042" r:id="rId4"/>
    <p:sldLayoutId id="2147484043" r:id="rId5"/>
    <p:sldLayoutId id="2147484044" r:id="rId6"/>
    <p:sldLayoutId id="2147484045" r:id="rId7"/>
    <p:sldLayoutId id="2147484046" r:id="rId8"/>
    <p:sldLayoutId id="2147484047" r:id="rId9"/>
    <p:sldLayoutId id="2147484048" r:id="rId10"/>
    <p:sldLayoutId id="2147484049" r:id="rId11"/>
    <p:sldLayoutId id="2147484050" r:id="rId12"/>
    <p:sldLayoutId id="2147484051" r:id="rId13"/>
    <p:sldLayoutId id="2147484052" r:id="rId14"/>
    <p:sldLayoutId id="2147484053" r:id="rId15"/>
    <p:sldLayoutId id="2147484054" r:id="rId16"/>
    <p:sldLayoutId id="2147484055" r:id="rId17"/>
    <p:sldLayoutId id="2147484056" r:id="rId18"/>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2ACEF-AE91-6294-9134-D62E3D5697D8}"/>
              </a:ext>
            </a:extLst>
          </p:cNvPr>
          <p:cNvSpPr>
            <a:spLocks noGrp="1"/>
          </p:cNvSpPr>
          <p:nvPr>
            <p:ph type="ctrTitle"/>
          </p:nvPr>
        </p:nvSpPr>
        <p:spPr/>
        <p:txBody>
          <a:bodyPr>
            <a:normAutofit fontScale="90000"/>
          </a:bodyPr>
          <a:lstStyle/>
          <a:p>
            <a:r>
              <a:rPr lang="en-US"/>
              <a:t>Credit Card Fraud Detection in Machine Learning</a:t>
            </a:r>
            <a:endParaRPr lang="en-IN"/>
          </a:p>
        </p:txBody>
      </p:sp>
      <p:sp>
        <p:nvSpPr>
          <p:cNvPr id="3" name="Subtitle 2">
            <a:extLst>
              <a:ext uri="{FF2B5EF4-FFF2-40B4-BE49-F238E27FC236}">
                <a16:creationId xmlns:a16="http://schemas.microsoft.com/office/drawing/2014/main" id="{675ADFC2-1FA7-615B-CC99-1F46DA5C0CF6}"/>
              </a:ext>
            </a:extLst>
          </p:cNvPr>
          <p:cNvSpPr>
            <a:spLocks noGrp="1"/>
          </p:cNvSpPr>
          <p:nvPr>
            <p:ph type="subTitle" idx="1"/>
          </p:nvPr>
        </p:nvSpPr>
        <p:spPr/>
        <p:txBody>
          <a:bodyPr/>
          <a:lstStyle/>
          <a:p>
            <a:r>
              <a:rPr lang="en-US" dirty="0"/>
              <a:t>An Overview of Machine Learning Techniques for Fraud Detection</a:t>
            </a:r>
            <a:endParaRPr lang="en-IN" dirty="0"/>
          </a:p>
        </p:txBody>
      </p:sp>
    </p:spTree>
    <p:extLst>
      <p:ext uri="{BB962C8B-B14F-4D97-AF65-F5344CB8AC3E}">
        <p14:creationId xmlns:p14="http://schemas.microsoft.com/office/powerpoint/2010/main" val="516967220"/>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4D4B028-F3AA-1FEF-C9A8-7B4EF2147D58}"/>
              </a:ext>
            </a:extLst>
          </p:cNvPr>
          <p:cNvSpPr>
            <a:spLocks noGrp="1"/>
          </p:cNvSpPr>
          <p:nvPr>
            <p:ph type="body" idx="4294967295"/>
          </p:nvPr>
        </p:nvSpPr>
        <p:spPr>
          <a:xfrm>
            <a:off x="6775941" y="747615"/>
            <a:ext cx="4760539" cy="5070380"/>
          </a:xfrm>
          <a:solidFill>
            <a:schemeClr val="bg1">
              <a:alpha val="30000"/>
            </a:schemeClr>
          </a:solidFill>
          <a:ln w="12700" cap="rnd">
            <a:solidFill>
              <a:schemeClr val="bg1">
                <a:alpha val="51000"/>
              </a:schemeClr>
            </a:solidFill>
            <a:round/>
            <a:extLst>
              <a:ext uri="{C807C97D-BFC1-408E-A445-0C87EB9F89A2}">
                <ask:lineSketchStyleProps xmlns:ask="http://schemas.microsoft.com/office/drawing/2018/sketchyshapes" sd="1219033472">
                  <a:custGeom>
                    <a:avLst/>
                    <a:gdLst>
                      <a:gd name="connsiteX0" fmla="*/ 0 w 4370439"/>
                      <a:gd name="connsiteY0" fmla="*/ 0 h 4837471"/>
                      <a:gd name="connsiteX1" fmla="*/ 711757 w 4370439"/>
                      <a:gd name="connsiteY1" fmla="*/ 0 h 4837471"/>
                      <a:gd name="connsiteX2" fmla="*/ 1423514 w 4370439"/>
                      <a:gd name="connsiteY2" fmla="*/ 0 h 4837471"/>
                      <a:gd name="connsiteX3" fmla="*/ 2047863 w 4370439"/>
                      <a:gd name="connsiteY3" fmla="*/ 0 h 4837471"/>
                      <a:gd name="connsiteX4" fmla="*/ 2715916 w 4370439"/>
                      <a:gd name="connsiteY4" fmla="*/ 0 h 4837471"/>
                      <a:gd name="connsiteX5" fmla="*/ 3296560 w 4370439"/>
                      <a:gd name="connsiteY5" fmla="*/ 0 h 4837471"/>
                      <a:gd name="connsiteX6" fmla="*/ 4370439 w 4370439"/>
                      <a:gd name="connsiteY6" fmla="*/ 0 h 4837471"/>
                      <a:gd name="connsiteX7" fmla="*/ 4370439 w 4370439"/>
                      <a:gd name="connsiteY7" fmla="*/ 787817 h 4837471"/>
                      <a:gd name="connsiteX8" fmla="*/ 4370439 w 4370439"/>
                      <a:gd name="connsiteY8" fmla="*/ 1382135 h 4837471"/>
                      <a:gd name="connsiteX9" fmla="*/ 4370439 w 4370439"/>
                      <a:gd name="connsiteY9" fmla="*/ 1928078 h 4837471"/>
                      <a:gd name="connsiteX10" fmla="*/ 4370439 w 4370439"/>
                      <a:gd name="connsiteY10" fmla="*/ 2522396 h 4837471"/>
                      <a:gd name="connsiteX11" fmla="*/ 4370439 w 4370439"/>
                      <a:gd name="connsiteY11" fmla="*/ 3165088 h 4837471"/>
                      <a:gd name="connsiteX12" fmla="*/ 4370439 w 4370439"/>
                      <a:gd name="connsiteY12" fmla="*/ 3856155 h 4837471"/>
                      <a:gd name="connsiteX13" fmla="*/ 4370439 w 4370439"/>
                      <a:gd name="connsiteY13" fmla="*/ 4837471 h 4837471"/>
                      <a:gd name="connsiteX14" fmla="*/ 3658682 w 4370439"/>
                      <a:gd name="connsiteY14" fmla="*/ 4837471 h 4837471"/>
                      <a:gd name="connsiteX15" fmla="*/ 3034333 w 4370439"/>
                      <a:gd name="connsiteY15" fmla="*/ 4837471 h 4837471"/>
                      <a:gd name="connsiteX16" fmla="*/ 2409985 w 4370439"/>
                      <a:gd name="connsiteY16" fmla="*/ 4837471 h 4837471"/>
                      <a:gd name="connsiteX17" fmla="*/ 1785637 w 4370439"/>
                      <a:gd name="connsiteY17" fmla="*/ 4837471 h 4837471"/>
                      <a:gd name="connsiteX18" fmla="*/ 1161288 w 4370439"/>
                      <a:gd name="connsiteY18" fmla="*/ 4837471 h 4837471"/>
                      <a:gd name="connsiteX19" fmla="*/ 580644 w 4370439"/>
                      <a:gd name="connsiteY19" fmla="*/ 4837471 h 4837471"/>
                      <a:gd name="connsiteX20" fmla="*/ 0 w 4370439"/>
                      <a:gd name="connsiteY20" fmla="*/ 4837471 h 4837471"/>
                      <a:gd name="connsiteX21" fmla="*/ 0 w 4370439"/>
                      <a:gd name="connsiteY21" fmla="*/ 4146404 h 4837471"/>
                      <a:gd name="connsiteX22" fmla="*/ 0 w 4370439"/>
                      <a:gd name="connsiteY22" fmla="*/ 3406962 h 4837471"/>
                      <a:gd name="connsiteX23" fmla="*/ 0 w 4370439"/>
                      <a:gd name="connsiteY23" fmla="*/ 2667520 h 4837471"/>
                      <a:gd name="connsiteX24" fmla="*/ 0 w 4370439"/>
                      <a:gd name="connsiteY24" fmla="*/ 1879703 h 4837471"/>
                      <a:gd name="connsiteX25" fmla="*/ 0 w 4370439"/>
                      <a:gd name="connsiteY25" fmla="*/ 1188636 h 4837471"/>
                      <a:gd name="connsiteX26" fmla="*/ 0 w 4370439"/>
                      <a:gd name="connsiteY26" fmla="*/ 0 h 48374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370439" h="4837471" fill="none" extrusionOk="0">
                        <a:moveTo>
                          <a:pt x="0" y="0"/>
                        </a:moveTo>
                        <a:cubicBezTo>
                          <a:pt x="312574" y="27176"/>
                          <a:pt x="533685" y="5270"/>
                          <a:pt x="711757" y="0"/>
                        </a:cubicBezTo>
                        <a:cubicBezTo>
                          <a:pt x="889829" y="-5270"/>
                          <a:pt x="1177041" y="26045"/>
                          <a:pt x="1423514" y="0"/>
                        </a:cubicBezTo>
                        <a:cubicBezTo>
                          <a:pt x="1669987" y="-26045"/>
                          <a:pt x="1864661" y="-22183"/>
                          <a:pt x="2047863" y="0"/>
                        </a:cubicBezTo>
                        <a:cubicBezTo>
                          <a:pt x="2231065" y="22183"/>
                          <a:pt x="2383998" y="-14947"/>
                          <a:pt x="2715916" y="0"/>
                        </a:cubicBezTo>
                        <a:cubicBezTo>
                          <a:pt x="3047834" y="14947"/>
                          <a:pt x="3131433" y="-4543"/>
                          <a:pt x="3296560" y="0"/>
                        </a:cubicBezTo>
                        <a:cubicBezTo>
                          <a:pt x="3461687" y="4543"/>
                          <a:pt x="4146434" y="52095"/>
                          <a:pt x="4370439" y="0"/>
                        </a:cubicBezTo>
                        <a:cubicBezTo>
                          <a:pt x="4348069" y="191156"/>
                          <a:pt x="4341698" y="408594"/>
                          <a:pt x="4370439" y="787817"/>
                        </a:cubicBezTo>
                        <a:cubicBezTo>
                          <a:pt x="4399180" y="1167040"/>
                          <a:pt x="4395317" y="1256014"/>
                          <a:pt x="4370439" y="1382135"/>
                        </a:cubicBezTo>
                        <a:cubicBezTo>
                          <a:pt x="4345561" y="1508256"/>
                          <a:pt x="4397004" y="1694948"/>
                          <a:pt x="4370439" y="1928078"/>
                        </a:cubicBezTo>
                        <a:cubicBezTo>
                          <a:pt x="4343874" y="2161208"/>
                          <a:pt x="4399476" y="2288742"/>
                          <a:pt x="4370439" y="2522396"/>
                        </a:cubicBezTo>
                        <a:cubicBezTo>
                          <a:pt x="4341402" y="2756050"/>
                          <a:pt x="4381248" y="2856166"/>
                          <a:pt x="4370439" y="3165088"/>
                        </a:cubicBezTo>
                        <a:cubicBezTo>
                          <a:pt x="4359630" y="3474010"/>
                          <a:pt x="4365120" y="3675972"/>
                          <a:pt x="4370439" y="3856155"/>
                        </a:cubicBezTo>
                        <a:cubicBezTo>
                          <a:pt x="4375758" y="4036338"/>
                          <a:pt x="4346683" y="4364732"/>
                          <a:pt x="4370439" y="4837471"/>
                        </a:cubicBezTo>
                        <a:cubicBezTo>
                          <a:pt x="4142677" y="4851201"/>
                          <a:pt x="3853079" y="4865291"/>
                          <a:pt x="3658682" y="4837471"/>
                        </a:cubicBezTo>
                        <a:cubicBezTo>
                          <a:pt x="3464285" y="4809651"/>
                          <a:pt x="3171537" y="4842154"/>
                          <a:pt x="3034333" y="4837471"/>
                        </a:cubicBezTo>
                        <a:cubicBezTo>
                          <a:pt x="2897129" y="4832788"/>
                          <a:pt x="2720128" y="4816947"/>
                          <a:pt x="2409985" y="4837471"/>
                        </a:cubicBezTo>
                        <a:cubicBezTo>
                          <a:pt x="2099842" y="4857995"/>
                          <a:pt x="1995843" y="4843701"/>
                          <a:pt x="1785637" y="4837471"/>
                        </a:cubicBezTo>
                        <a:cubicBezTo>
                          <a:pt x="1575431" y="4831241"/>
                          <a:pt x="1373938" y="4807734"/>
                          <a:pt x="1161288" y="4837471"/>
                        </a:cubicBezTo>
                        <a:cubicBezTo>
                          <a:pt x="948638" y="4867208"/>
                          <a:pt x="712480" y="4845387"/>
                          <a:pt x="580644" y="4837471"/>
                        </a:cubicBezTo>
                        <a:cubicBezTo>
                          <a:pt x="448808" y="4829555"/>
                          <a:pt x="208129" y="4853305"/>
                          <a:pt x="0" y="4837471"/>
                        </a:cubicBezTo>
                        <a:cubicBezTo>
                          <a:pt x="-11860" y="4534057"/>
                          <a:pt x="-12678" y="4383134"/>
                          <a:pt x="0" y="4146404"/>
                        </a:cubicBezTo>
                        <a:cubicBezTo>
                          <a:pt x="12678" y="3909674"/>
                          <a:pt x="-14821" y="3639634"/>
                          <a:pt x="0" y="3406962"/>
                        </a:cubicBezTo>
                        <a:cubicBezTo>
                          <a:pt x="14821" y="3174290"/>
                          <a:pt x="32825" y="3016109"/>
                          <a:pt x="0" y="2667520"/>
                        </a:cubicBezTo>
                        <a:cubicBezTo>
                          <a:pt x="-32825" y="2318931"/>
                          <a:pt x="-38941" y="2045325"/>
                          <a:pt x="0" y="1879703"/>
                        </a:cubicBezTo>
                        <a:cubicBezTo>
                          <a:pt x="38941" y="1714081"/>
                          <a:pt x="-834" y="1410971"/>
                          <a:pt x="0" y="1188636"/>
                        </a:cubicBezTo>
                        <a:cubicBezTo>
                          <a:pt x="834" y="966301"/>
                          <a:pt x="20298" y="459714"/>
                          <a:pt x="0" y="0"/>
                        </a:cubicBezTo>
                        <a:close/>
                      </a:path>
                      <a:path w="4370439" h="4837471" stroke="0" extrusionOk="0">
                        <a:moveTo>
                          <a:pt x="0" y="0"/>
                        </a:moveTo>
                        <a:cubicBezTo>
                          <a:pt x="285913" y="-2049"/>
                          <a:pt x="372216" y="4647"/>
                          <a:pt x="580644" y="0"/>
                        </a:cubicBezTo>
                        <a:cubicBezTo>
                          <a:pt x="789072" y="-4647"/>
                          <a:pt x="919288" y="-1586"/>
                          <a:pt x="1073879" y="0"/>
                        </a:cubicBezTo>
                        <a:cubicBezTo>
                          <a:pt x="1228470" y="1586"/>
                          <a:pt x="1573587" y="-18475"/>
                          <a:pt x="1785637" y="0"/>
                        </a:cubicBezTo>
                        <a:cubicBezTo>
                          <a:pt x="1997687" y="18475"/>
                          <a:pt x="2224558" y="-23069"/>
                          <a:pt x="2366281" y="0"/>
                        </a:cubicBezTo>
                        <a:cubicBezTo>
                          <a:pt x="2508004" y="23069"/>
                          <a:pt x="2733528" y="12616"/>
                          <a:pt x="2946925" y="0"/>
                        </a:cubicBezTo>
                        <a:cubicBezTo>
                          <a:pt x="3160322" y="-12616"/>
                          <a:pt x="3389701" y="-8114"/>
                          <a:pt x="3658682" y="0"/>
                        </a:cubicBezTo>
                        <a:cubicBezTo>
                          <a:pt x="3927663" y="8114"/>
                          <a:pt x="4180801" y="-1059"/>
                          <a:pt x="4370439" y="0"/>
                        </a:cubicBezTo>
                        <a:cubicBezTo>
                          <a:pt x="4395343" y="270701"/>
                          <a:pt x="4361111" y="500442"/>
                          <a:pt x="4370439" y="787817"/>
                        </a:cubicBezTo>
                        <a:cubicBezTo>
                          <a:pt x="4379767" y="1075192"/>
                          <a:pt x="4386884" y="1180252"/>
                          <a:pt x="4370439" y="1382135"/>
                        </a:cubicBezTo>
                        <a:cubicBezTo>
                          <a:pt x="4353994" y="1584018"/>
                          <a:pt x="4373267" y="1746674"/>
                          <a:pt x="4370439" y="1976452"/>
                        </a:cubicBezTo>
                        <a:cubicBezTo>
                          <a:pt x="4367611" y="2206230"/>
                          <a:pt x="4378933" y="2341482"/>
                          <a:pt x="4370439" y="2667520"/>
                        </a:cubicBezTo>
                        <a:cubicBezTo>
                          <a:pt x="4361945" y="2993558"/>
                          <a:pt x="4336099" y="3148097"/>
                          <a:pt x="4370439" y="3406962"/>
                        </a:cubicBezTo>
                        <a:cubicBezTo>
                          <a:pt x="4404779" y="3665827"/>
                          <a:pt x="4344114" y="3743233"/>
                          <a:pt x="4370439" y="3952905"/>
                        </a:cubicBezTo>
                        <a:cubicBezTo>
                          <a:pt x="4396764" y="4162577"/>
                          <a:pt x="4377164" y="4525609"/>
                          <a:pt x="4370439" y="4837471"/>
                        </a:cubicBezTo>
                        <a:cubicBezTo>
                          <a:pt x="4171661" y="4867849"/>
                          <a:pt x="3949983" y="4815142"/>
                          <a:pt x="3746091" y="4837471"/>
                        </a:cubicBezTo>
                        <a:cubicBezTo>
                          <a:pt x="3542199" y="4859800"/>
                          <a:pt x="3340503" y="4815122"/>
                          <a:pt x="3121742" y="4837471"/>
                        </a:cubicBezTo>
                        <a:cubicBezTo>
                          <a:pt x="2902981" y="4859820"/>
                          <a:pt x="2606355" y="4853902"/>
                          <a:pt x="2409985" y="4837471"/>
                        </a:cubicBezTo>
                        <a:cubicBezTo>
                          <a:pt x="2213615" y="4821040"/>
                          <a:pt x="2096976" y="4825596"/>
                          <a:pt x="1785637" y="4837471"/>
                        </a:cubicBezTo>
                        <a:cubicBezTo>
                          <a:pt x="1474298" y="4849346"/>
                          <a:pt x="1498546" y="4831798"/>
                          <a:pt x="1292401" y="4837471"/>
                        </a:cubicBezTo>
                        <a:cubicBezTo>
                          <a:pt x="1086256" y="4843144"/>
                          <a:pt x="941056" y="4838959"/>
                          <a:pt x="755462" y="4837471"/>
                        </a:cubicBezTo>
                        <a:cubicBezTo>
                          <a:pt x="569868" y="4835983"/>
                          <a:pt x="288867" y="4811221"/>
                          <a:pt x="0" y="4837471"/>
                        </a:cubicBezTo>
                        <a:cubicBezTo>
                          <a:pt x="-27380" y="4637155"/>
                          <a:pt x="-13718" y="4316840"/>
                          <a:pt x="0" y="4146404"/>
                        </a:cubicBezTo>
                        <a:cubicBezTo>
                          <a:pt x="13718" y="3975968"/>
                          <a:pt x="-28645" y="3703369"/>
                          <a:pt x="0" y="3455336"/>
                        </a:cubicBezTo>
                        <a:cubicBezTo>
                          <a:pt x="28645" y="3207303"/>
                          <a:pt x="-1469" y="3062802"/>
                          <a:pt x="0" y="2812644"/>
                        </a:cubicBezTo>
                        <a:cubicBezTo>
                          <a:pt x="1469" y="2562486"/>
                          <a:pt x="-13420" y="2507766"/>
                          <a:pt x="0" y="2266701"/>
                        </a:cubicBezTo>
                        <a:cubicBezTo>
                          <a:pt x="13420" y="2025636"/>
                          <a:pt x="10436" y="1944069"/>
                          <a:pt x="0" y="1720758"/>
                        </a:cubicBezTo>
                        <a:cubicBezTo>
                          <a:pt x="-10436" y="1497447"/>
                          <a:pt x="9883" y="1319647"/>
                          <a:pt x="0" y="981316"/>
                        </a:cubicBezTo>
                        <a:cubicBezTo>
                          <a:pt x="-9883" y="642985"/>
                          <a:pt x="-35951" y="363888"/>
                          <a:pt x="0" y="0"/>
                        </a:cubicBezTo>
                        <a:close/>
                      </a:path>
                    </a:pathLst>
                  </a:custGeom>
                  <ask:type>
                    <ask:lineSketchNone/>
                  </ask:type>
                </ask:lineSketchStyleProps>
              </a:ext>
            </a:extLst>
          </a:ln>
        </p:spPr>
        <p:txBody>
          <a:bodyPr/>
          <a:lstStyle/>
          <a:p>
            <a:pPr marL="0" indent="0" algn="ctr">
              <a:buNone/>
            </a:pPr>
            <a:r>
              <a:rPr lang="en-IN" sz="3200" b="1" u="sng" dirty="0">
                <a:solidFill>
                  <a:schemeClr val="bg1"/>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CONCLUSION</a:t>
            </a:r>
          </a:p>
          <a:p>
            <a:pPr marL="0" indent="0">
              <a:buNone/>
            </a:pPr>
            <a:endParaRPr lang="en-IN" dirty="0"/>
          </a:p>
          <a:p>
            <a:pPr marL="0" indent="0">
              <a:buNone/>
            </a:pPr>
            <a:r>
              <a:rPr lang="en-US" dirty="0">
                <a:effectLst>
                  <a:outerShdw blurRad="38100" dist="38100" dir="2700000" algn="tl">
                    <a:srgbClr val="000000">
                      <a:alpha val="43137"/>
                    </a:srgbClr>
                  </a:outerShdw>
                </a:effectLst>
              </a:rPr>
              <a:t>● Credit Card Fraud Detection is a developing technique. </a:t>
            </a:r>
          </a:p>
          <a:p>
            <a:pPr marL="0" indent="0">
              <a:buNone/>
            </a:pPr>
            <a:endParaRPr lang="en-US" dirty="0">
              <a:effectLst>
                <a:outerShdw blurRad="38100" dist="38100" dir="2700000" algn="tl">
                  <a:srgbClr val="000000">
                    <a:alpha val="43137"/>
                  </a:srgbClr>
                </a:outerShdw>
              </a:effectLst>
            </a:endParaRPr>
          </a:p>
          <a:p>
            <a:pPr marL="0" indent="0">
              <a:buNone/>
            </a:pPr>
            <a:r>
              <a:rPr lang="en-US" dirty="0">
                <a:effectLst>
                  <a:outerShdw blurRad="38100" dist="38100" dir="2700000" algn="tl">
                    <a:srgbClr val="000000">
                      <a:alpha val="43137"/>
                    </a:srgbClr>
                  </a:outerShdw>
                </a:effectLst>
              </a:rPr>
              <a:t>● Machine Learning advances will achieve greater results in future.</a:t>
            </a:r>
            <a:endParaRPr lang="en-IN" dirty="0">
              <a:effectLst>
                <a:outerShdw blurRad="38100" dist="38100" dir="2700000" algn="tl">
                  <a:srgbClr val="000000">
                    <a:alpha val="43137"/>
                  </a:srgbClr>
                </a:outerShdw>
              </a:effectLst>
            </a:endParaRPr>
          </a:p>
        </p:txBody>
      </p:sp>
      <p:pic>
        <p:nvPicPr>
          <p:cNvPr id="2050" name="Picture 2">
            <a:extLst>
              <a:ext uri="{FF2B5EF4-FFF2-40B4-BE49-F238E27FC236}">
                <a16:creationId xmlns:a16="http://schemas.microsoft.com/office/drawing/2014/main" id="{E8AD9E01-FD15-EB8B-7909-AFCF484804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0"/>
            <a:ext cx="6179736"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359817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106DE-A43F-A2A6-7FA4-55DF1653463F}"/>
              </a:ext>
            </a:extLst>
          </p:cNvPr>
          <p:cNvSpPr>
            <a:spLocks noGrp="1"/>
          </p:cNvSpPr>
          <p:nvPr>
            <p:ph type="title"/>
          </p:nvPr>
        </p:nvSpPr>
        <p:spPr>
          <a:xfrm>
            <a:off x="757814" y="2706328"/>
            <a:ext cx="10515600" cy="1445343"/>
          </a:xfrm>
          <a:noFill/>
          <a:ln>
            <a:noFill/>
          </a:ln>
        </p:spPr>
        <p:txBody>
          <a:bodyPr>
            <a:normAutofit/>
          </a:bodyPr>
          <a:lstStyle/>
          <a:p>
            <a:pPr algn="ctr"/>
            <a:r>
              <a:rPr lang="en-IN" sz="7200" dirty="0">
                <a:solidFill>
                  <a:schemeClr val="tx2">
                    <a:lumMod val="10000"/>
                  </a:schemeClr>
                </a:solidFill>
                <a:effectLst>
                  <a:outerShdw blurRad="38100" dist="38100" dir="2700000" algn="tl">
                    <a:srgbClr val="000000">
                      <a:alpha val="43137"/>
                    </a:srgbClr>
                  </a:outerShdw>
                </a:effectLst>
                <a:latin typeface="Algerian" panose="04020705040A02060702" pitchFamily="82" charset="0"/>
              </a:rPr>
              <a:t>THANK YOU</a:t>
            </a:r>
            <a:r>
              <a:rPr lang="en-IN" sz="7200" dirty="0">
                <a:solidFill>
                  <a:schemeClr val="tx2">
                    <a:lumMod val="10000"/>
                  </a:schemeClr>
                </a:solidFill>
                <a:latin typeface="Algerian" panose="04020705040A02060702" pitchFamily="82" charset="0"/>
              </a:rPr>
              <a:t>.</a:t>
            </a:r>
          </a:p>
        </p:txBody>
      </p:sp>
    </p:spTree>
    <p:extLst>
      <p:ext uri="{BB962C8B-B14F-4D97-AF65-F5344CB8AC3E}">
        <p14:creationId xmlns:p14="http://schemas.microsoft.com/office/powerpoint/2010/main" val="266622784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2645C96-5C37-011B-832C-D93D0BFAC2FB}"/>
              </a:ext>
            </a:extLst>
          </p:cNvPr>
          <p:cNvSpPr txBox="1"/>
          <p:nvPr/>
        </p:nvSpPr>
        <p:spPr>
          <a:xfrm>
            <a:off x="6045201" y="560310"/>
            <a:ext cx="4955458" cy="3046988"/>
          </a:xfrm>
          <a:prstGeom prst="rect">
            <a:avLst/>
          </a:prstGeom>
          <a:noFill/>
        </p:spPr>
        <p:txBody>
          <a:bodyPr wrap="square" rtlCol="0">
            <a:spAutoFit/>
          </a:bodyPr>
          <a:lstStyle/>
          <a:p>
            <a:r>
              <a:rPr lang="en-IN" sz="2400" b="1" dirty="0">
                <a:solidFill>
                  <a:schemeClr val="tx2"/>
                </a:solidFill>
                <a:effectLst>
                  <a:outerShdw blurRad="38100" dist="38100" dir="2700000" algn="tl">
                    <a:srgbClr val="000000">
                      <a:alpha val="43137"/>
                    </a:srgbClr>
                  </a:outerShdw>
                </a:effectLst>
              </a:rPr>
              <a:t>DEPARTMENT: </a:t>
            </a:r>
            <a:r>
              <a:rPr lang="en-IN" sz="2400" dirty="0">
                <a:solidFill>
                  <a:schemeClr val="tx2">
                    <a:lumMod val="10000"/>
                  </a:schemeClr>
                </a:solidFill>
              </a:rPr>
              <a:t>MASTERS OF COMPUTER APPLICATION</a:t>
            </a:r>
          </a:p>
          <a:p>
            <a:endParaRPr lang="en-IN" sz="2400" dirty="0">
              <a:solidFill>
                <a:schemeClr val="tx2">
                  <a:lumMod val="10000"/>
                </a:schemeClr>
              </a:solidFill>
            </a:endParaRPr>
          </a:p>
          <a:p>
            <a:r>
              <a:rPr lang="en-IN" sz="2400" b="1" dirty="0">
                <a:solidFill>
                  <a:schemeClr val="tx2"/>
                </a:solidFill>
                <a:effectLst>
                  <a:outerShdw blurRad="38100" dist="38100" dir="2700000" algn="tl">
                    <a:srgbClr val="000000">
                      <a:alpha val="43137"/>
                    </a:srgbClr>
                  </a:outerShdw>
                </a:effectLst>
              </a:rPr>
              <a:t>TITTLE: </a:t>
            </a:r>
            <a:r>
              <a:rPr lang="en-IN" sz="2400" dirty="0">
                <a:solidFill>
                  <a:schemeClr val="bg1"/>
                </a:solidFill>
              </a:rPr>
              <a:t>CREDIT CARD FRAUD DETECTION USING MACHINE LEARNING</a:t>
            </a:r>
          </a:p>
          <a:p>
            <a:endParaRPr lang="en-IN" sz="2400" dirty="0">
              <a:solidFill>
                <a:schemeClr val="tx2">
                  <a:lumMod val="10000"/>
                </a:schemeClr>
              </a:solidFill>
            </a:endParaRPr>
          </a:p>
          <a:p>
            <a:r>
              <a:rPr lang="en-IN" sz="2400" b="1" dirty="0">
                <a:solidFill>
                  <a:schemeClr val="tx2"/>
                </a:solidFill>
                <a:effectLst>
                  <a:outerShdw blurRad="38100" dist="38100" dir="2700000" algn="tl">
                    <a:srgbClr val="000000">
                      <a:alpha val="43137"/>
                    </a:srgbClr>
                  </a:outerShdw>
                </a:effectLst>
              </a:rPr>
              <a:t>GUIDE BY: </a:t>
            </a:r>
            <a:r>
              <a:rPr lang="en-IN" sz="2400" dirty="0">
                <a:solidFill>
                  <a:schemeClr val="bg1"/>
                </a:solidFill>
              </a:rPr>
              <a:t>JOYJIT GUHA BISWAS</a:t>
            </a:r>
            <a:endParaRPr lang="en-IN" sz="2400" b="1" dirty="0">
              <a:solidFill>
                <a:schemeClr val="tx2"/>
              </a:solidFill>
              <a:effectLst>
                <a:outerShdw blurRad="38100" dist="38100" dir="2700000" algn="tl">
                  <a:srgbClr val="000000">
                    <a:alpha val="43137"/>
                  </a:srgbClr>
                </a:outerShdw>
              </a:effectLst>
            </a:endParaRPr>
          </a:p>
        </p:txBody>
      </p:sp>
      <p:sp>
        <p:nvSpPr>
          <p:cNvPr id="4" name="TextBox 3">
            <a:extLst>
              <a:ext uri="{FF2B5EF4-FFF2-40B4-BE49-F238E27FC236}">
                <a16:creationId xmlns:a16="http://schemas.microsoft.com/office/drawing/2014/main" id="{9BEC1B5E-F9A7-4315-FFA5-6E4B3E835805}"/>
              </a:ext>
            </a:extLst>
          </p:cNvPr>
          <p:cNvSpPr txBox="1"/>
          <p:nvPr/>
        </p:nvSpPr>
        <p:spPr>
          <a:xfrm>
            <a:off x="1414548" y="3595440"/>
            <a:ext cx="10107561" cy="461665"/>
          </a:xfrm>
          <a:prstGeom prst="rect">
            <a:avLst/>
          </a:prstGeom>
          <a:noFill/>
        </p:spPr>
        <p:txBody>
          <a:bodyPr wrap="square" rtlCol="0">
            <a:spAutoFit/>
          </a:bodyPr>
          <a:lstStyle/>
          <a:p>
            <a:r>
              <a:rPr lang="en-IN" sz="2400" b="1" dirty="0">
                <a:solidFill>
                  <a:schemeClr val="tx2">
                    <a:lumMod val="10000"/>
                  </a:schemeClr>
                </a:solidFill>
                <a:effectLst>
                  <a:outerShdw blurRad="38100" dist="38100" dir="2700000" algn="tl">
                    <a:srgbClr val="000000">
                      <a:alpha val="43137"/>
                    </a:srgbClr>
                  </a:outerShdw>
                </a:effectLst>
                <a:latin typeface="Bahnschrift SemiBold" panose="020B0502040204020203" pitchFamily="34" charset="0"/>
              </a:rPr>
              <a:t>PRESENTED BY:</a:t>
            </a:r>
          </a:p>
        </p:txBody>
      </p:sp>
      <p:graphicFrame>
        <p:nvGraphicFramePr>
          <p:cNvPr id="7" name="Table 6">
            <a:extLst>
              <a:ext uri="{FF2B5EF4-FFF2-40B4-BE49-F238E27FC236}">
                <a16:creationId xmlns:a16="http://schemas.microsoft.com/office/drawing/2014/main" id="{D9D7099F-9CD4-99BD-B417-6D590052ECDE}"/>
              </a:ext>
            </a:extLst>
          </p:cNvPr>
          <p:cNvGraphicFramePr>
            <a:graphicFrameLocks noGrp="1"/>
          </p:cNvGraphicFramePr>
          <p:nvPr>
            <p:extLst>
              <p:ext uri="{D42A27DB-BD31-4B8C-83A1-F6EECF244321}">
                <p14:modId xmlns:p14="http://schemas.microsoft.com/office/powerpoint/2010/main" val="992854901"/>
              </p:ext>
            </p:extLst>
          </p:nvPr>
        </p:nvGraphicFramePr>
        <p:xfrm>
          <a:off x="2584660" y="4057105"/>
          <a:ext cx="6921082" cy="1998032"/>
        </p:xfrm>
        <a:graphic>
          <a:graphicData uri="http://schemas.openxmlformats.org/drawingml/2006/table">
            <a:tbl>
              <a:tblPr firstRow="1" bandRow="1">
                <a:tableStyleId>{5C22544A-7EE6-4342-B048-85BDC9FD1C3A}</a:tableStyleId>
              </a:tblPr>
              <a:tblGrid>
                <a:gridCol w="1168274">
                  <a:extLst>
                    <a:ext uri="{9D8B030D-6E8A-4147-A177-3AD203B41FA5}">
                      <a16:colId xmlns:a16="http://schemas.microsoft.com/office/drawing/2014/main" val="2788774485"/>
                    </a:ext>
                  </a:extLst>
                </a:gridCol>
                <a:gridCol w="2713115">
                  <a:extLst>
                    <a:ext uri="{9D8B030D-6E8A-4147-A177-3AD203B41FA5}">
                      <a16:colId xmlns:a16="http://schemas.microsoft.com/office/drawing/2014/main" val="2472164354"/>
                    </a:ext>
                  </a:extLst>
                </a:gridCol>
                <a:gridCol w="3039693">
                  <a:extLst>
                    <a:ext uri="{9D8B030D-6E8A-4147-A177-3AD203B41FA5}">
                      <a16:colId xmlns:a16="http://schemas.microsoft.com/office/drawing/2014/main" val="3799552127"/>
                    </a:ext>
                  </a:extLst>
                </a:gridCol>
              </a:tblGrid>
              <a:tr h="534992">
                <a:tc>
                  <a:txBody>
                    <a:bodyPr/>
                    <a:lstStyle/>
                    <a:p>
                      <a:pPr algn="ctr"/>
                      <a:r>
                        <a:rPr lang="en-IN" sz="1800" u="sng" dirty="0">
                          <a:ln>
                            <a:solidFill>
                              <a:schemeClr val="bg1"/>
                            </a:solidFill>
                          </a:ln>
                          <a:effectLst>
                            <a:outerShdw blurRad="38100" dist="38100" dir="2700000" algn="tl">
                              <a:srgbClr val="000000">
                                <a:alpha val="43137"/>
                              </a:srgbClr>
                            </a:outerShdw>
                          </a:effectLst>
                        </a:rPr>
                        <a:t>SLNO.</a:t>
                      </a:r>
                    </a:p>
                  </a:txBody>
                  <a:tcPr>
                    <a:noFill/>
                  </a:tcPr>
                </a:tc>
                <a:tc>
                  <a:txBody>
                    <a:bodyPr/>
                    <a:lstStyle/>
                    <a:p>
                      <a:pPr algn="ctr"/>
                      <a:r>
                        <a:rPr lang="en-IN" sz="1800" u="sng" dirty="0">
                          <a:ln>
                            <a:solidFill>
                              <a:schemeClr val="bg1"/>
                            </a:solidFill>
                          </a:ln>
                          <a:effectLst>
                            <a:outerShdw blurRad="38100" dist="38100" dir="2700000" algn="tl">
                              <a:srgbClr val="000000">
                                <a:alpha val="43137"/>
                              </a:srgbClr>
                            </a:outerShdw>
                          </a:effectLst>
                        </a:rPr>
                        <a:t>NAME</a:t>
                      </a:r>
                    </a:p>
                  </a:txBody>
                  <a:tcPr>
                    <a:noFill/>
                  </a:tcPr>
                </a:tc>
                <a:tc>
                  <a:txBody>
                    <a:bodyPr/>
                    <a:lstStyle/>
                    <a:p>
                      <a:pPr algn="ctr"/>
                      <a:r>
                        <a:rPr lang="en-IN" sz="1800" u="sng" dirty="0">
                          <a:ln>
                            <a:solidFill>
                              <a:schemeClr val="bg1"/>
                            </a:solidFill>
                          </a:ln>
                          <a:effectLst>
                            <a:outerShdw blurRad="38100" dist="38100" dir="2700000" algn="tl">
                              <a:srgbClr val="000000">
                                <a:alpha val="43137"/>
                              </a:srgbClr>
                            </a:outerShdw>
                          </a:effectLst>
                        </a:rPr>
                        <a:t>ROLL NO</a:t>
                      </a:r>
                    </a:p>
                  </a:txBody>
                  <a:tcPr>
                    <a:noFill/>
                  </a:tcPr>
                </a:tc>
                <a:extLst>
                  <a:ext uri="{0D108BD9-81ED-4DB2-BD59-A6C34878D82A}">
                    <a16:rowId xmlns:a16="http://schemas.microsoft.com/office/drawing/2014/main" val="1841217515"/>
                  </a:ext>
                </a:extLst>
              </a:tr>
              <a:tr h="356197">
                <a:tc>
                  <a:txBody>
                    <a:bodyPr/>
                    <a:lstStyle/>
                    <a:p>
                      <a:pPr algn="ctr"/>
                      <a:r>
                        <a:rPr lang="en-IN" sz="1800" dirty="0"/>
                        <a:t>1</a:t>
                      </a:r>
                    </a:p>
                  </a:txBody>
                  <a:tcPr>
                    <a:noFill/>
                  </a:tcPr>
                </a:tc>
                <a:tc>
                  <a:txBody>
                    <a:bodyPr/>
                    <a:lstStyle/>
                    <a:p>
                      <a:pPr algn="ctr"/>
                      <a:r>
                        <a:rPr lang="en-IN" sz="1800" dirty="0"/>
                        <a:t>MITRABIK GHOSH</a:t>
                      </a:r>
                    </a:p>
                  </a:txBody>
                  <a:tcPr>
                    <a:noFill/>
                  </a:tcPr>
                </a:tc>
                <a:tc>
                  <a:txBody>
                    <a:bodyPr/>
                    <a:lstStyle/>
                    <a:p>
                      <a:pPr algn="ctr"/>
                      <a:r>
                        <a:rPr lang="en-IN" sz="1800" dirty="0"/>
                        <a:t>504123011023</a:t>
                      </a:r>
                    </a:p>
                  </a:txBody>
                  <a:tcPr>
                    <a:noFill/>
                  </a:tcPr>
                </a:tc>
                <a:extLst>
                  <a:ext uri="{0D108BD9-81ED-4DB2-BD59-A6C34878D82A}">
                    <a16:rowId xmlns:a16="http://schemas.microsoft.com/office/drawing/2014/main" val="3671881753"/>
                  </a:ext>
                </a:extLst>
              </a:tr>
              <a:tr h="356197">
                <a:tc>
                  <a:txBody>
                    <a:bodyPr/>
                    <a:lstStyle/>
                    <a:p>
                      <a:pPr algn="ctr"/>
                      <a:r>
                        <a:rPr lang="en-IN" sz="1800" dirty="0"/>
                        <a:t>2</a:t>
                      </a:r>
                    </a:p>
                  </a:txBody>
                  <a:tcPr>
                    <a:noFill/>
                  </a:tcPr>
                </a:tc>
                <a:tc>
                  <a:txBody>
                    <a:bodyPr/>
                    <a:lstStyle/>
                    <a:p>
                      <a:pPr algn="ctr"/>
                      <a:r>
                        <a:rPr lang="en-IN" sz="1800" dirty="0"/>
                        <a:t>PRACHURJYA DAS</a:t>
                      </a:r>
                    </a:p>
                  </a:txBody>
                  <a:tcPr>
                    <a:noFill/>
                  </a:tcPr>
                </a:tc>
                <a:tc>
                  <a:txBody>
                    <a:bodyPr/>
                    <a:lstStyle/>
                    <a:p>
                      <a:pPr algn="ctr"/>
                      <a:r>
                        <a:rPr lang="en-IN" sz="1800" dirty="0"/>
                        <a:t>504123011025</a:t>
                      </a:r>
                    </a:p>
                  </a:txBody>
                  <a:tcPr>
                    <a:noFill/>
                  </a:tcPr>
                </a:tc>
                <a:extLst>
                  <a:ext uri="{0D108BD9-81ED-4DB2-BD59-A6C34878D82A}">
                    <a16:rowId xmlns:a16="http://schemas.microsoft.com/office/drawing/2014/main" val="24247059"/>
                  </a:ext>
                </a:extLst>
              </a:tr>
              <a:tr h="356197">
                <a:tc>
                  <a:txBody>
                    <a:bodyPr/>
                    <a:lstStyle/>
                    <a:p>
                      <a:pPr algn="ctr"/>
                      <a:r>
                        <a:rPr lang="en-IN" sz="1800" dirty="0"/>
                        <a:t>3</a:t>
                      </a:r>
                    </a:p>
                  </a:txBody>
                  <a:tcPr>
                    <a:noFill/>
                  </a:tcPr>
                </a:tc>
                <a:tc>
                  <a:txBody>
                    <a:bodyPr/>
                    <a:lstStyle/>
                    <a:p>
                      <a:pPr algn="ctr"/>
                      <a:r>
                        <a:rPr lang="en-IN" sz="1800" dirty="0"/>
                        <a:t>SOHAN DHARA</a:t>
                      </a:r>
                    </a:p>
                  </a:txBody>
                  <a:tcPr>
                    <a:noFill/>
                  </a:tcPr>
                </a:tc>
                <a:tc>
                  <a:txBody>
                    <a:bodyPr/>
                    <a:lstStyle/>
                    <a:p>
                      <a:pPr algn="ctr"/>
                      <a:r>
                        <a:rPr lang="en-IN" sz="1800" dirty="0"/>
                        <a:t>504123011045</a:t>
                      </a:r>
                    </a:p>
                  </a:txBody>
                  <a:tcPr>
                    <a:noFill/>
                  </a:tcPr>
                </a:tc>
                <a:extLst>
                  <a:ext uri="{0D108BD9-81ED-4DB2-BD59-A6C34878D82A}">
                    <a16:rowId xmlns:a16="http://schemas.microsoft.com/office/drawing/2014/main" val="1735710955"/>
                  </a:ext>
                </a:extLst>
              </a:tr>
              <a:tr h="356197">
                <a:tc>
                  <a:txBody>
                    <a:bodyPr/>
                    <a:lstStyle/>
                    <a:p>
                      <a:pPr algn="ctr"/>
                      <a:r>
                        <a:rPr lang="en-IN" sz="1800" dirty="0"/>
                        <a:t>4</a:t>
                      </a:r>
                    </a:p>
                  </a:txBody>
                  <a:tcPr>
                    <a:noFill/>
                  </a:tcPr>
                </a:tc>
                <a:tc>
                  <a:txBody>
                    <a:bodyPr/>
                    <a:lstStyle/>
                    <a:p>
                      <a:pPr algn="ctr"/>
                      <a:r>
                        <a:rPr lang="en-IN" sz="1800" dirty="0"/>
                        <a:t>SUCHARITA PANDA</a:t>
                      </a:r>
                    </a:p>
                  </a:txBody>
                  <a:tcPr>
                    <a:noFill/>
                  </a:tcPr>
                </a:tc>
                <a:tc>
                  <a:txBody>
                    <a:bodyPr/>
                    <a:lstStyle/>
                    <a:p>
                      <a:pPr algn="ctr"/>
                      <a:r>
                        <a:rPr lang="en-IN" sz="1800" dirty="0"/>
                        <a:t>504123011051</a:t>
                      </a:r>
                    </a:p>
                  </a:txBody>
                  <a:tcPr>
                    <a:noFill/>
                  </a:tcPr>
                </a:tc>
                <a:extLst>
                  <a:ext uri="{0D108BD9-81ED-4DB2-BD59-A6C34878D82A}">
                    <a16:rowId xmlns:a16="http://schemas.microsoft.com/office/drawing/2014/main" val="3557385469"/>
                  </a:ext>
                </a:extLst>
              </a:tr>
            </a:tbl>
          </a:graphicData>
        </a:graphic>
      </p:graphicFrame>
      <p:sp>
        <p:nvSpPr>
          <p:cNvPr id="5" name="TextBox 4">
            <a:extLst>
              <a:ext uri="{FF2B5EF4-FFF2-40B4-BE49-F238E27FC236}">
                <a16:creationId xmlns:a16="http://schemas.microsoft.com/office/drawing/2014/main" id="{78B957D7-ADEA-C574-982B-389B0D36B8DC}"/>
              </a:ext>
            </a:extLst>
          </p:cNvPr>
          <p:cNvSpPr txBox="1"/>
          <p:nvPr/>
        </p:nvSpPr>
        <p:spPr>
          <a:xfrm>
            <a:off x="0" y="-1091766"/>
            <a:ext cx="2086202" cy="1947698"/>
          </a:xfrm>
          <a:prstGeom prst="rect">
            <a:avLst/>
          </a:prstGeom>
          <a:noFill/>
        </p:spPr>
        <p:txBody>
          <a:bodyPr wrap="square" rtlCol="0">
            <a:spAutoFit/>
          </a:bodyPr>
          <a:lstStyle/>
          <a:p>
            <a:endParaRPr lang="en-IN" dirty="0"/>
          </a:p>
        </p:txBody>
      </p:sp>
      <p:pic>
        <p:nvPicPr>
          <p:cNvPr id="6" name="Picture 2" descr="Placement – GNIT | Top Private colleges in Kolkata">
            <a:extLst>
              <a:ext uri="{FF2B5EF4-FFF2-40B4-BE49-F238E27FC236}">
                <a16:creationId xmlns:a16="http://schemas.microsoft.com/office/drawing/2014/main" id="{E4233A81-94F2-1F6A-F2AD-C6A7B3D496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643095"/>
            <a:ext cx="4592097" cy="2491991"/>
          </a:xfrm>
          <a:prstGeom prst="rect">
            <a:avLst/>
          </a:prstGeom>
          <a:noFill/>
          <a:ln w="25400">
            <a:solidFill>
              <a:schemeClr val="bg2">
                <a:lumMod val="50000"/>
              </a:schemeClr>
            </a:solidFill>
          </a:ln>
          <a:effectLst>
            <a:outerShdw blurRad="50800" dist="114300" dir="19440000" algn="ctr" rotWithShape="0">
              <a:schemeClr val="bg1">
                <a:alpha val="54000"/>
              </a:scheme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9437747"/>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4" name="Google Shape;274;p22"/>
          <p:cNvPicPr preferRelativeResize="0"/>
          <p:nvPr/>
        </p:nvPicPr>
        <p:blipFill rotWithShape="1">
          <a:blip r:embed="rId2">
            <a:alphaModFix/>
          </a:blip>
          <a:srcRect/>
          <a:stretch/>
        </p:blipFill>
        <p:spPr>
          <a:xfrm>
            <a:off x="2" y="0"/>
            <a:ext cx="6095998" cy="6857990"/>
          </a:xfrm>
          <a:prstGeom prst="rect">
            <a:avLst/>
          </a:prstGeom>
          <a:noFill/>
          <a:ln>
            <a:noFill/>
          </a:ln>
        </p:spPr>
      </p:pic>
      <p:sp>
        <p:nvSpPr>
          <p:cNvPr id="2" name="TextBox 1">
            <a:extLst>
              <a:ext uri="{FF2B5EF4-FFF2-40B4-BE49-F238E27FC236}">
                <a16:creationId xmlns:a16="http://schemas.microsoft.com/office/drawing/2014/main" id="{4A866619-9505-FE5D-B9E3-8955063679D5}"/>
              </a:ext>
            </a:extLst>
          </p:cNvPr>
          <p:cNvSpPr txBox="1"/>
          <p:nvPr/>
        </p:nvSpPr>
        <p:spPr>
          <a:xfrm>
            <a:off x="6764377" y="397396"/>
            <a:ext cx="4886632" cy="6063198"/>
          </a:xfrm>
          <a:prstGeom prst="rect">
            <a:avLst/>
          </a:prstGeom>
          <a:solidFill>
            <a:schemeClr val="bg1">
              <a:alpha val="30000"/>
            </a:schemeClr>
          </a:solidFill>
          <a:ln w="15875">
            <a:solidFill>
              <a:schemeClr val="bg1"/>
            </a:solidFill>
          </a:ln>
          <a:effectLst>
            <a:glow rad="127000">
              <a:schemeClr val="tx1">
                <a:alpha val="0"/>
              </a:schemeClr>
            </a:glow>
            <a:outerShdw blurRad="152400" dist="317500" dir="5400000" sx="90000" sy="-19000" rotWithShape="0">
              <a:prstClr val="black">
                <a:alpha val="15000"/>
              </a:prstClr>
            </a:outerShdw>
            <a:reflection stA="0" endPos="65000" dist="50800" dir="5400000" sy="-100000" algn="bl" rotWithShape="0"/>
          </a:effectLst>
        </p:spPr>
        <p:txBody>
          <a:bodyPr wrap="square" rtlCol="0">
            <a:spAutoFit/>
          </a:bodyPr>
          <a:lstStyle/>
          <a:p>
            <a:pPr algn="ctr"/>
            <a:r>
              <a:rPr lang="en-IN" sz="2800" b="1" u="sng" dirty="0">
                <a:solidFill>
                  <a:schemeClr val="bg1"/>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CONTENTS</a:t>
            </a:r>
            <a:endParaRPr lang="en-IN" sz="2800" dirty="0">
              <a:latin typeface="Aharoni" panose="02010803020104030203" pitchFamily="2" charset="-79"/>
              <a:cs typeface="Aharoni" panose="02010803020104030203" pitchFamily="2" charset="-79"/>
            </a:endParaRPr>
          </a:p>
          <a:p>
            <a:endParaRPr lang="en-IN" dirty="0"/>
          </a:p>
          <a:p>
            <a:pPr marL="285750" indent="-285750">
              <a:buFont typeface="Wingdings" panose="05000000000000000000" pitchFamily="2" charset="2"/>
              <a:buChar char="Ø"/>
            </a:pPr>
            <a:r>
              <a:rPr lang="en-IN" dirty="0"/>
              <a:t>IN</a:t>
            </a:r>
            <a:r>
              <a:rPr lang="en-IN" dirty="0">
                <a:effectLst>
                  <a:outerShdw blurRad="38100" dist="38100" dir="2700000" algn="tl">
                    <a:srgbClr val="000000">
                      <a:alpha val="43137"/>
                    </a:srgbClr>
                  </a:outerShdw>
                </a:effectLst>
              </a:rPr>
              <a:t>TRODUCTION OF CREDIT CARD FRAUD</a:t>
            </a:r>
          </a:p>
          <a:p>
            <a:endParaRPr lang="en-IN" dirty="0">
              <a:effectLst>
                <a:outerShdw blurRad="38100" dist="38100" dir="2700000" algn="tl">
                  <a:srgbClr val="000000">
                    <a:alpha val="43137"/>
                  </a:srgbClr>
                </a:outerShdw>
              </a:effectLst>
            </a:endParaRPr>
          </a:p>
          <a:p>
            <a:pPr marL="285750" indent="-285750">
              <a:buFont typeface="Wingdings" panose="05000000000000000000" pitchFamily="2" charset="2"/>
              <a:buChar char="Ø"/>
            </a:pPr>
            <a:r>
              <a:rPr lang="en-IN" dirty="0">
                <a:effectLst>
                  <a:outerShdw blurRad="38100" dist="38100" dir="2700000" algn="tl">
                    <a:srgbClr val="000000">
                      <a:alpha val="43137"/>
                    </a:srgbClr>
                  </a:outerShdw>
                </a:effectLst>
              </a:rPr>
              <a:t>PYTHON LIBRARIES FOR MACHINE LEARNING</a:t>
            </a:r>
          </a:p>
          <a:p>
            <a:endParaRPr lang="en-IN" dirty="0">
              <a:effectLst>
                <a:outerShdw blurRad="38100" dist="38100" dir="2700000" algn="tl">
                  <a:srgbClr val="000000">
                    <a:alpha val="43137"/>
                  </a:srgbClr>
                </a:outerShdw>
              </a:effectLst>
            </a:endParaRPr>
          </a:p>
          <a:p>
            <a:pPr marL="285750" indent="-285750">
              <a:buFont typeface="Wingdings" panose="05000000000000000000" pitchFamily="2" charset="2"/>
              <a:buChar char="Ø"/>
            </a:pPr>
            <a:r>
              <a:rPr lang="en-IN" dirty="0">
                <a:effectLst>
                  <a:outerShdw blurRad="38100" dist="38100" dir="2700000" algn="tl">
                    <a:srgbClr val="000000">
                      <a:alpha val="43137"/>
                    </a:srgbClr>
                  </a:outerShdw>
                </a:effectLst>
              </a:rPr>
              <a:t>TYPES OF MACHINE LEARNING</a:t>
            </a:r>
          </a:p>
          <a:p>
            <a:pPr marL="285750" indent="-285750">
              <a:buFont typeface="Wingdings" panose="05000000000000000000" pitchFamily="2" charset="2"/>
              <a:buChar char="Ø"/>
            </a:pPr>
            <a:endParaRPr lang="en-IN" dirty="0">
              <a:effectLst>
                <a:outerShdw blurRad="38100" dist="38100" dir="2700000" algn="tl">
                  <a:srgbClr val="000000">
                    <a:alpha val="43137"/>
                  </a:srgbClr>
                </a:outerShdw>
              </a:effectLst>
            </a:endParaRPr>
          </a:p>
          <a:p>
            <a:pPr marL="285750" indent="-285750">
              <a:buFont typeface="Wingdings" panose="05000000000000000000" pitchFamily="2" charset="2"/>
              <a:buChar char="Ø"/>
            </a:pPr>
            <a:r>
              <a:rPr lang="en-IN" dirty="0">
                <a:effectLst>
                  <a:outerShdw blurRad="38100" dist="38100" dir="2700000" algn="tl">
                    <a:srgbClr val="000000">
                      <a:alpha val="43137"/>
                    </a:srgbClr>
                  </a:outerShdw>
                </a:effectLst>
              </a:rPr>
              <a:t>MACHINE LEARNING FOR FRAUD DETECTION</a:t>
            </a:r>
          </a:p>
          <a:p>
            <a:pPr marL="285750" indent="-285750">
              <a:buFont typeface="Wingdings" panose="05000000000000000000" pitchFamily="2" charset="2"/>
              <a:buChar char="Ø"/>
            </a:pPr>
            <a:endParaRPr lang="en-IN" dirty="0">
              <a:effectLst>
                <a:outerShdw blurRad="38100" dist="38100" dir="2700000" algn="tl">
                  <a:srgbClr val="000000">
                    <a:alpha val="43137"/>
                  </a:srgbClr>
                </a:outerShdw>
              </a:effectLst>
            </a:endParaRPr>
          </a:p>
          <a:p>
            <a:pPr marL="285750" indent="-285750">
              <a:buFont typeface="Wingdings" panose="05000000000000000000" pitchFamily="2" charset="2"/>
              <a:buChar char="Ø"/>
            </a:pPr>
            <a:r>
              <a:rPr lang="en-IN" dirty="0">
                <a:effectLst>
                  <a:outerShdw blurRad="38100" dist="38100" dir="2700000" algn="tl">
                    <a:srgbClr val="000000">
                      <a:alpha val="43137"/>
                    </a:srgbClr>
                  </a:outerShdw>
                </a:effectLst>
              </a:rPr>
              <a:t>USE MACHINE LEARNING KEY ALGORITHMS FOR FRAUD DETECTION</a:t>
            </a:r>
          </a:p>
          <a:p>
            <a:pPr marL="285750" indent="-285750">
              <a:buFont typeface="Wingdings" panose="05000000000000000000" pitchFamily="2" charset="2"/>
              <a:buChar char="Ø"/>
            </a:pPr>
            <a:endParaRPr lang="en-IN" dirty="0">
              <a:effectLst>
                <a:outerShdw blurRad="38100" dist="38100" dir="2700000" algn="tl">
                  <a:srgbClr val="000000">
                    <a:alpha val="43137"/>
                  </a:srgbClr>
                </a:outerShdw>
              </a:effectLst>
            </a:endParaRPr>
          </a:p>
          <a:p>
            <a:pPr marL="285750" indent="-285750">
              <a:buFont typeface="Wingdings" panose="05000000000000000000" pitchFamily="2" charset="2"/>
              <a:buChar char="Ø"/>
            </a:pPr>
            <a:r>
              <a:rPr lang="en-IN" dirty="0">
                <a:effectLst>
                  <a:outerShdw blurRad="38100" dist="38100" dir="2700000" algn="tl">
                    <a:srgbClr val="000000">
                      <a:alpha val="43137"/>
                    </a:srgbClr>
                  </a:outerShdw>
                </a:effectLst>
              </a:rPr>
              <a:t>PERFOMANCE OF CREDITCARD FRAUD DETECTION</a:t>
            </a:r>
          </a:p>
          <a:p>
            <a:endParaRPr lang="en-IN" dirty="0">
              <a:effectLst>
                <a:outerShdw blurRad="38100" dist="38100" dir="2700000" algn="tl">
                  <a:srgbClr val="000000">
                    <a:alpha val="43137"/>
                  </a:srgbClr>
                </a:outerShdw>
              </a:effectLst>
            </a:endParaRPr>
          </a:p>
          <a:p>
            <a:pPr marL="285750" indent="-285750">
              <a:buFont typeface="Wingdings" panose="05000000000000000000" pitchFamily="2" charset="2"/>
              <a:buChar char="Ø"/>
            </a:pPr>
            <a:r>
              <a:rPr lang="en-IN" dirty="0">
                <a:effectLst>
                  <a:outerShdw blurRad="38100" dist="38100" dir="2700000" algn="tl">
                    <a:srgbClr val="000000">
                      <a:alpha val="43137"/>
                    </a:srgbClr>
                  </a:outerShdw>
                </a:effectLst>
              </a:rPr>
              <a:t>FUTURE SCOPE</a:t>
            </a:r>
          </a:p>
          <a:p>
            <a:pPr marL="285750" indent="-285750">
              <a:buFont typeface="Wingdings" panose="05000000000000000000" pitchFamily="2" charset="2"/>
              <a:buChar char="Ø"/>
            </a:pPr>
            <a:endParaRPr lang="en-IN" dirty="0">
              <a:effectLst>
                <a:outerShdw blurRad="38100" dist="38100" dir="2700000" algn="tl">
                  <a:srgbClr val="000000">
                    <a:alpha val="43137"/>
                  </a:srgbClr>
                </a:outerShdw>
              </a:effectLst>
            </a:endParaRPr>
          </a:p>
          <a:p>
            <a:pPr marL="285750" indent="-285750">
              <a:buFont typeface="Wingdings" panose="05000000000000000000" pitchFamily="2" charset="2"/>
              <a:buChar char="Ø"/>
            </a:pPr>
            <a:r>
              <a:rPr lang="en-IN" dirty="0">
                <a:effectLst>
                  <a:outerShdw blurRad="38100" dist="38100" dir="2700000" algn="tl">
                    <a:srgbClr val="000000">
                      <a:alpha val="43137"/>
                    </a:srgbClr>
                  </a:outerShdw>
                </a:effectLst>
              </a:rPr>
              <a:t>CONCLUSION</a:t>
            </a:r>
          </a:p>
        </p:txBody>
      </p:sp>
      <p:sp>
        <p:nvSpPr>
          <p:cNvPr id="3" name="TextBox 2">
            <a:extLst>
              <a:ext uri="{FF2B5EF4-FFF2-40B4-BE49-F238E27FC236}">
                <a16:creationId xmlns:a16="http://schemas.microsoft.com/office/drawing/2014/main" id="{7551AE3E-C514-403C-1F7B-3512E378C27A}"/>
              </a:ext>
            </a:extLst>
          </p:cNvPr>
          <p:cNvSpPr txBox="1"/>
          <p:nvPr/>
        </p:nvSpPr>
        <p:spPr>
          <a:xfrm>
            <a:off x="412956" y="2438401"/>
            <a:ext cx="5535560" cy="1107996"/>
          </a:xfrm>
          <a:prstGeom prst="rect">
            <a:avLst/>
          </a:prstGeom>
          <a:noFill/>
        </p:spPr>
        <p:txBody>
          <a:bodyPr wrap="square" rtlCol="0">
            <a:spAutoFit/>
          </a:bodyPr>
          <a:lstStyle/>
          <a:p>
            <a:pPr algn="ctr"/>
            <a:r>
              <a:rPr lang="en-IN" sz="6600" dirty="0">
                <a:solidFill>
                  <a:schemeClr val="bg1"/>
                </a:solidFill>
                <a:effectLst>
                  <a:outerShdw blurRad="38100" dist="38100" dir="2700000" algn="tl">
                    <a:srgbClr val="000000">
                      <a:alpha val="43137"/>
                    </a:srgbClr>
                  </a:outerShdw>
                </a:effectLst>
                <a:latin typeface="Bauhaus 93" panose="04030905020B02020C02" pitchFamily="82" charset="0"/>
              </a:rPr>
              <a:t>OVERVIEW</a:t>
            </a:r>
          </a:p>
        </p:txBody>
      </p:sp>
    </p:spTree>
    <p:extLst>
      <p:ext uri="{BB962C8B-B14F-4D97-AF65-F5344CB8AC3E}">
        <p14:creationId xmlns:p14="http://schemas.microsoft.com/office/powerpoint/2010/main" val="64671817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900"/>
                                  </p:stCondLst>
                                  <p:iterate type="lt">
                                    <p:tmPct val="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900"/>
                            </p:stCondLst>
                            <p:childTnLst>
                              <p:par>
                                <p:cTn id="11" presetID="18" presetClass="emph" presetSubtype="0" fill="hold" grpId="1" nodeType="afterEffect">
                                  <p:stCondLst>
                                    <p:cond delay="0"/>
                                  </p:stCondLst>
                                  <p:iterate type="lt">
                                    <p:tmPct val="4000"/>
                                  </p:iterate>
                                  <p:childTnLst>
                                    <p:set>
                                      <p:cBhvr override="childStyle">
                                        <p:cTn id="12" dur="500" fill="hold"/>
                                        <p:tgtEl>
                                          <p:spTgt spid="2"/>
                                        </p:tgtEl>
                                        <p:attrNameLst>
                                          <p:attrName>style.textDecorationUnderline</p:attrName>
                                        </p:attrNameLst>
                                      </p:cBhvr>
                                      <p:to>
                                        <p:strVal val="true"/>
                                      </p:to>
                                    </p:set>
                                  </p:childTnLst>
                                </p:cTn>
                              </p:par>
                              <p:par>
                                <p:cTn id="13" presetID="22" presetClass="entr" presetSubtype="4"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down)">
                                      <p:cBhvr>
                                        <p:cTn id="1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bg2">
                <a:tint val="96000"/>
                <a:shade val="100000"/>
                <a:hueMod val="92000"/>
                <a:satMod val="200000"/>
                <a:lumMod val="128000"/>
              </a:schemeClr>
            </a:gs>
            <a:gs pos="50000">
              <a:schemeClr val="bg2">
                <a:shade val="100000"/>
                <a:hueMod val="100000"/>
                <a:satMod val="110000"/>
                <a:lumMod val="130000"/>
              </a:schemeClr>
            </a:gs>
            <a:gs pos="100000">
              <a:schemeClr val="bg2">
                <a:shade val="78000"/>
                <a:hueMod val="118000"/>
                <a:satMod val="120000"/>
                <a:lumMod val="69000"/>
              </a:schemeClr>
            </a:gs>
          </a:gsLst>
          <a:lin ang="2520000" scaled="0"/>
        </a:gra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CC770D0-C787-DE30-DB10-4B9B3B6A2BDE}"/>
              </a:ext>
            </a:extLst>
          </p:cNvPr>
          <p:cNvSpPr>
            <a:spLocks noGrp="1"/>
          </p:cNvSpPr>
          <p:nvPr>
            <p:ph type="body" idx="4294967295"/>
          </p:nvPr>
        </p:nvSpPr>
        <p:spPr>
          <a:xfrm>
            <a:off x="6400442" y="521110"/>
            <a:ext cx="5221287" cy="5249863"/>
          </a:xfrm>
          <a:solidFill>
            <a:schemeClr val="bg1">
              <a:alpha val="30000"/>
            </a:schemeClr>
          </a:solidFill>
          <a:ln w="12700" cap="rnd">
            <a:solidFill>
              <a:schemeClr val="bg1">
                <a:alpha val="71000"/>
              </a:schemeClr>
            </a:solidFill>
            <a:miter lim="800000"/>
          </a:ln>
        </p:spPr>
        <p:txBody>
          <a:bodyPr>
            <a:normAutofit fontScale="85000" lnSpcReduction="20000"/>
          </a:bodyPr>
          <a:lstStyle/>
          <a:p>
            <a:pPr marL="36900" lvl="0" indent="0" algn="ctr" rtl="0">
              <a:lnSpc>
                <a:spcPct val="110000"/>
              </a:lnSpc>
              <a:spcBef>
                <a:spcPts val="0"/>
              </a:spcBef>
              <a:spcAft>
                <a:spcPts val="0"/>
              </a:spcAft>
              <a:buSzPts val="1610"/>
              <a:buNone/>
            </a:pPr>
            <a:endParaRPr lang="en-US" sz="2200" b="1" i="0" u="sng" dirty="0">
              <a:effectLst>
                <a:outerShdw blurRad="38100" dist="38100" dir="2700000" algn="tl">
                  <a:srgbClr val="000000">
                    <a:alpha val="43137"/>
                  </a:srgbClr>
                </a:outerShdw>
              </a:effectLst>
              <a:latin typeface="Aharoni" panose="02010803020104030203" pitchFamily="2" charset="-79"/>
              <a:ea typeface="Inter"/>
              <a:cs typeface="Aharoni" panose="02010803020104030203" pitchFamily="2" charset="-79"/>
              <a:sym typeface="Inter"/>
            </a:endParaRPr>
          </a:p>
          <a:p>
            <a:pPr marL="36900" lvl="0" indent="0" algn="ctr" rtl="0">
              <a:lnSpc>
                <a:spcPct val="110000"/>
              </a:lnSpc>
              <a:spcBef>
                <a:spcPts val="0"/>
              </a:spcBef>
              <a:spcAft>
                <a:spcPts val="0"/>
              </a:spcAft>
              <a:buSzPts val="1610"/>
              <a:buNone/>
            </a:pPr>
            <a:r>
              <a:rPr lang="en-US" sz="3800" b="1" i="0" u="sng" dirty="0">
                <a:solidFill>
                  <a:schemeClr val="bg1"/>
                </a:solidFill>
                <a:effectLst>
                  <a:outerShdw blurRad="38100" dist="38100" dir="2700000" algn="tl">
                    <a:srgbClr val="000000">
                      <a:alpha val="43137"/>
                    </a:srgbClr>
                  </a:outerShdw>
                </a:effectLst>
                <a:latin typeface="Aharoni" panose="02010803020104030203" pitchFamily="2" charset="-79"/>
                <a:ea typeface="Inter"/>
                <a:cs typeface="Aharoni" panose="02010803020104030203" pitchFamily="2" charset="-79"/>
                <a:sym typeface="Inter"/>
              </a:rPr>
              <a:t>INTRODUCTION OF CREDIT CARD FRAUD </a:t>
            </a:r>
          </a:p>
          <a:p>
            <a:pPr marL="342900" lvl="0" indent="-306000" algn="l" rtl="0">
              <a:lnSpc>
                <a:spcPct val="110000"/>
              </a:lnSpc>
              <a:spcBef>
                <a:spcPts val="0"/>
              </a:spcBef>
              <a:spcAft>
                <a:spcPts val="0"/>
              </a:spcAft>
              <a:buSzPts val="1610"/>
              <a:buChar char="◈"/>
            </a:pPr>
            <a:endParaRPr lang="en-US" b="0" i="0" dirty="0">
              <a:latin typeface="Inter"/>
              <a:ea typeface="Inter"/>
              <a:cs typeface="Inter"/>
              <a:sym typeface="Inter"/>
            </a:endParaRPr>
          </a:p>
          <a:p>
            <a:pPr marL="36900" lvl="0" indent="0" algn="l" rtl="0">
              <a:lnSpc>
                <a:spcPct val="110000"/>
              </a:lnSpc>
              <a:spcBef>
                <a:spcPts val="0"/>
              </a:spcBef>
              <a:spcAft>
                <a:spcPts val="0"/>
              </a:spcAft>
              <a:buSzPts val="1610"/>
              <a:buNone/>
            </a:pPr>
            <a:endParaRPr lang="en-US" b="0" i="0" dirty="0">
              <a:latin typeface="Inter"/>
              <a:ea typeface="Inter"/>
              <a:cs typeface="Inter"/>
              <a:sym typeface="Inter"/>
            </a:endParaRPr>
          </a:p>
          <a:p>
            <a:pPr marL="342900" lvl="0" indent="-306000" algn="l" rtl="0">
              <a:lnSpc>
                <a:spcPct val="110000"/>
              </a:lnSpc>
              <a:spcBef>
                <a:spcPts val="0"/>
              </a:spcBef>
              <a:spcAft>
                <a:spcPts val="0"/>
              </a:spcAft>
              <a:buSzPts val="1610"/>
              <a:buChar char="◈"/>
            </a:pPr>
            <a:r>
              <a:rPr lang="en-US" b="0" i="0" dirty="0">
                <a:latin typeface="Inter"/>
                <a:ea typeface="Inter"/>
                <a:cs typeface="Inter"/>
                <a:sym typeface="Inter"/>
              </a:rPr>
              <a:t>Credit card fraud is when someone uses another person's credit card or account information to make unauthorized purchases or access funds through cash advances. Credit card fraud doesn’t just happen online; it happens in brick-and-mortar stores, too.</a:t>
            </a:r>
            <a:endParaRPr lang="en-US" b="0" i="0" dirty="0">
              <a:solidFill>
                <a:srgbClr val="26666B"/>
              </a:solidFill>
              <a:latin typeface="Inter"/>
              <a:ea typeface="Arial"/>
              <a:cs typeface="Arial"/>
              <a:sym typeface="Arial"/>
            </a:endParaRPr>
          </a:p>
          <a:p>
            <a:pPr marL="342900" lvl="0" indent="-306000" algn="l" rtl="0">
              <a:lnSpc>
                <a:spcPct val="110000"/>
              </a:lnSpc>
              <a:spcBef>
                <a:spcPts val="1060"/>
              </a:spcBef>
              <a:spcAft>
                <a:spcPts val="0"/>
              </a:spcAft>
              <a:buSzPts val="1610"/>
              <a:buChar char="◈"/>
            </a:pPr>
            <a:r>
              <a:rPr lang="en-US" dirty="0">
                <a:latin typeface="Inter"/>
                <a:ea typeface="Inter"/>
                <a:cs typeface="Inter"/>
                <a:sym typeface="Inter"/>
              </a:rPr>
              <a:t>We live in a world where cash transactions are quickly being replaced by credit card transactions.</a:t>
            </a:r>
            <a:endParaRPr lang="en-US" dirty="0">
              <a:latin typeface="Inter"/>
            </a:endParaRPr>
          </a:p>
          <a:p>
            <a:pPr marL="342900" lvl="0" indent="-306000" algn="l" rtl="0">
              <a:lnSpc>
                <a:spcPct val="110000"/>
              </a:lnSpc>
              <a:spcBef>
                <a:spcPts val="1060"/>
              </a:spcBef>
              <a:spcAft>
                <a:spcPts val="0"/>
              </a:spcAft>
              <a:buSzPts val="1610"/>
              <a:buChar char="◈"/>
            </a:pPr>
            <a:r>
              <a:rPr lang="en-US" dirty="0">
                <a:latin typeface="Inter"/>
                <a:ea typeface="Inter"/>
                <a:cs typeface="Inter"/>
                <a:sym typeface="Inter"/>
              </a:rPr>
              <a:t>person will not pay for the item  he did not purchase.</a:t>
            </a:r>
            <a:endParaRPr lang="en-US" dirty="0">
              <a:latin typeface="Inter"/>
            </a:endParaRPr>
          </a:p>
          <a:p>
            <a:pPr marL="0" indent="0">
              <a:buNone/>
            </a:pPr>
            <a:endParaRPr lang="en-IN" dirty="0"/>
          </a:p>
        </p:txBody>
      </p:sp>
      <p:pic>
        <p:nvPicPr>
          <p:cNvPr id="4" name="Picture 3">
            <a:extLst>
              <a:ext uri="{FF2B5EF4-FFF2-40B4-BE49-F238E27FC236}">
                <a16:creationId xmlns:a16="http://schemas.microsoft.com/office/drawing/2014/main" id="{B184CEB7-8B3D-5B54-0D2E-33D7FA0DA5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5978769" cy="6858000"/>
          </a:xfrm>
          <a:prstGeom prst="rect">
            <a:avLst/>
          </a:prstGeom>
        </p:spPr>
      </p:pic>
    </p:spTree>
    <p:extLst>
      <p:ext uri="{BB962C8B-B14F-4D97-AF65-F5344CB8AC3E}">
        <p14:creationId xmlns:p14="http://schemas.microsoft.com/office/powerpoint/2010/main" val="3425684799"/>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3C75112-4496-F234-032F-B7193AD698A6}"/>
              </a:ext>
            </a:extLst>
          </p:cNvPr>
          <p:cNvSpPr txBox="1"/>
          <p:nvPr/>
        </p:nvSpPr>
        <p:spPr>
          <a:xfrm>
            <a:off x="5692392" y="321548"/>
            <a:ext cx="6089302" cy="5940088"/>
          </a:xfrm>
          <a:prstGeom prst="rect">
            <a:avLst/>
          </a:prstGeom>
          <a:solidFill>
            <a:schemeClr val="dk1">
              <a:alpha val="30000"/>
            </a:schemeClr>
          </a:solidFill>
          <a:ln w="15875">
            <a:solidFill>
              <a:schemeClr val="dk1">
                <a:shade val="15000"/>
              </a:schemeClr>
            </a:solidFill>
          </a:ln>
        </p:spPr>
        <p:txBody>
          <a:bodyPr wrap="square" rtlCol="0">
            <a:spAutoFit/>
          </a:bodyPr>
          <a:lstStyle/>
          <a:p>
            <a:r>
              <a:rPr lang="en-US" sz="2000" b="1" u="sng" dirty="0">
                <a:solidFill>
                  <a:schemeClr val="bg1"/>
                </a:solidFill>
                <a:effectLst>
                  <a:outerShdw blurRad="38100" dist="38100" dir="2700000" algn="tl">
                    <a:srgbClr val="000000">
                      <a:alpha val="43137"/>
                    </a:srgbClr>
                  </a:outerShdw>
                </a:effectLst>
                <a:latin typeface="Aharoni" panose="02010803020104030203" pitchFamily="2" charset="-79"/>
                <a:ea typeface="Times New Roman" panose="02020603050405020304" pitchFamily="18" charset="0"/>
              </a:rPr>
              <a:t>PYTHON LIBRARIES FOR MACHINE LEARNING:</a:t>
            </a:r>
          </a:p>
          <a:p>
            <a:endParaRPr lang="en-US" b="1" u="heavy" dirty="0">
              <a:latin typeface="Aharoni" panose="02010803020104030203" pitchFamily="2" charset="-79"/>
              <a:ea typeface="Times New Roman" panose="02020603050405020304" pitchFamily="18" charset="0"/>
            </a:endParaRPr>
          </a:p>
          <a:p>
            <a:r>
              <a:rPr lang="en-US" sz="2200" b="1" dirty="0" err="1">
                <a:effectLst>
                  <a:outerShdw blurRad="38100" dist="38100" dir="2700000" algn="tl">
                    <a:srgbClr val="000000">
                      <a:alpha val="43137"/>
                    </a:srgbClr>
                  </a:outerShdw>
                </a:effectLst>
                <a:latin typeface="Inter"/>
                <a:ea typeface="Times New Roman" panose="02020603050405020304" pitchFamily="18" charset="0"/>
              </a:rPr>
              <a:t>Numpy</a:t>
            </a:r>
            <a:r>
              <a:rPr lang="en-US" sz="2200" b="1" dirty="0">
                <a:latin typeface="Inter"/>
                <a:ea typeface="Times New Roman" panose="02020603050405020304" pitchFamily="18" charset="0"/>
              </a:rPr>
              <a:t>: </a:t>
            </a:r>
            <a:r>
              <a:rPr lang="en-US" dirty="0">
                <a:solidFill>
                  <a:schemeClr val="bg1"/>
                </a:solidFill>
                <a:latin typeface="Inter"/>
              </a:rPr>
              <a:t>Fundamental package for numerical computing, handling arrays and matrices.</a:t>
            </a:r>
          </a:p>
          <a:p>
            <a:endParaRPr lang="en-US" sz="2000" b="1" u="heavy" dirty="0">
              <a:latin typeface="Inter"/>
              <a:ea typeface="Times New Roman" panose="02020603050405020304" pitchFamily="18" charset="0"/>
            </a:endParaRPr>
          </a:p>
          <a:p>
            <a:r>
              <a:rPr lang="en-US" sz="2200" b="1" dirty="0">
                <a:effectLst>
                  <a:outerShdw blurRad="38100" dist="38100" dir="2700000" algn="tl">
                    <a:srgbClr val="000000">
                      <a:alpha val="43137"/>
                    </a:srgbClr>
                  </a:outerShdw>
                </a:effectLst>
                <a:latin typeface="Inter"/>
                <a:ea typeface="Times New Roman" panose="02020603050405020304" pitchFamily="18" charset="0"/>
              </a:rPr>
              <a:t>Pandas: </a:t>
            </a:r>
            <a:r>
              <a:rPr lang="en-US" dirty="0">
                <a:solidFill>
                  <a:schemeClr val="bg1"/>
                </a:solidFill>
                <a:latin typeface="Inter"/>
              </a:rPr>
              <a:t>Powerful library for data manipulation and analysis, particularly for structured data (tables)</a:t>
            </a:r>
          </a:p>
          <a:p>
            <a:endParaRPr lang="en-US" sz="2000" b="1" u="heavy" dirty="0">
              <a:latin typeface="Inter"/>
              <a:ea typeface="Times New Roman" panose="02020603050405020304" pitchFamily="18" charset="0"/>
            </a:endParaRPr>
          </a:p>
          <a:p>
            <a:r>
              <a:rPr lang="en-US" sz="2000" b="1" dirty="0">
                <a:effectLst>
                  <a:outerShdw blurRad="38100" dist="38100" dir="2700000" algn="tl">
                    <a:srgbClr val="000000">
                      <a:alpha val="43137"/>
                    </a:srgbClr>
                  </a:outerShdw>
                </a:effectLst>
                <a:latin typeface="Inter"/>
              </a:rPr>
              <a:t>Seaborn: </a:t>
            </a:r>
            <a:r>
              <a:rPr lang="en-US" dirty="0">
                <a:solidFill>
                  <a:schemeClr val="bg1"/>
                </a:solidFill>
                <a:latin typeface="Inter"/>
              </a:rPr>
              <a:t>Seaborn is commonly used in machine learning to create informative and attractive statistical plots for exploring and understanding datasets.</a:t>
            </a:r>
          </a:p>
          <a:p>
            <a:endParaRPr lang="en-US" b="1" dirty="0">
              <a:solidFill>
                <a:schemeClr val="bg1"/>
              </a:solidFill>
              <a:effectLst>
                <a:outerShdw blurRad="38100" dist="38100" dir="2700000" algn="tl">
                  <a:srgbClr val="000000">
                    <a:alpha val="43137"/>
                  </a:srgbClr>
                </a:outerShdw>
              </a:effectLst>
              <a:latin typeface="Inter"/>
            </a:endParaRPr>
          </a:p>
          <a:p>
            <a:r>
              <a:rPr lang="en-US" sz="2000" b="1" dirty="0">
                <a:effectLst>
                  <a:outerShdw blurRad="38100" dist="38100" dir="2700000" algn="tl">
                    <a:srgbClr val="000000">
                      <a:alpha val="43137"/>
                    </a:srgbClr>
                  </a:outerShdw>
                </a:effectLst>
                <a:latin typeface="Inter"/>
              </a:rPr>
              <a:t>Matplotlib: </a:t>
            </a:r>
            <a:r>
              <a:rPr lang="en-US" dirty="0">
                <a:solidFill>
                  <a:schemeClr val="bg1"/>
                </a:solidFill>
                <a:latin typeface="Inter"/>
              </a:rPr>
              <a:t>Matplotlib is used for visualizing data, model performance, and evaluation results through various types of plots and charts</a:t>
            </a:r>
          </a:p>
          <a:p>
            <a:endParaRPr lang="en-US" dirty="0">
              <a:solidFill>
                <a:schemeClr val="bg1"/>
              </a:solidFill>
              <a:latin typeface="Inter"/>
            </a:endParaRPr>
          </a:p>
          <a:p>
            <a:r>
              <a:rPr lang="en-US" sz="2000" b="1" dirty="0" err="1">
                <a:effectLst>
                  <a:outerShdw blurRad="38100" dist="38100" dir="2700000" algn="tl">
                    <a:srgbClr val="000000">
                      <a:alpha val="43137"/>
                    </a:srgbClr>
                  </a:outerShdw>
                </a:effectLst>
                <a:latin typeface="Inter"/>
              </a:rPr>
              <a:t>Sklearn</a:t>
            </a:r>
            <a:r>
              <a:rPr lang="en-US" sz="2000" b="1" dirty="0">
                <a:effectLst>
                  <a:outerShdw blurRad="38100" dist="38100" dir="2700000" algn="tl">
                    <a:srgbClr val="000000">
                      <a:alpha val="43137"/>
                    </a:srgbClr>
                  </a:outerShdw>
                </a:effectLst>
                <a:latin typeface="Inter"/>
              </a:rPr>
              <a:t>: </a:t>
            </a:r>
            <a:r>
              <a:rPr lang="en-US" dirty="0">
                <a:solidFill>
                  <a:schemeClr val="bg1"/>
                </a:solidFill>
                <a:latin typeface="Inter"/>
              </a:rPr>
              <a:t>Scikit-learn  provides simple and efficient tools for data mining, data analysis, and building machine learning models, including algorithms for classification, regression, clustering, and dimensionality reduction.</a:t>
            </a:r>
          </a:p>
        </p:txBody>
      </p:sp>
      <p:sp>
        <p:nvSpPr>
          <p:cNvPr id="2" name="AutoShape 2">
            <a:extLst>
              <a:ext uri="{FF2B5EF4-FFF2-40B4-BE49-F238E27FC236}">
                <a16:creationId xmlns:a16="http://schemas.microsoft.com/office/drawing/2014/main" id="{F7BB2F39-2D5A-40D3-316D-CF7BCD6D3400}"/>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5" name="Picture 4">
            <a:extLst>
              <a:ext uri="{FF2B5EF4-FFF2-40B4-BE49-F238E27FC236}">
                <a16:creationId xmlns:a16="http://schemas.microsoft.com/office/drawing/2014/main" id="{0598D281-ED7F-9338-BCB4-1500D1285D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937"/>
            <a:ext cx="5245240" cy="6858000"/>
          </a:xfrm>
          <a:prstGeom prst="rect">
            <a:avLst/>
          </a:prstGeom>
        </p:spPr>
      </p:pic>
    </p:spTree>
    <p:extLst>
      <p:ext uri="{BB962C8B-B14F-4D97-AF65-F5344CB8AC3E}">
        <p14:creationId xmlns:p14="http://schemas.microsoft.com/office/powerpoint/2010/main" val="2116081131"/>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F82B3-C72D-795C-5A3C-6702015E553B}"/>
              </a:ext>
            </a:extLst>
          </p:cNvPr>
          <p:cNvSpPr>
            <a:spLocks noGrp="1"/>
          </p:cNvSpPr>
          <p:nvPr>
            <p:ph type="title"/>
          </p:nvPr>
        </p:nvSpPr>
        <p:spPr>
          <a:xfrm>
            <a:off x="5858189" y="753228"/>
            <a:ext cx="5797899" cy="884653"/>
          </a:xfrm>
        </p:spPr>
        <p:txBody>
          <a:bodyPr>
            <a:noAutofit/>
          </a:bodyPr>
          <a:lstStyle/>
          <a:p>
            <a:r>
              <a:rPr lang="en-US" sz="3200" b="1" u="sng" dirty="0">
                <a:solidFill>
                  <a:schemeClr val="bg1"/>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Machine Learning for Fraud Detection</a:t>
            </a:r>
            <a:endParaRPr lang="en-IN" sz="3200" b="1" u="sng" dirty="0">
              <a:solidFill>
                <a:schemeClr val="bg1"/>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endParaRPr>
          </a:p>
        </p:txBody>
      </p:sp>
      <p:sp>
        <p:nvSpPr>
          <p:cNvPr id="3" name="Text Placeholder 2">
            <a:extLst>
              <a:ext uri="{FF2B5EF4-FFF2-40B4-BE49-F238E27FC236}">
                <a16:creationId xmlns:a16="http://schemas.microsoft.com/office/drawing/2014/main" id="{CCB998C5-3BB1-B90B-3B66-65BE3CBAB6B4}"/>
              </a:ext>
            </a:extLst>
          </p:cNvPr>
          <p:cNvSpPr>
            <a:spLocks noGrp="1"/>
          </p:cNvSpPr>
          <p:nvPr>
            <p:ph type="body" idx="1"/>
          </p:nvPr>
        </p:nvSpPr>
        <p:spPr>
          <a:xfrm>
            <a:off x="5982551" y="1837505"/>
            <a:ext cx="4325323" cy="1591495"/>
          </a:xfrm>
        </p:spPr>
        <p:txBody>
          <a:bodyPr>
            <a:normAutofit/>
          </a:bodyPr>
          <a:lstStyle/>
          <a:p>
            <a:pPr marL="0" indent="0">
              <a:buNone/>
            </a:pPr>
            <a:r>
              <a:rPr lang="en-IN" sz="2000" b="1" u="sng" dirty="0">
                <a:solidFill>
                  <a:schemeClr val="tx2">
                    <a:lumMod val="10000"/>
                  </a:schemeClr>
                </a:solidFill>
                <a:effectLst>
                  <a:outerShdw blurRad="38100" dist="38100" dir="2700000" algn="tl">
                    <a:srgbClr val="000000">
                      <a:alpha val="43137"/>
                    </a:srgbClr>
                  </a:outerShdw>
                </a:effectLst>
              </a:rPr>
              <a:t>Objective:</a:t>
            </a:r>
            <a:br>
              <a:rPr lang="en-IN" sz="2000" dirty="0"/>
            </a:br>
            <a:r>
              <a:rPr lang="en-IN" sz="2000" dirty="0"/>
              <a:t>To identify and prevent fraudulent transactions in real-time by leveraging machine learning algorithms.</a:t>
            </a:r>
          </a:p>
          <a:p>
            <a:pPr marL="0" indent="0">
              <a:buNone/>
            </a:pPr>
            <a:endParaRPr lang="en-IN" dirty="0"/>
          </a:p>
        </p:txBody>
      </p:sp>
      <p:sp>
        <p:nvSpPr>
          <p:cNvPr id="4" name="TextBox 3">
            <a:extLst>
              <a:ext uri="{FF2B5EF4-FFF2-40B4-BE49-F238E27FC236}">
                <a16:creationId xmlns:a16="http://schemas.microsoft.com/office/drawing/2014/main" id="{FBC44533-9C5D-04F6-312D-2E7424676975}"/>
              </a:ext>
            </a:extLst>
          </p:cNvPr>
          <p:cNvSpPr txBox="1"/>
          <p:nvPr/>
        </p:nvSpPr>
        <p:spPr>
          <a:xfrm>
            <a:off x="5982551" y="3518899"/>
            <a:ext cx="4345859" cy="2523768"/>
          </a:xfrm>
          <a:prstGeom prst="rect">
            <a:avLst/>
          </a:prstGeom>
          <a:noFill/>
        </p:spPr>
        <p:txBody>
          <a:bodyPr wrap="square" rtlCol="0">
            <a:spAutoFit/>
          </a:bodyPr>
          <a:lstStyle/>
          <a:p>
            <a:r>
              <a:rPr lang="en-IN" sz="2000" b="1" u="sng" dirty="0">
                <a:solidFill>
                  <a:schemeClr val="tx2">
                    <a:lumMod val="10000"/>
                  </a:schemeClr>
                </a:solidFill>
                <a:effectLst>
                  <a:outerShdw blurRad="38100" dist="38100" dir="2700000" algn="tl">
                    <a:srgbClr val="000000">
                      <a:alpha val="43137"/>
                    </a:srgbClr>
                  </a:outerShdw>
                </a:effectLst>
              </a:rPr>
              <a:t>Process Overview:</a:t>
            </a:r>
          </a:p>
          <a:p>
            <a:endParaRPr lang="en-IN" sz="2000" dirty="0"/>
          </a:p>
          <a:p>
            <a:pPr>
              <a:buFont typeface="+mj-lt"/>
              <a:buAutoNum type="arabicPeriod"/>
            </a:pPr>
            <a:r>
              <a:rPr lang="en-IN" sz="2000" dirty="0"/>
              <a:t>Data Collection</a:t>
            </a:r>
          </a:p>
          <a:p>
            <a:pPr>
              <a:buFont typeface="+mj-lt"/>
              <a:buAutoNum type="arabicPeriod"/>
            </a:pPr>
            <a:r>
              <a:rPr lang="en-IN" sz="2000" dirty="0"/>
              <a:t>Feature Engineering</a:t>
            </a:r>
          </a:p>
          <a:p>
            <a:pPr>
              <a:buFont typeface="+mj-lt"/>
              <a:buAutoNum type="arabicPeriod"/>
            </a:pPr>
            <a:r>
              <a:rPr lang="en-IN" sz="2000" dirty="0"/>
              <a:t>Model Selection</a:t>
            </a:r>
          </a:p>
          <a:p>
            <a:pPr>
              <a:buFont typeface="+mj-lt"/>
              <a:buAutoNum type="arabicPeriod"/>
            </a:pPr>
            <a:r>
              <a:rPr lang="en-IN" sz="2000" dirty="0"/>
              <a:t>Training and Validation</a:t>
            </a:r>
          </a:p>
          <a:p>
            <a:pPr>
              <a:buFont typeface="+mj-lt"/>
              <a:buAutoNum type="arabicPeriod"/>
            </a:pPr>
            <a:r>
              <a:rPr lang="en-IN" sz="2000" dirty="0"/>
              <a:t>Real-Time Prediction</a:t>
            </a:r>
          </a:p>
          <a:p>
            <a:endParaRPr lang="en-IN" dirty="0"/>
          </a:p>
        </p:txBody>
      </p:sp>
      <p:pic>
        <p:nvPicPr>
          <p:cNvPr id="3074" name="Picture 2">
            <a:extLst>
              <a:ext uri="{FF2B5EF4-FFF2-40B4-BE49-F238E27FC236}">
                <a16:creationId xmlns:a16="http://schemas.microsoft.com/office/drawing/2014/main" id="{93ED473C-B7FC-FBD2-1FC5-58ED02A1BB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5334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1666354"/>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E79C2-69EE-E429-5F70-9B22CD99DBA5}"/>
              </a:ext>
            </a:extLst>
          </p:cNvPr>
          <p:cNvSpPr>
            <a:spLocks noGrp="1"/>
          </p:cNvSpPr>
          <p:nvPr>
            <p:ph type="title"/>
          </p:nvPr>
        </p:nvSpPr>
        <p:spPr>
          <a:xfrm>
            <a:off x="1143001" y="697176"/>
            <a:ext cx="9905998" cy="1298772"/>
          </a:xfrm>
        </p:spPr>
        <p:txBody>
          <a:bodyPr>
            <a:normAutofit/>
          </a:bodyPr>
          <a:lstStyle/>
          <a:p>
            <a:pPr algn="ctr"/>
            <a:r>
              <a:rPr lang="en-US" sz="3200" b="1" u="sng" dirty="0">
                <a:solidFill>
                  <a:schemeClr val="bg1"/>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Key Algorithms for Fraud Detection</a:t>
            </a:r>
            <a:endParaRPr lang="en-IN" sz="3200" b="1" u="sng" dirty="0">
              <a:solidFill>
                <a:schemeClr val="bg1"/>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endParaRPr>
          </a:p>
        </p:txBody>
      </p:sp>
      <p:sp>
        <p:nvSpPr>
          <p:cNvPr id="3" name="Text Placeholder 2">
            <a:extLst>
              <a:ext uri="{FF2B5EF4-FFF2-40B4-BE49-F238E27FC236}">
                <a16:creationId xmlns:a16="http://schemas.microsoft.com/office/drawing/2014/main" id="{128A4CE5-4659-A572-AED6-7FFA87B13E21}"/>
              </a:ext>
            </a:extLst>
          </p:cNvPr>
          <p:cNvSpPr>
            <a:spLocks noGrp="1"/>
          </p:cNvSpPr>
          <p:nvPr>
            <p:ph type="body" idx="1"/>
          </p:nvPr>
        </p:nvSpPr>
        <p:spPr>
          <a:xfrm>
            <a:off x="1682186" y="2097087"/>
            <a:ext cx="3597736" cy="3908762"/>
          </a:xfrm>
          <a:solidFill>
            <a:schemeClr val="bg1">
              <a:lumMod val="65000"/>
              <a:lumOff val="35000"/>
              <a:alpha val="37000"/>
            </a:schemeClr>
          </a:solidFill>
          <a:ln w="12700">
            <a:solidFill>
              <a:schemeClr val="bg1">
                <a:alpha val="95000"/>
              </a:schemeClr>
            </a:solidFill>
          </a:ln>
        </p:spPr>
        <p:txBody>
          <a:bodyPr>
            <a:normAutofit/>
          </a:bodyPr>
          <a:lstStyle/>
          <a:p>
            <a:pPr marL="457200" indent="-457200">
              <a:buAutoNum type="arabicPeriod"/>
            </a:pPr>
            <a:r>
              <a:rPr lang="en-US" dirty="0">
                <a:effectLst>
                  <a:outerShdw blurRad="38100" dist="38100" dir="2700000" algn="tl">
                    <a:srgbClr val="000000">
                      <a:alpha val="43137"/>
                    </a:srgbClr>
                  </a:outerShdw>
                </a:effectLst>
              </a:rPr>
              <a:t>Logistic Regression:-</a:t>
            </a:r>
          </a:p>
          <a:p>
            <a:pPr marL="0" indent="0">
              <a:buNone/>
            </a:pPr>
            <a:r>
              <a:rPr lang="en-US" b="0" i="0" dirty="0">
                <a:solidFill>
                  <a:schemeClr val="bg1"/>
                </a:solidFill>
                <a:effectLst/>
                <a:latin typeface="Google Sans"/>
              </a:rPr>
              <a:t>Logistic regression is a supervised machine learning algorithm that accomplishes binary classification tasks by predicting the probability of an outcome, event, or observation.</a:t>
            </a:r>
            <a:endParaRPr lang="en-US" dirty="0">
              <a:solidFill>
                <a:schemeClr val="bg1"/>
              </a:solidFill>
            </a:endParaRPr>
          </a:p>
        </p:txBody>
      </p:sp>
      <p:sp>
        <p:nvSpPr>
          <p:cNvPr id="4" name="TextBox 3">
            <a:extLst>
              <a:ext uri="{FF2B5EF4-FFF2-40B4-BE49-F238E27FC236}">
                <a16:creationId xmlns:a16="http://schemas.microsoft.com/office/drawing/2014/main" id="{E3121B84-7279-C361-4C95-B64EB2DE2090}"/>
              </a:ext>
            </a:extLst>
          </p:cNvPr>
          <p:cNvSpPr txBox="1"/>
          <p:nvPr/>
        </p:nvSpPr>
        <p:spPr>
          <a:xfrm>
            <a:off x="6616240" y="2097087"/>
            <a:ext cx="3717463" cy="3908762"/>
          </a:xfrm>
          <a:prstGeom prst="rect">
            <a:avLst/>
          </a:prstGeom>
          <a:solidFill>
            <a:schemeClr val="bg1">
              <a:lumMod val="65000"/>
              <a:lumOff val="35000"/>
              <a:alpha val="29000"/>
            </a:schemeClr>
          </a:solidFill>
          <a:ln w="15875">
            <a:solidFill>
              <a:schemeClr val="bg1">
                <a:alpha val="95000"/>
              </a:schemeClr>
            </a:solidFill>
          </a:ln>
        </p:spPr>
        <p:txBody>
          <a:bodyPr wrap="square" rtlCol="0">
            <a:spAutoFit/>
          </a:bodyPr>
          <a:lstStyle/>
          <a:p>
            <a:r>
              <a:rPr lang="en-US" sz="2200" dirty="0">
                <a:effectLst>
                  <a:outerShdw blurRad="38100" dist="38100" dir="2700000" algn="tl">
                    <a:srgbClr val="000000">
                      <a:alpha val="43137"/>
                    </a:srgbClr>
                  </a:outerShdw>
                </a:effectLst>
              </a:rPr>
              <a:t>2. Decision Trees:-</a:t>
            </a:r>
          </a:p>
          <a:p>
            <a:endParaRPr lang="en-US" sz="2200" b="0" i="0" dirty="0">
              <a:solidFill>
                <a:srgbClr val="202124"/>
              </a:solidFill>
              <a:effectLst/>
              <a:latin typeface="Google Sans"/>
            </a:endParaRPr>
          </a:p>
          <a:p>
            <a:r>
              <a:rPr lang="en-US" sz="2200" b="0" i="0" dirty="0">
                <a:solidFill>
                  <a:schemeClr val="bg1"/>
                </a:solidFill>
                <a:effectLst/>
                <a:latin typeface="Google Sans"/>
              </a:rPr>
              <a:t>A decision tree is a type of supervised machine learning used to categorize or make predictions based on how a previous set of questions were answered. </a:t>
            </a:r>
          </a:p>
          <a:p>
            <a:endParaRPr lang="en-US" dirty="0">
              <a:solidFill>
                <a:srgbClr val="202124"/>
              </a:solidFill>
              <a:latin typeface="Google Sans"/>
            </a:endParaRPr>
          </a:p>
          <a:p>
            <a:endParaRPr lang="en-US" dirty="0">
              <a:solidFill>
                <a:srgbClr val="202124"/>
              </a:solidFill>
              <a:latin typeface="Google Sans"/>
            </a:endParaRPr>
          </a:p>
          <a:p>
            <a:endParaRPr lang="en-US" dirty="0"/>
          </a:p>
          <a:p>
            <a:endParaRPr lang="en-IN" dirty="0"/>
          </a:p>
        </p:txBody>
      </p:sp>
    </p:spTree>
    <p:extLst>
      <p:ext uri="{BB962C8B-B14F-4D97-AF65-F5344CB8AC3E}">
        <p14:creationId xmlns:p14="http://schemas.microsoft.com/office/powerpoint/2010/main" val="356839714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C597AED-7645-6BED-6059-7BF911588099}"/>
              </a:ext>
            </a:extLst>
          </p:cNvPr>
          <p:cNvSpPr txBox="1"/>
          <p:nvPr/>
        </p:nvSpPr>
        <p:spPr>
          <a:xfrm>
            <a:off x="403608" y="794833"/>
            <a:ext cx="11384783" cy="584775"/>
          </a:xfrm>
          <a:prstGeom prst="rect">
            <a:avLst/>
          </a:prstGeom>
          <a:noFill/>
        </p:spPr>
        <p:txBody>
          <a:bodyPr wrap="square" rtlCol="0">
            <a:spAutoFit/>
          </a:bodyPr>
          <a:lstStyle/>
          <a:p>
            <a:pPr algn="ctr"/>
            <a:r>
              <a:rPr lang="en-IN" sz="3200" b="1" u="sng" dirty="0">
                <a:solidFill>
                  <a:schemeClr val="bg1"/>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PERFOMANCE OF CREDITCARD FRAUD DETECTION</a:t>
            </a:r>
          </a:p>
        </p:txBody>
      </p:sp>
      <p:pic>
        <p:nvPicPr>
          <p:cNvPr id="6" name="Picture 5">
            <a:extLst>
              <a:ext uri="{FF2B5EF4-FFF2-40B4-BE49-F238E27FC236}">
                <a16:creationId xmlns:a16="http://schemas.microsoft.com/office/drawing/2014/main" id="{00894FBB-A4E7-99DE-C384-EA15A52E5D15}"/>
              </a:ext>
            </a:extLst>
          </p:cNvPr>
          <p:cNvPicPr>
            <a:picLocks noChangeAspect="1"/>
          </p:cNvPicPr>
          <p:nvPr/>
        </p:nvPicPr>
        <p:blipFill>
          <a:blip r:embed="rId2"/>
          <a:stretch>
            <a:fillRect/>
          </a:stretch>
        </p:blipFill>
        <p:spPr>
          <a:xfrm>
            <a:off x="768555" y="1683984"/>
            <a:ext cx="5068007" cy="4086795"/>
          </a:xfrm>
          <a:prstGeom prst="rect">
            <a:avLst/>
          </a:prstGeom>
        </p:spPr>
      </p:pic>
      <p:pic>
        <p:nvPicPr>
          <p:cNvPr id="8" name="Picture 7">
            <a:extLst>
              <a:ext uri="{FF2B5EF4-FFF2-40B4-BE49-F238E27FC236}">
                <a16:creationId xmlns:a16="http://schemas.microsoft.com/office/drawing/2014/main" id="{F5CD71AC-9F2C-7BBE-F625-132F212A95F5}"/>
              </a:ext>
            </a:extLst>
          </p:cNvPr>
          <p:cNvPicPr>
            <a:picLocks noChangeAspect="1"/>
          </p:cNvPicPr>
          <p:nvPr/>
        </p:nvPicPr>
        <p:blipFill>
          <a:blip r:embed="rId3"/>
          <a:srcRect l="6657"/>
          <a:stretch/>
        </p:blipFill>
        <p:spPr>
          <a:xfrm>
            <a:off x="6701726" y="1683984"/>
            <a:ext cx="4721719" cy="4086794"/>
          </a:xfrm>
          <a:prstGeom prst="rect">
            <a:avLst/>
          </a:prstGeom>
        </p:spPr>
      </p:pic>
    </p:spTree>
    <p:extLst>
      <p:ext uri="{BB962C8B-B14F-4D97-AF65-F5344CB8AC3E}">
        <p14:creationId xmlns:p14="http://schemas.microsoft.com/office/powerpoint/2010/main" val="834870344"/>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bg2">
                <a:tint val="96000"/>
                <a:shade val="100000"/>
                <a:hueMod val="92000"/>
                <a:satMod val="200000"/>
                <a:lumMod val="128000"/>
              </a:schemeClr>
            </a:gs>
            <a:gs pos="50000">
              <a:schemeClr val="bg2">
                <a:shade val="100000"/>
                <a:hueMod val="100000"/>
                <a:satMod val="110000"/>
                <a:lumMod val="130000"/>
              </a:schemeClr>
            </a:gs>
            <a:gs pos="100000">
              <a:schemeClr val="bg2">
                <a:shade val="78000"/>
                <a:hueMod val="118000"/>
                <a:satMod val="120000"/>
                <a:lumMod val="69000"/>
              </a:schemeClr>
            </a:gs>
          </a:gsLst>
          <a:lin ang="2520000" scaled="0"/>
        </a:gra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3015E09-3E80-D319-635E-5A990B8EE2D4}"/>
              </a:ext>
            </a:extLst>
          </p:cNvPr>
          <p:cNvSpPr>
            <a:spLocks noGrp="1"/>
          </p:cNvSpPr>
          <p:nvPr>
            <p:ph type="body" idx="4294967295"/>
          </p:nvPr>
        </p:nvSpPr>
        <p:spPr>
          <a:xfrm>
            <a:off x="7421949" y="653849"/>
            <a:ext cx="4109883" cy="5329238"/>
          </a:xfrm>
          <a:solidFill>
            <a:schemeClr val="bg1">
              <a:alpha val="30000"/>
            </a:schemeClr>
          </a:solidFill>
          <a:ln w="16002">
            <a:solidFill>
              <a:schemeClr val="bg1"/>
            </a:solidFill>
          </a:ln>
        </p:spPr>
        <p:txBody>
          <a:bodyPr>
            <a:normAutofit/>
          </a:bodyPr>
          <a:lstStyle/>
          <a:p>
            <a:pPr marL="0" indent="0" algn="ctr">
              <a:buNone/>
            </a:pPr>
            <a:r>
              <a:rPr lang="en-US" sz="3200" b="1" u="sng" dirty="0">
                <a:solidFill>
                  <a:schemeClr val="bg1"/>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FUTURE SCOPE </a:t>
            </a:r>
          </a:p>
          <a:p>
            <a:pPr marL="0" indent="0" algn="ctr">
              <a:buNone/>
            </a:pPr>
            <a:endParaRPr lang="en-US" sz="3900" b="1" dirty="0"/>
          </a:p>
          <a:p>
            <a:r>
              <a:rPr lang="en-US" dirty="0"/>
              <a:t>AI &amp; Machine Learning Advancements</a:t>
            </a:r>
          </a:p>
          <a:p>
            <a:r>
              <a:rPr lang="en-US" dirty="0"/>
              <a:t>Real-Time Detection</a:t>
            </a:r>
          </a:p>
          <a:p>
            <a:r>
              <a:rPr lang="en-US" dirty="0"/>
              <a:t>Cross-Institution Collaboration</a:t>
            </a:r>
          </a:p>
          <a:p>
            <a:r>
              <a:rPr lang="en-US" dirty="0"/>
              <a:t>Enhanced Customer Experience</a:t>
            </a:r>
            <a:endParaRPr lang="en-IN" dirty="0"/>
          </a:p>
        </p:txBody>
      </p:sp>
      <p:pic>
        <p:nvPicPr>
          <p:cNvPr id="1026" name="Picture 2">
            <a:extLst>
              <a:ext uri="{FF2B5EF4-FFF2-40B4-BE49-F238E27FC236}">
                <a16:creationId xmlns:a16="http://schemas.microsoft.com/office/drawing/2014/main" id="{52140D9E-C7A2-A82C-4174-3AE43144FD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6858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887260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theme/theme1.xml><?xml version="1.0" encoding="utf-8"?>
<a:theme xmlns:a="http://schemas.openxmlformats.org/drawingml/2006/main" name="Berlin">
  <a:themeElements>
    <a:clrScheme name="Berlin">
      <a:dk1>
        <a:sysClr val="windowText" lastClr="000000"/>
      </a:dk1>
      <a:lt1>
        <a:sysClr val="window" lastClr="FFFFFF"/>
      </a:lt1>
      <a:dk2>
        <a:srgbClr val="1F8094"/>
      </a:dk2>
      <a:lt2>
        <a:srgbClr val="E7E6E6"/>
      </a:lt2>
      <a:accent1>
        <a:srgbClr val="39CDE7"/>
      </a:accent1>
      <a:accent2>
        <a:srgbClr val="60DE72"/>
      </a:accent2>
      <a:accent3>
        <a:srgbClr val="DDCC64"/>
      </a:accent3>
      <a:accent4>
        <a:srgbClr val="F49D50"/>
      </a:accent4>
      <a:accent5>
        <a:srgbClr val="E44951"/>
      </a:accent5>
      <a:accent6>
        <a:srgbClr val="D666F9"/>
      </a:accent6>
      <a:hlink>
        <a:srgbClr val="4BF7ED"/>
      </a:hlink>
      <a:folHlink>
        <a:srgbClr val="95E9F4"/>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28000"/>
              </a:schemeClr>
            </a:gs>
            <a:gs pos="50000">
              <a:schemeClr val="phClr">
                <a:shade val="100000"/>
                <a:hueMod val="100000"/>
                <a:satMod val="110000"/>
                <a:lumMod val="130000"/>
              </a:schemeClr>
            </a:gs>
            <a:gs pos="100000">
              <a:schemeClr val="phClr">
                <a:shade val="78000"/>
                <a:hueMod val="118000"/>
                <a:satMod val="12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7DC10E3-4FF5-456B-A359-A0F378C1E5F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TM04033917[[fn=Berlin]]</Template>
  <TotalTime>671</TotalTime>
  <Words>625</Words>
  <Application>Microsoft Office PowerPoint</Application>
  <PresentationFormat>Widescreen</PresentationFormat>
  <Paragraphs>110</Paragraphs>
  <Slides>11</Slides>
  <Notes>3</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11</vt:i4>
      </vt:variant>
    </vt:vector>
  </HeadingPairs>
  <TitlesOfParts>
    <vt:vector size="22" baseType="lpstr">
      <vt:lpstr>Aharoni</vt:lpstr>
      <vt:lpstr>Algerian</vt:lpstr>
      <vt:lpstr>Arial</vt:lpstr>
      <vt:lpstr>Bahnschrift SemiBold</vt:lpstr>
      <vt:lpstr>Bauhaus 93</vt:lpstr>
      <vt:lpstr>Calibri</vt:lpstr>
      <vt:lpstr>Google Sans</vt:lpstr>
      <vt:lpstr>Inter</vt:lpstr>
      <vt:lpstr>Trebuchet MS</vt:lpstr>
      <vt:lpstr>Wingdings</vt:lpstr>
      <vt:lpstr>Berlin</vt:lpstr>
      <vt:lpstr>Credit Card Fraud Detection in Machine Learning</vt:lpstr>
      <vt:lpstr>PowerPoint Presentation</vt:lpstr>
      <vt:lpstr>PowerPoint Presentation</vt:lpstr>
      <vt:lpstr>PowerPoint Presentation</vt:lpstr>
      <vt:lpstr>PowerPoint Presentation</vt:lpstr>
      <vt:lpstr>Machine Learning for Fraud Detection</vt:lpstr>
      <vt:lpstr>Key Algorithms for Fraud Detection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Sohan Dhara</dc:creator>
  <cp:lastModifiedBy>Sohan Dhara</cp:lastModifiedBy>
  <cp:revision>15</cp:revision>
  <dcterms:created xsi:type="dcterms:W3CDTF">2024-11-15T04:25:06Z</dcterms:created>
  <dcterms:modified xsi:type="dcterms:W3CDTF">2024-12-14T16:04:51Z</dcterms:modified>
</cp:coreProperties>
</file>