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aadb34b9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aadb34b9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aadb34b9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aadb34b9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aadb34b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aadb34b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aadb34b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aadb34b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aadb34b9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aadb34b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aadb34b9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aadb34b9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aadb34b9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aadb34b9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aadb34b9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aadb34b9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aadb34b9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aadb34b9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aadb34b9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aadb34b9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ceph.com/en/quincy/rados/troubleshooting/troubleshooting-os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CEPH</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Help me, Stack Overflow! You’re my only hope.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Troubleshoot</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troubleshoot a full cluster please make use of the following commands:</a:t>
            </a:r>
            <a:endParaRPr/>
          </a:p>
          <a:p>
            <a:pPr indent="-342900" lvl="0" marL="457200" rtl="0" algn="l">
              <a:spcBef>
                <a:spcPts val="1200"/>
              </a:spcBef>
              <a:spcAft>
                <a:spcPts val="0"/>
              </a:spcAft>
              <a:buSzPts val="1800"/>
              <a:buChar char="-"/>
            </a:pPr>
            <a:r>
              <a:rPr lang="en"/>
              <a:t>ceph osd set-nearfull-ratio 0.0-1.0 (choose a float here)</a:t>
            </a:r>
            <a:endParaRPr/>
          </a:p>
          <a:p>
            <a:pPr indent="-342900" lvl="0" marL="457200" rtl="0" algn="l">
              <a:spcBef>
                <a:spcPts val="0"/>
              </a:spcBef>
              <a:spcAft>
                <a:spcPts val="0"/>
              </a:spcAft>
              <a:buSzPts val="1800"/>
              <a:buChar char="-"/>
            </a:pPr>
            <a:r>
              <a:rPr lang="en"/>
              <a:t>ceph osd set-full-ratio 0.0-1.0</a:t>
            </a:r>
            <a:r>
              <a:rPr lang="en"/>
              <a:t> (choose a float here)</a:t>
            </a:r>
            <a:endParaRPr/>
          </a:p>
          <a:p>
            <a:pPr indent="-342900" lvl="0" marL="457200" rtl="0" algn="l">
              <a:spcBef>
                <a:spcPts val="0"/>
              </a:spcBef>
              <a:spcAft>
                <a:spcPts val="0"/>
              </a:spcAft>
              <a:buSzPts val="1800"/>
              <a:buChar char="-"/>
            </a:pPr>
            <a:r>
              <a:rPr lang="en"/>
              <a:t>ceph osd set-backfillfull-ratio 0.0-1.0</a:t>
            </a:r>
            <a:r>
              <a:rPr lang="en"/>
              <a:t> (choose a float here)</a:t>
            </a:r>
            <a:endParaRPr/>
          </a:p>
          <a:p>
            <a:pPr indent="-342900" lvl="0" marL="457200" rtl="0" algn="l">
              <a:spcBef>
                <a:spcPts val="0"/>
              </a:spcBef>
              <a:spcAft>
                <a:spcPts val="0"/>
              </a:spcAft>
              <a:buSzPts val="1800"/>
              <a:buChar char="-"/>
            </a:pPr>
            <a:r>
              <a:rPr lang="en"/>
              <a:t>ceph osd reweight-by-utilization</a:t>
            </a:r>
            <a:endParaRPr/>
          </a:p>
          <a:p>
            <a:pPr indent="-342900" lvl="0" marL="457200" rtl="0" algn="l">
              <a:spcBef>
                <a:spcPts val="0"/>
              </a:spcBef>
              <a:spcAft>
                <a:spcPts val="0"/>
              </a:spcAft>
              <a:buSzPts val="1800"/>
              <a:buChar char="-"/>
            </a:pPr>
            <a:r>
              <a:rPr lang="en"/>
              <a:t>ceph osd crush tunables optimal</a:t>
            </a:r>
            <a:endParaRPr/>
          </a:p>
          <a:p>
            <a:pPr indent="0" lvl="0" marL="0" rtl="0" algn="l">
              <a:spcBef>
                <a:spcPts val="1200"/>
              </a:spcBef>
              <a:spcAft>
                <a:spcPts val="1200"/>
              </a:spcAft>
              <a:buNone/>
            </a:pPr>
            <a:r>
              <a:rPr lang="en"/>
              <a:t>Please check </a:t>
            </a:r>
            <a:r>
              <a:rPr lang="en" u="sng">
                <a:solidFill>
                  <a:schemeClr val="hlink"/>
                </a:solidFill>
                <a:hlinkClick r:id="rId3"/>
              </a:rPr>
              <a:t>https://docs.ceph.com/en/quincy/rados/troubleshooting/troubleshooting-osd</a:t>
            </a:r>
            <a:r>
              <a:rPr lang="en"/>
              <a:t> for </a:t>
            </a:r>
            <a:r>
              <a:rPr lang="en"/>
              <a:t>further</a:t>
            </a:r>
            <a:r>
              <a:rPr lang="en"/>
              <a:t> details and instructions.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Listing resources</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To check for available resources you can use</a:t>
            </a:r>
            <a:endParaRPr/>
          </a:p>
          <a:p>
            <a:pPr indent="-291465" lvl="0" marL="457200" rtl="0" algn="l">
              <a:spcBef>
                <a:spcPts val="1200"/>
              </a:spcBef>
              <a:spcAft>
                <a:spcPts val="0"/>
              </a:spcAft>
              <a:buSzPct val="100000"/>
              <a:buChar char="-"/>
            </a:pPr>
            <a:r>
              <a:rPr lang="en"/>
              <a:t>ceph status</a:t>
            </a:r>
            <a:endParaRPr/>
          </a:p>
          <a:p>
            <a:pPr indent="-277494" lvl="1" marL="914400" rtl="0" algn="l">
              <a:spcBef>
                <a:spcPts val="0"/>
              </a:spcBef>
              <a:spcAft>
                <a:spcPts val="0"/>
              </a:spcAft>
              <a:buSzPct val="100000"/>
              <a:buChar char="-"/>
            </a:pPr>
            <a:r>
              <a:rPr lang="en"/>
              <a:t>Provides a short and </a:t>
            </a:r>
            <a:r>
              <a:rPr lang="en"/>
              <a:t>concise</a:t>
            </a:r>
            <a:r>
              <a:rPr lang="en"/>
              <a:t> high level overview of the cluster</a:t>
            </a:r>
            <a:endParaRPr/>
          </a:p>
          <a:p>
            <a:pPr indent="-291465" lvl="0" marL="457200" rtl="0" algn="l">
              <a:spcBef>
                <a:spcPts val="0"/>
              </a:spcBef>
              <a:spcAft>
                <a:spcPts val="0"/>
              </a:spcAft>
              <a:buSzPct val="100000"/>
              <a:buChar char="-"/>
            </a:pPr>
            <a:r>
              <a:rPr lang="en"/>
              <a:t>ceph osd df</a:t>
            </a:r>
            <a:endParaRPr/>
          </a:p>
          <a:p>
            <a:pPr indent="-277494" lvl="1" marL="914400" rtl="0" algn="l">
              <a:spcBef>
                <a:spcPts val="0"/>
              </a:spcBef>
              <a:spcAft>
                <a:spcPts val="0"/>
              </a:spcAft>
              <a:buSzPct val="100000"/>
              <a:buChar char="-"/>
            </a:pPr>
            <a:r>
              <a:rPr lang="en"/>
              <a:t>Gets the current disk utilization of all OSDs in the cluster</a:t>
            </a:r>
            <a:endParaRPr/>
          </a:p>
          <a:p>
            <a:pPr indent="-277494" lvl="1" marL="914400" rtl="0" algn="l">
              <a:spcBef>
                <a:spcPts val="0"/>
              </a:spcBef>
              <a:spcAft>
                <a:spcPts val="0"/>
              </a:spcAft>
              <a:buClr>
                <a:srgbClr val="FF0000"/>
              </a:buClr>
              <a:buSzPct val="100000"/>
              <a:buChar char="-"/>
            </a:pPr>
            <a:r>
              <a:rPr b="1" lang="en">
                <a:solidFill>
                  <a:srgbClr val="FF0000"/>
                </a:solidFill>
              </a:rPr>
              <a:t>It only takes one outlier OSD filling up to fail writes to its pool</a:t>
            </a:r>
            <a:endParaRPr b="1">
              <a:solidFill>
                <a:srgbClr val="FF0000"/>
              </a:solidFill>
            </a:endParaRPr>
          </a:p>
          <a:p>
            <a:pPr indent="-291465" lvl="0" marL="457200" rtl="0" algn="l">
              <a:spcBef>
                <a:spcPts val="0"/>
              </a:spcBef>
              <a:spcAft>
                <a:spcPts val="0"/>
              </a:spcAft>
              <a:buSzPct val="100000"/>
              <a:buChar char="-"/>
            </a:pPr>
            <a:r>
              <a:rPr lang="en"/>
              <a:t>ceph df</a:t>
            </a:r>
            <a:endParaRPr/>
          </a:p>
          <a:p>
            <a:pPr indent="-277494" lvl="1" marL="914400" rtl="0" algn="l">
              <a:spcBef>
                <a:spcPts val="0"/>
              </a:spcBef>
              <a:spcAft>
                <a:spcPts val="0"/>
              </a:spcAft>
              <a:buSzPct val="100000"/>
              <a:buChar char="-"/>
            </a:pPr>
            <a:r>
              <a:rPr lang="en"/>
              <a:t>Gets the current disk utilization of the whole cluster</a:t>
            </a:r>
            <a:endParaRPr/>
          </a:p>
          <a:p>
            <a:pPr indent="-291465" lvl="0" marL="457200" rtl="0" algn="l">
              <a:spcBef>
                <a:spcPts val="0"/>
              </a:spcBef>
              <a:spcAft>
                <a:spcPts val="0"/>
              </a:spcAft>
              <a:buSzPct val="100000"/>
              <a:buChar char="-"/>
            </a:pPr>
            <a:r>
              <a:rPr lang="en"/>
              <a:t>ceph mds stat</a:t>
            </a:r>
            <a:endParaRPr/>
          </a:p>
          <a:p>
            <a:pPr indent="-277494" lvl="1" marL="914400" rtl="0" algn="l">
              <a:spcBef>
                <a:spcPts val="0"/>
              </a:spcBef>
              <a:spcAft>
                <a:spcPts val="0"/>
              </a:spcAft>
              <a:buSzPct val="100000"/>
              <a:buChar char="-"/>
            </a:pPr>
            <a:r>
              <a:rPr lang="en"/>
              <a:t>Displays the status of the MDS</a:t>
            </a:r>
            <a:endParaRPr/>
          </a:p>
          <a:p>
            <a:pPr indent="-291465" lvl="0" marL="457200" rtl="0" algn="l">
              <a:spcBef>
                <a:spcPts val="0"/>
              </a:spcBef>
              <a:spcAft>
                <a:spcPts val="0"/>
              </a:spcAft>
              <a:buSzPct val="100000"/>
              <a:buChar char="-"/>
            </a:pPr>
            <a:r>
              <a:rPr lang="en"/>
              <a:t>ceph pg dump</a:t>
            </a:r>
            <a:endParaRPr/>
          </a:p>
          <a:p>
            <a:pPr indent="-277494" lvl="1" marL="914400" rtl="0" algn="l">
              <a:spcBef>
                <a:spcPts val="0"/>
              </a:spcBef>
              <a:spcAft>
                <a:spcPts val="0"/>
              </a:spcAft>
              <a:buSzPct val="100000"/>
              <a:buChar char="-"/>
            </a:pPr>
            <a:r>
              <a:rPr lang="en"/>
              <a:t>Provides detailed(!) </a:t>
            </a:r>
            <a:r>
              <a:rPr lang="en"/>
              <a:t>information</a:t>
            </a:r>
            <a:r>
              <a:rPr lang="en"/>
              <a:t> about the PGs</a:t>
            </a:r>
            <a:endParaRPr/>
          </a:p>
          <a:p>
            <a:pPr indent="-291465" lvl="0" marL="457200" rtl="0" algn="l">
              <a:spcBef>
                <a:spcPts val="0"/>
              </a:spcBef>
              <a:spcAft>
                <a:spcPts val="0"/>
              </a:spcAft>
              <a:buSzPct val="100000"/>
              <a:buChar char="-"/>
            </a:pPr>
            <a:r>
              <a:rPr lang="en"/>
              <a:t>ceph pg stat</a:t>
            </a:r>
            <a:endParaRPr/>
          </a:p>
          <a:p>
            <a:pPr indent="-277494" lvl="1" marL="914400" rtl="0" algn="l">
              <a:spcBef>
                <a:spcPts val="0"/>
              </a:spcBef>
              <a:spcAft>
                <a:spcPts val="0"/>
              </a:spcAft>
              <a:buSzPct val="100000"/>
              <a:buChar char="-"/>
            </a:pPr>
            <a:r>
              <a:rPr lang="en"/>
              <a:t>Provides a short information about the PGs including </a:t>
            </a:r>
            <a:r>
              <a:rPr lang="en"/>
              <a:t>performance</a:t>
            </a:r>
            <a:r>
              <a:rPr lang="en"/>
              <a:t> data such as op/s or read/write in MiB/s</a:t>
            </a:r>
            <a:endParaRPr/>
          </a:p>
          <a:p>
            <a:pPr indent="-291465" lvl="0" marL="457200" rtl="0" algn="l">
              <a:spcBef>
                <a:spcPts val="0"/>
              </a:spcBef>
              <a:spcAft>
                <a:spcPts val="0"/>
              </a:spcAft>
              <a:buSzPct val="100000"/>
              <a:buChar char="-"/>
            </a:pPr>
            <a:r>
              <a:rPr lang="en"/>
              <a:t>ceph health</a:t>
            </a:r>
            <a:endParaRPr/>
          </a:p>
          <a:p>
            <a:pPr indent="-277494" lvl="1" marL="914400" rtl="0" algn="l">
              <a:spcBef>
                <a:spcPts val="0"/>
              </a:spcBef>
              <a:spcAft>
                <a:spcPts val="0"/>
              </a:spcAft>
              <a:buSzPct val="100000"/>
              <a:buChar char="-"/>
            </a:pPr>
            <a:r>
              <a:rPr lang="en"/>
              <a:t>Simply returns either HEALTH OK or an error</a:t>
            </a:r>
            <a:endParaRPr/>
          </a:p>
          <a:p>
            <a:pPr indent="-291465" lvl="0" marL="457200" rtl="0" algn="l">
              <a:spcBef>
                <a:spcPts val="0"/>
              </a:spcBef>
              <a:spcAft>
                <a:spcPts val="0"/>
              </a:spcAft>
              <a:buSzPct val="100000"/>
              <a:buChar char="-"/>
            </a:pPr>
            <a:r>
              <a:rPr lang="en"/>
              <a:t>ceph osd tree</a:t>
            </a:r>
            <a:endParaRPr/>
          </a:p>
          <a:p>
            <a:pPr indent="-277494" lvl="1" marL="914400" rtl="0" algn="l">
              <a:spcBef>
                <a:spcPts val="0"/>
              </a:spcBef>
              <a:spcAft>
                <a:spcPts val="0"/>
              </a:spcAft>
              <a:buSzPct val="100000"/>
              <a:buChar char="-"/>
            </a:pPr>
            <a:r>
              <a:rPr lang="en"/>
              <a:t>Displays the hierarchical CRUSH map including weights</a:t>
            </a:r>
            <a:endParaRPr/>
          </a:p>
          <a:p>
            <a:pPr indent="-291465" lvl="0" marL="457200" rtl="0" algn="l">
              <a:spcBef>
                <a:spcPts val="0"/>
              </a:spcBef>
              <a:spcAft>
                <a:spcPts val="0"/>
              </a:spcAft>
              <a:buSzPct val="100000"/>
              <a:buChar char="-"/>
            </a:pPr>
            <a:r>
              <a:rPr lang="en"/>
              <a:t>ceph osd perf</a:t>
            </a:r>
            <a:endParaRPr/>
          </a:p>
          <a:p>
            <a:pPr indent="-277494" lvl="1" marL="914400" rtl="0" algn="l">
              <a:spcBef>
                <a:spcPts val="0"/>
              </a:spcBef>
              <a:spcAft>
                <a:spcPts val="0"/>
              </a:spcAft>
              <a:buSzPct val="100000"/>
              <a:buChar char="-"/>
            </a:pPr>
            <a:r>
              <a:rPr lang="en"/>
              <a:t>Provides the latency for each osd</a:t>
            </a:r>
            <a:endParaRPr/>
          </a:p>
          <a:p>
            <a:pPr indent="-291465" lvl="0" marL="457200" rtl="0" algn="l">
              <a:spcBef>
                <a:spcPts val="0"/>
              </a:spcBef>
              <a:spcAft>
                <a:spcPts val="0"/>
              </a:spcAft>
              <a:buSzPct val="100000"/>
              <a:buChar char="-"/>
            </a:pPr>
            <a:r>
              <a:rPr lang="en"/>
              <a:t>ceph osd pool ls</a:t>
            </a:r>
            <a:endParaRPr/>
          </a:p>
          <a:p>
            <a:pPr indent="-277494" lvl="1" marL="914400" rtl="0" algn="l">
              <a:spcBef>
                <a:spcPts val="0"/>
              </a:spcBef>
              <a:spcAft>
                <a:spcPts val="0"/>
              </a:spcAft>
              <a:buSzPct val="100000"/>
              <a:buChar char="-"/>
            </a:pPr>
            <a:r>
              <a:rPr lang="en"/>
              <a:t>Lists all pools in the cluster</a:t>
            </a:r>
            <a:endParaRPr/>
          </a:p>
          <a:p>
            <a:pPr indent="-291465" lvl="0" marL="457200" rtl="0" algn="l">
              <a:spcBef>
                <a:spcPts val="0"/>
              </a:spcBef>
              <a:spcAft>
                <a:spcPts val="0"/>
              </a:spcAft>
              <a:buSzPct val="100000"/>
              <a:buChar char="-"/>
            </a:pPr>
            <a:r>
              <a:rPr lang="en"/>
              <a:t>ceph osd pool stats</a:t>
            </a:r>
            <a:endParaRPr/>
          </a:p>
          <a:p>
            <a:pPr indent="-277494" lvl="1" marL="914400" rtl="0" algn="l">
              <a:spcBef>
                <a:spcPts val="0"/>
              </a:spcBef>
              <a:spcAft>
                <a:spcPts val="0"/>
              </a:spcAft>
              <a:buSzPct val="100000"/>
              <a:buChar char="-"/>
            </a:pPr>
            <a:r>
              <a:rPr lang="en"/>
              <a:t>Gets performance data for each pool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7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Chapters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Architecture</a:t>
            </a:r>
            <a:endParaRPr/>
          </a:p>
          <a:p>
            <a:pPr indent="-342900" lvl="0" marL="457200" rtl="0" algn="l">
              <a:spcBef>
                <a:spcPts val="0"/>
              </a:spcBef>
              <a:spcAft>
                <a:spcPts val="0"/>
              </a:spcAft>
              <a:buSzPts val="1800"/>
              <a:buChar char="●"/>
            </a:pPr>
            <a:r>
              <a:rPr lang="en"/>
              <a:t>CRUSH</a:t>
            </a:r>
            <a:endParaRPr/>
          </a:p>
          <a:p>
            <a:pPr indent="-342900" lvl="0" marL="457200" rtl="0" algn="l">
              <a:spcBef>
                <a:spcPts val="0"/>
              </a:spcBef>
              <a:spcAft>
                <a:spcPts val="0"/>
              </a:spcAft>
              <a:buSzPts val="1800"/>
              <a:buChar char="●"/>
            </a:pPr>
            <a:r>
              <a:rPr lang="en"/>
              <a:t>Troubleshoot</a:t>
            </a:r>
            <a:endParaRPr/>
          </a:p>
          <a:p>
            <a:pPr indent="-342900" lvl="0" marL="457200" rtl="0" algn="l">
              <a:spcBef>
                <a:spcPts val="0"/>
              </a:spcBef>
              <a:spcAft>
                <a:spcPts val="0"/>
              </a:spcAft>
              <a:buSzPts val="1800"/>
              <a:buChar char="●"/>
            </a:pPr>
            <a:r>
              <a:rPr lang="en"/>
              <a:t>Listing resources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Ceph is self-explanatory and simple to understand.</a:t>
            </a:r>
            <a:endParaRPr/>
          </a:p>
          <a:p>
            <a:pPr indent="0" lvl="0" marL="0" rtl="0" algn="l">
              <a:spcBef>
                <a:spcPts val="1200"/>
              </a:spcBef>
              <a:spcAft>
                <a:spcPts val="0"/>
              </a:spcAft>
              <a:buNone/>
            </a:pPr>
            <a:r>
              <a:rPr lang="en"/>
              <a:t>See it for yourself:</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2251849" y="1563050"/>
            <a:ext cx="5460152" cy="3483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Just kidding…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What does Ceph consist of?</a:t>
            </a:r>
            <a:endParaRPr/>
          </a:p>
          <a:p>
            <a:pPr indent="-325755" lvl="0" marL="457200" rtl="0" algn="l">
              <a:spcBef>
                <a:spcPts val="1200"/>
              </a:spcBef>
              <a:spcAft>
                <a:spcPts val="0"/>
              </a:spcAft>
              <a:buSzPct val="100000"/>
              <a:buChar char="-"/>
            </a:pPr>
            <a:r>
              <a:rPr lang="en"/>
              <a:t>MON or Monitor</a:t>
            </a:r>
            <a:endParaRPr/>
          </a:p>
          <a:p>
            <a:pPr indent="-304165" lvl="1" marL="914400" rtl="0" algn="l">
              <a:spcBef>
                <a:spcPts val="0"/>
              </a:spcBef>
              <a:spcAft>
                <a:spcPts val="0"/>
              </a:spcAft>
              <a:buSzPct val="100000"/>
              <a:buChar char="-"/>
            </a:pPr>
            <a:r>
              <a:rPr lang="en"/>
              <a:t>Holds maps of the cluster state, e.g. CRUSH map or OSD map and monitors the cluster state</a:t>
            </a:r>
            <a:endParaRPr/>
          </a:p>
          <a:p>
            <a:pPr indent="-304165" lvl="1" marL="914400" rtl="0" algn="l">
              <a:spcBef>
                <a:spcPts val="0"/>
              </a:spcBef>
              <a:spcAft>
                <a:spcPts val="0"/>
              </a:spcAft>
              <a:buSzPct val="100000"/>
              <a:buChar char="-"/>
            </a:pPr>
            <a:r>
              <a:rPr lang="en"/>
              <a:t>Manages authentication between daemons and clients</a:t>
            </a:r>
            <a:endParaRPr/>
          </a:p>
          <a:p>
            <a:pPr indent="-304165" lvl="1" marL="914400" rtl="0" algn="l">
              <a:spcBef>
                <a:spcPts val="0"/>
              </a:spcBef>
              <a:spcAft>
                <a:spcPts val="0"/>
              </a:spcAft>
              <a:buSzPct val="100000"/>
              <a:buChar char="-"/>
            </a:pPr>
            <a:r>
              <a:rPr lang="en"/>
              <a:t>Must be at least 3 to work properly</a:t>
            </a:r>
            <a:endParaRPr/>
          </a:p>
          <a:p>
            <a:pPr indent="-325755" lvl="0" marL="457200" rtl="0" algn="l">
              <a:spcBef>
                <a:spcPts val="0"/>
              </a:spcBef>
              <a:spcAft>
                <a:spcPts val="0"/>
              </a:spcAft>
              <a:buSzPct val="100000"/>
              <a:buChar char="-"/>
            </a:pPr>
            <a:r>
              <a:rPr lang="en"/>
              <a:t>OSD or Object Storage Device</a:t>
            </a:r>
            <a:endParaRPr/>
          </a:p>
          <a:p>
            <a:pPr indent="-304165" lvl="1" marL="914400" rtl="0" algn="l">
              <a:spcBef>
                <a:spcPts val="0"/>
              </a:spcBef>
              <a:spcAft>
                <a:spcPts val="0"/>
              </a:spcAft>
              <a:buSzPct val="100000"/>
              <a:buChar char="-"/>
            </a:pPr>
            <a:r>
              <a:rPr lang="en"/>
              <a:t>Basically the hard drive itself, can be of any kind, doesn’t matter if HDD or SSD or NVMe</a:t>
            </a:r>
            <a:endParaRPr/>
          </a:p>
          <a:p>
            <a:pPr indent="-304165" lvl="1" marL="914400" rtl="0" algn="l">
              <a:spcBef>
                <a:spcPts val="0"/>
              </a:spcBef>
              <a:spcAft>
                <a:spcPts val="0"/>
              </a:spcAft>
              <a:buSzPct val="100000"/>
              <a:buChar char="-"/>
            </a:pPr>
            <a:r>
              <a:rPr lang="en"/>
              <a:t>At least 3 OSDs should be configured</a:t>
            </a:r>
            <a:endParaRPr/>
          </a:p>
          <a:p>
            <a:pPr indent="-325755" lvl="0" marL="457200" rtl="0" algn="l">
              <a:spcBef>
                <a:spcPts val="0"/>
              </a:spcBef>
              <a:spcAft>
                <a:spcPts val="0"/>
              </a:spcAft>
              <a:buSzPct val="100000"/>
              <a:buChar char="-"/>
            </a:pPr>
            <a:r>
              <a:rPr lang="en"/>
              <a:t>MGR or Manager</a:t>
            </a:r>
            <a:endParaRPr/>
          </a:p>
          <a:p>
            <a:pPr indent="-304165" lvl="1" marL="914400" rtl="0" algn="l">
              <a:spcBef>
                <a:spcPts val="0"/>
              </a:spcBef>
              <a:spcAft>
                <a:spcPts val="0"/>
              </a:spcAft>
              <a:buSzPct val="100000"/>
              <a:buChar char="-"/>
            </a:pPr>
            <a:r>
              <a:rPr lang="en"/>
              <a:t>Holds metrics, can expose them to external monitoring tools</a:t>
            </a:r>
            <a:endParaRPr/>
          </a:p>
          <a:p>
            <a:pPr indent="-304165" lvl="1" marL="914400" rtl="0" algn="l">
              <a:spcBef>
                <a:spcPts val="0"/>
              </a:spcBef>
              <a:spcAft>
                <a:spcPts val="0"/>
              </a:spcAft>
              <a:buSzPct val="100000"/>
              <a:buChar char="-"/>
            </a:pPr>
            <a:r>
              <a:rPr lang="en"/>
              <a:t>Must be at least 2</a:t>
            </a:r>
            <a:endParaRPr/>
          </a:p>
          <a:p>
            <a:pPr indent="-325755" lvl="0" marL="457200" rtl="0" algn="l">
              <a:spcBef>
                <a:spcPts val="0"/>
              </a:spcBef>
              <a:spcAft>
                <a:spcPts val="0"/>
              </a:spcAft>
              <a:buSzPct val="100000"/>
              <a:buChar char="-"/>
            </a:pPr>
            <a:r>
              <a:rPr lang="en"/>
              <a:t>MDS or Metadata Server</a:t>
            </a:r>
            <a:endParaRPr/>
          </a:p>
          <a:p>
            <a:pPr indent="-304165" lvl="1" marL="914400" rtl="0" algn="l">
              <a:spcBef>
                <a:spcPts val="0"/>
              </a:spcBef>
              <a:spcAft>
                <a:spcPts val="0"/>
              </a:spcAft>
              <a:buSzPct val="100000"/>
              <a:buChar char="-"/>
            </a:pPr>
            <a:r>
              <a:rPr lang="en"/>
              <a:t>Stores metadata to do some basic stuff like ‘ls’ without stressing the cluster</a:t>
            </a:r>
            <a:endParaRPr/>
          </a:p>
          <a:p>
            <a:pPr indent="-304165" lvl="1" marL="914400" rtl="0" algn="l">
              <a:spcBef>
                <a:spcPts val="0"/>
              </a:spcBef>
              <a:spcAft>
                <a:spcPts val="0"/>
              </a:spcAft>
              <a:buSzPct val="100000"/>
              <a:buChar char="-"/>
            </a:pPr>
            <a:r>
              <a:rPr lang="en"/>
              <a:t>Should be &gt;=2 but can work with a single one</a:t>
            </a:r>
            <a:endParaRPr/>
          </a:p>
          <a:p>
            <a:pPr indent="0" lvl="0" marL="0" rtl="0" algn="l">
              <a:spcBef>
                <a:spcPts val="1200"/>
              </a:spcBef>
              <a:spcAft>
                <a:spcPts val="1200"/>
              </a:spcAft>
              <a:buNone/>
            </a:pPr>
            <a:r>
              <a:rPr lang="en"/>
              <a:t>To be continued…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What does Ceph consist of?</a:t>
            </a:r>
            <a:endParaRPr/>
          </a:p>
          <a:p>
            <a:pPr indent="-291465" lvl="0" marL="457200" rtl="0" algn="l">
              <a:spcBef>
                <a:spcPts val="1200"/>
              </a:spcBef>
              <a:spcAft>
                <a:spcPts val="0"/>
              </a:spcAft>
              <a:buSzPct val="100000"/>
              <a:buChar char="-"/>
            </a:pPr>
            <a:r>
              <a:rPr lang="en"/>
              <a:t>RADOS or Reliable Autonomic Distributed Object Store</a:t>
            </a:r>
            <a:endParaRPr/>
          </a:p>
          <a:p>
            <a:pPr indent="-277494" lvl="1" marL="914400" rtl="0" algn="l">
              <a:spcBef>
                <a:spcPts val="0"/>
              </a:spcBef>
              <a:spcAft>
                <a:spcPts val="0"/>
              </a:spcAft>
              <a:buSzPct val="100000"/>
              <a:buChar char="-"/>
            </a:pPr>
            <a:r>
              <a:rPr lang="en"/>
              <a:t>Assigns each object a unique object ID</a:t>
            </a:r>
            <a:endParaRPr/>
          </a:p>
          <a:p>
            <a:pPr indent="-277494" lvl="1" marL="914400" rtl="0" algn="l">
              <a:spcBef>
                <a:spcPts val="0"/>
              </a:spcBef>
              <a:spcAft>
                <a:spcPts val="0"/>
              </a:spcAft>
              <a:buSzPct val="100000"/>
              <a:buChar char="-"/>
            </a:pPr>
            <a:r>
              <a:rPr lang="en"/>
              <a:t>Stores data across multiple OSDs</a:t>
            </a:r>
            <a:endParaRPr/>
          </a:p>
          <a:p>
            <a:pPr indent="-277494" lvl="1" marL="914400" rtl="0" algn="l">
              <a:spcBef>
                <a:spcPts val="0"/>
              </a:spcBef>
              <a:spcAft>
                <a:spcPts val="0"/>
              </a:spcAft>
              <a:buSzPct val="100000"/>
              <a:buChar char="-"/>
            </a:pPr>
            <a:r>
              <a:rPr lang="en"/>
              <a:t>Provides features such as replication, scrubbing, self healing, data migration and placement</a:t>
            </a:r>
            <a:endParaRPr/>
          </a:p>
          <a:p>
            <a:pPr indent="-277494" lvl="1" marL="914400" rtl="0" algn="l">
              <a:spcBef>
                <a:spcPts val="0"/>
              </a:spcBef>
              <a:spcAft>
                <a:spcPts val="0"/>
              </a:spcAft>
              <a:buSzPct val="100000"/>
              <a:buChar char="-"/>
            </a:pPr>
            <a:r>
              <a:rPr lang="en"/>
              <a:t>Uses CRUSH algorithm</a:t>
            </a:r>
            <a:endParaRPr/>
          </a:p>
          <a:p>
            <a:pPr indent="-291465" lvl="0" marL="457200" rtl="0" algn="l">
              <a:spcBef>
                <a:spcPts val="0"/>
              </a:spcBef>
              <a:spcAft>
                <a:spcPts val="0"/>
              </a:spcAft>
              <a:buSzPct val="100000"/>
              <a:buChar char="-"/>
            </a:pPr>
            <a:r>
              <a:rPr lang="en"/>
              <a:t>RADOSgw or Reliable Autonomic Distributed Object Store Gateway</a:t>
            </a:r>
            <a:endParaRPr/>
          </a:p>
          <a:p>
            <a:pPr indent="-277494" lvl="1" marL="914400" rtl="0" algn="l">
              <a:spcBef>
                <a:spcPts val="0"/>
              </a:spcBef>
              <a:spcAft>
                <a:spcPts val="0"/>
              </a:spcAft>
              <a:buSzPct val="100000"/>
              <a:buChar char="-"/>
            </a:pPr>
            <a:r>
              <a:rPr lang="en"/>
              <a:t>Object Storage</a:t>
            </a:r>
            <a:endParaRPr/>
          </a:p>
          <a:p>
            <a:pPr indent="-277494" lvl="1" marL="914400" rtl="0" algn="l">
              <a:spcBef>
                <a:spcPts val="0"/>
              </a:spcBef>
              <a:spcAft>
                <a:spcPts val="0"/>
              </a:spcAft>
              <a:buSzPct val="100000"/>
              <a:buChar char="-"/>
            </a:pPr>
            <a:r>
              <a:rPr lang="en"/>
              <a:t>Provides interface to access data stored in RADOS</a:t>
            </a:r>
            <a:endParaRPr/>
          </a:p>
          <a:p>
            <a:pPr indent="-277494" lvl="1" marL="914400" rtl="0" algn="l">
              <a:spcBef>
                <a:spcPts val="0"/>
              </a:spcBef>
              <a:spcAft>
                <a:spcPts val="0"/>
              </a:spcAft>
              <a:buSzPct val="100000"/>
              <a:buChar char="-"/>
            </a:pPr>
            <a:r>
              <a:rPr lang="en"/>
              <a:t>Serves as ‘frontend’ for RESTful APIs using HTTP or S3-compatible calls</a:t>
            </a:r>
            <a:endParaRPr/>
          </a:p>
          <a:p>
            <a:pPr indent="-277494" lvl="1" marL="914400" rtl="0" algn="l">
              <a:spcBef>
                <a:spcPts val="0"/>
              </a:spcBef>
              <a:spcAft>
                <a:spcPts val="0"/>
              </a:spcAft>
              <a:buSzPct val="100000"/>
              <a:buChar char="-"/>
            </a:pPr>
            <a:r>
              <a:rPr lang="en"/>
              <a:t>Does some access control magic</a:t>
            </a:r>
            <a:endParaRPr/>
          </a:p>
          <a:p>
            <a:pPr indent="-291465" lvl="0" marL="457200" rtl="0" algn="l">
              <a:spcBef>
                <a:spcPts val="0"/>
              </a:spcBef>
              <a:spcAft>
                <a:spcPts val="0"/>
              </a:spcAft>
              <a:buSzPct val="100000"/>
              <a:buChar char="-"/>
            </a:pPr>
            <a:r>
              <a:rPr lang="en"/>
              <a:t>RBD or RADOS Block Device</a:t>
            </a:r>
            <a:endParaRPr/>
          </a:p>
          <a:p>
            <a:pPr indent="-277494" lvl="1" marL="914400" rtl="0" algn="l">
              <a:spcBef>
                <a:spcPts val="0"/>
              </a:spcBef>
              <a:spcAft>
                <a:spcPts val="0"/>
              </a:spcAft>
              <a:buSzPct val="100000"/>
              <a:buChar char="-"/>
            </a:pPr>
            <a:r>
              <a:rPr lang="en"/>
              <a:t>Block Storage</a:t>
            </a:r>
            <a:endParaRPr/>
          </a:p>
          <a:p>
            <a:pPr indent="-277494" lvl="1" marL="914400" rtl="0" algn="l">
              <a:spcBef>
                <a:spcPts val="0"/>
              </a:spcBef>
              <a:spcAft>
                <a:spcPts val="0"/>
              </a:spcAft>
              <a:buSzPct val="100000"/>
              <a:buChar char="-"/>
            </a:pPr>
            <a:r>
              <a:rPr lang="en"/>
              <a:t>Up to 16 EiB(!)</a:t>
            </a:r>
            <a:endParaRPr/>
          </a:p>
          <a:p>
            <a:pPr indent="-277494" lvl="1" marL="914400" rtl="0" algn="l">
              <a:spcBef>
                <a:spcPts val="0"/>
              </a:spcBef>
              <a:spcAft>
                <a:spcPts val="0"/>
              </a:spcAft>
              <a:buSzPct val="100000"/>
              <a:buChar char="-"/>
            </a:pPr>
            <a:r>
              <a:rPr lang="en"/>
              <a:t>Thin Provisioning</a:t>
            </a:r>
            <a:endParaRPr/>
          </a:p>
          <a:p>
            <a:pPr indent="-277494" lvl="1" marL="914400" rtl="0" algn="l">
              <a:spcBef>
                <a:spcPts val="0"/>
              </a:spcBef>
              <a:spcAft>
                <a:spcPts val="0"/>
              </a:spcAft>
              <a:buSzPct val="100000"/>
              <a:buChar char="-"/>
            </a:pPr>
            <a:r>
              <a:rPr lang="en"/>
              <a:t>Snapshots with QEMU/KVM</a:t>
            </a:r>
            <a:endParaRPr/>
          </a:p>
          <a:p>
            <a:pPr indent="-291465" lvl="0" marL="457200" rtl="0" algn="l">
              <a:spcBef>
                <a:spcPts val="0"/>
              </a:spcBef>
              <a:spcAft>
                <a:spcPts val="0"/>
              </a:spcAft>
              <a:buSzPct val="100000"/>
              <a:buChar char="-"/>
            </a:pPr>
            <a:r>
              <a:rPr lang="en"/>
              <a:t>CephFS or Ceph File System</a:t>
            </a:r>
            <a:endParaRPr/>
          </a:p>
          <a:p>
            <a:pPr indent="-277494" lvl="1" marL="914400" rtl="0" algn="l">
              <a:spcBef>
                <a:spcPts val="0"/>
              </a:spcBef>
              <a:spcAft>
                <a:spcPts val="0"/>
              </a:spcAft>
              <a:buSzPct val="100000"/>
              <a:buChar char="-"/>
            </a:pPr>
            <a:r>
              <a:rPr lang="en"/>
              <a:t>File STorage</a:t>
            </a:r>
            <a:endParaRPr/>
          </a:p>
          <a:p>
            <a:pPr indent="-277494" lvl="1" marL="914400" rtl="0" algn="l">
              <a:spcBef>
                <a:spcPts val="0"/>
              </a:spcBef>
              <a:spcAft>
                <a:spcPts val="0"/>
              </a:spcAft>
              <a:buSzPct val="100000"/>
              <a:buChar char="-"/>
            </a:pPr>
            <a:r>
              <a:rPr lang="en"/>
              <a:t>POSIX and FUSE compliant</a:t>
            </a:r>
            <a:endParaRPr/>
          </a:p>
          <a:p>
            <a:pPr indent="-277494" lvl="1" marL="914400" rtl="0" algn="l">
              <a:spcBef>
                <a:spcPts val="0"/>
              </a:spcBef>
              <a:spcAft>
                <a:spcPts val="0"/>
              </a:spcAft>
              <a:buSzPct val="100000"/>
              <a:buChar char="-"/>
            </a:pPr>
            <a:r>
              <a:rPr lang="en"/>
              <a:t>Separates Data and Metadata</a:t>
            </a:r>
            <a:endParaRPr/>
          </a:p>
          <a:p>
            <a:pPr indent="-277494" lvl="1" marL="914400" rtl="0" algn="l">
              <a:spcBef>
                <a:spcPts val="0"/>
              </a:spcBef>
              <a:spcAft>
                <a:spcPts val="0"/>
              </a:spcAft>
              <a:buSzPct val="100000"/>
              <a:buChar char="-"/>
            </a:pPr>
            <a:r>
              <a:rPr lang="en"/>
              <a:t>Drop-in replacement for Hadoop</a:t>
            </a:r>
            <a:endParaRPr/>
          </a:p>
          <a:p>
            <a:pPr indent="0" lvl="0" marL="0" rtl="0" algn="l">
              <a:spcBef>
                <a:spcPts val="1200"/>
              </a:spcBef>
              <a:spcAft>
                <a:spcPts val="1200"/>
              </a:spcAft>
              <a:buNone/>
            </a:pPr>
            <a:r>
              <a:rPr lang="en"/>
              <a:t>To be continued…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CRUSH or Controlled Replication Under Scalable Hashing</a:t>
            </a:r>
            <a:endParaRPr/>
          </a:p>
          <a:p>
            <a:pPr indent="-297497" lvl="1" marL="914400" rtl="0" algn="l">
              <a:spcBef>
                <a:spcPts val="0"/>
              </a:spcBef>
              <a:spcAft>
                <a:spcPts val="0"/>
              </a:spcAft>
              <a:buSzPct val="100000"/>
              <a:buChar char="-"/>
            </a:pPr>
            <a:r>
              <a:rPr lang="en"/>
              <a:t>Is the algorithm to determine where to store data and where to retrieve it from</a:t>
            </a:r>
            <a:endParaRPr/>
          </a:p>
          <a:p>
            <a:pPr indent="-297497" lvl="1" marL="914400" rtl="0" algn="l">
              <a:spcBef>
                <a:spcPts val="0"/>
              </a:spcBef>
              <a:spcAft>
                <a:spcPts val="0"/>
              </a:spcAft>
              <a:buSzPct val="100000"/>
              <a:buChar char="-"/>
            </a:pPr>
            <a:r>
              <a:rPr lang="en"/>
              <a:t>Metadata only changes when OSDs are added or removed</a:t>
            </a:r>
            <a:endParaRPr/>
          </a:p>
          <a:p>
            <a:pPr indent="-297497" lvl="1" marL="914400" rtl="0" algn="l">
              <a:spcBef>
                <a:spcPts val="0"/>
              </a:spcBef>
              <a:spcAft>
                <a:spcPts val="0"/>
              </a:spcAft>
              <a:buSzPct val="100000"/>
              <a:buChar char="-"/>
            </a:pPr>
            <a:r>
              <a:rPr lang="en"/>
              <a:t>Creates a CRUSH map which is a hierarchical representation of the storage devices</a:t>
            </a:r>
            <a:endParaRPr/>
          </a:p>
          <a:p>
            <a:pPr indent="-297497" lvl="2" marL="1371600" rtl="0" algn="l">
              <a:spcBef>
                <a:spcPts val="0"/>
              </a:spcBef>
              <a:spcAft>
                <a:spcPts val="0"/>
              </a:spcAft>
              <a:buSzPct val="100000"/>
              <a:buChar char="-"/>
            </a:pPr>
            <a:r>
              <a:rPr lang="en"/>
              <a:t>Stored on the MON servers</a:t>
            </a:r>
            <a:endParaRPr/>
          </a:p>
          <a:p>
            <a:pPr indent="-297497" lvl="1" marL="914400" rtl="0" algn="l">
              <a:spcBef>
                <a:spcPts val="0"/>
              </a:spcBef>
              <a:spcAft>
                <a:spcPts val="0"/>
              </a:spcAft>
              <a:buSzPct val="100000"/>
              <a:buChar char="-"/>
            </a:pPr>
            <a:r>
              <a:rPr lang="en"/>
              <a:t>Distributes the data in a way that maximizes performance and reliability</a:t>
            </a:r>
            <a:endParaRPr/>
          </a:p>
          <a:p>
            <a:pPr indent="-297497" lvl="1" marL="914400" rtl="0" algn="l">
              <a:spcBef>
                <a:spcPts val="0"/>
              </a:spcBef>
              <a:spcAft>
                <a:spcPts val="0"/>
              </a:spcAft>
              <a:buSzPct val="100000"/>
              <a:buChar char="-"/>
            </a:pPr>
            <a:r>
              <a:rPr lang="en"/>
              <a:t>Uses the CRUSH map to determine which OSDs have the data and where to retrieve it from</a:t>
            </a:r>
            <a:endParaRPr/>
          </a:p>
          <a:p>
            <a:pPr indent="-317182" lvl="0" marL="457200" rtl="0" algn="l">
              <a:spcBef>
                <a:spcPts val="0"/>
              </a:spcBef>
              <a:spcAft>
                <a:spcPts val="0"/>
              </a:spcAft>
              <a:buSzPct val="100000"/>
              <a:buChar char="-"/>
            </a:pPr>
            <a:r>
              <a:rPr lang="en"/>
              <a:t>PG or Placement Group</a:t>
            </a:r>
            <a:endParaRPr/>
          </a:p>
          <a:p>
            <a:pPr indent="-297497" lvl="1" marL="914400" rtl="0" algn="l">
              <a:spcBef>
                <a:spcPts val="0"/>
              </a:spcBef>
              <a:spcAft>
                <a:spcPts val="0"/>
              </a:spcAft>
              <a:buSzPct val="100000"/>
              <a:buChar char="-"/>
            </a:pPr>
            <a:r>
              <a:rPr lang="en"/>
              <a:t>Is the logical grouping of objects within the Ceph cluster</a:t>
            </a:r>
            <a:endParaRPr/>
          </a:p>
          <a:p>
            <a:pPr indent="-297497" lvl="1" marL="914400" rtl="0" algn="l">
              <a:spcBef>
                <a:spcPts val="0"/>
              </a:spcBef>
              <a:spcAft>
                <a:spcPts val="0"/>
              </a:spcAft>
              <a:buSzPct val="100000"/>
              <a:buChar char="-"/>
            </a:pPr>
            <a:r>
              <a:rPr lang="en"/>
              <a:t>Is assigned to a specific OSD or set of OSDs depending on the configuration</a:t>
            </a:r>
            <a:endParaRPr/>
          </a:p>
          <a:p>
            <a:pPr indent="-297497" lvl="1" marL="914400" rtl="0" algn="l">
              <a:spcBef>
                <a:spcPts val="0"/>
              </a:spcBef>
              <a:spcAft>
                <a:spcPts val="0"/>
              </a:spcAft>
              <a:buSzPct val="100000"/>
              <a:buChar char="-"/>
            </a:pPr>
            <a:r>
              <a:rPr lang="en"/>
              <a:t>Manages placement and replication of objects inside the OSD(s)</a:t>
            </a:r>
            <a:endParaRPr/>
          </a:p>
          <a:p>
            <a:pPr indent="-297497" lvl="1" marL="914400" rtl="0" algn="l">
              <a:spcBef>
                <a:spcPts val="0"/>
              </a:spcBef>
              <a:spcAft>
                <a:spcPts val="0"/>
              </a:spcAft>
              <a:buSzPct val="100000"/>
              <a:buChar char="-"/>
            </a:pPr>
            <a:r>
              <a:rPr lang="en"/>
              <a:t>Should be ~100-200 PGs per OSD</a:t>
            </a:r>
            <a:endParaRPr/>
          </a:p>
          <a:p>
            <a:pPr indent="-317182" lvl="0" marL="457200" rtl="0" algn="l">
              <a:spcBef>
                <a:spcPts val="0"/>
              </a:spcBef>
              <a:spcAft>
                <a:spcPts val="0"/>
              </a:spcAft>
              <a:buSzPct val="100000"/>
              <a:buChar char="-"/>
            </a:pPr>
            <a:r>
              <a:rPr lang="en"/>
              <a:t>Pool or Pool ;)</a:t>
            </a:r>
            <a:endParaRPr/>
          </a:p>
          <a:p>
            <a:pPr indent="-297497" lvl="1" marL="914400" rtl="0" algn="l">
              <a:spcBef>
                <a:spcPts val="0"/>
              </a:spcBef>
              <a:spcAft>
                <a:spcPts val="0"/>
              </a:spcAft>
              <a:buSzPct val="100000"/>
              <a:buChar char="-"/>
            </a:pPr>
            <a:r>
              <a:rPr lang="en"/>
              <a:t>Is the logical grouping of PGs within the Ceph cluster</a:t>
            </a:r>
            <a:endParaRPr/>
          </a:p>
          <a:p>
            <a:pPr indent="-297497" lvl="1" marL="914400" rtl="0" algn="l">
              <a:spcBef>
                <a:spcPts val="0"/>
              </a:spcBef>
              <a:spcAft>
                <a:spcPts val="0"/>
              </a:spcAft>
              <a:buSzPct val="100000"/>
              <a:buChar char="-"/>
            </a:pPr>
            <a:r>
              <a:rPr lang="en"/>
              <a:t>Configures number of copies to be made and the PG size</a:t>
            </a:r>
            <a:endParaRPr/>
          </a:p>
          <a:p>
            <a:pPr indent="-297497" lvl="1" marL="914400" rtl="0" algn="l">
              <a:spcBef>
                <a:spcPts val="0"/>
              </a:spcBef>
              <a:spcAft>
                <a:spcPts val="0"/>
              </a:spcAft>
              <a:buSzPct val="100000"/>
              <a:buChar char="-"/>
            </a:pPr>
            <a:r>
              <a:rPr lang="en"/>
              <a:t>Uses the CRUSH config for replication settings</a:t>
            </a:r>
            <a:endParaRPr/>
          </a:p>
          <a:p>
            <a:pPr indent="-297497" lvl="1" marL="914400" rtl="0" algn="l">
              <a:spcBef>
                <a:spcPts val="0"/>
              </a:spcBef>
              <a:spcAft>
                <a:spcPts val="0"/>
              </a:spcAft>
              <a:buSzPct val="100000"/>
              <a:buChar char="-"/>
            </a:pPr>
            <a:r>
              <a:rPr lang="en"/>
              <a:t>Data is first written into the pool and then to their specific PG</a:t>
            </a:r>
            <a:endParaRPr/>
          </a:p>
          <a:p>
            <a:pPr indent="0" lvl="0" marL="0" rtl="0" algn="l">
              <a:spcBef>
                <a:spcPts val="1200"/>
              </a:spcBef>
              <a:spcAft>
                <a:spcPts val="1200"/>
              </a:spcAft>
              <a:buNone/>
            </a:pPr>
            <a:r>
              <a:rPr lang="en"/>
              <a:t>To be continued…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Summary (from inner core to outer shell):</a:t>
            </a:r>
            <a:endParaRPr/>
          </a:p>
          <a:p>
            <a:pPr indent="-317182" lvl="0" marL="457200" rtl="0" algn="l">
              <a:spcBef>
                <a:spcPts val="1200"/>
              </a:spcBef>
              <a:spcAft>
                <a:spcPts val="0"/>
              </a:spcAft>
              <a:buSzPct val="100000"/>
              <a:buAutoNum type="arabicPeriod"/>
            </a:pPr>
            <a:r>
              <a:rPr lang="en"/>
              <a:t>RADOS (Reliable Autonomic Distributed Object Store) - the core storage system that stores and manages objects across the storage cluster.</a:t>
            </a:r>
            <a:endParaRPr/>
          </a:p>
          <a:p>
            <a:pPr indent="-317182" lvl="0" marL="457200" rtl="0" algn="l">
              <a:spcBef>
                <a:spcPts val="0"/>
              </a:spcBef>
              <a:spcAft>
                <a:spcPts val="0"/>
              </a:spcAft>
              <a:buSzPct val="100000"/>
              <a:buAutoNum type="arabicPeriod"/>
            </a:pPr>
            <a:r>
              <a:rPr lang="en"/>
              <a:t>CRUSH (Controlled Replication Under Scalable Hashing) - the algorithm that determines how data is distributed and replicated across the storage cluster, based on the defined CRUSH map.</a:t>
            </a:r>
            <a:endParaRPr/>
          </a:p>
          <a:p>
            <a:pPr indent="-317182" lvl="0" marL="457200" rtl="0" algn="l">
              <a:spcBef>
                <a:spcPts val="0"/>
              </a:spcBef>
              <a:spcAft>
                <a:spcPts val="0"/>
              </a:spcAft>
              <a:buSzPct val="100000"/>
              <a:buAutoNum type="arabicPeriod"/>
            </a:pPr>
            <a:r>
              <a:rPr lang="en"/>
              <a:t>Placement groups (PGs) - the logical grouping of objects in the Ceph cluster, assigned to a specific OSD or set of OSDs in the cluster, and responsible for managing the placement and replication of objects within that group.</a:t>
            </a:r>
            <a:endParaRPr/>
          </a:p>
          <a:p>
            <a:pPr indent="-317182" lvl="0" marL="457200" rtl="0" algn="l">
              <a:spcBef>
                <a:spcPts val="0"/>
              </a:spcBef>
              <a:spcAft>
                <a:spcPts val="0"/>
              </a:spcAft>
              <a:buSzPct val="100000"/>
              <a:buAutoNum type="arabicPeriod"/>
            </a:pPr>
            <a:r>
              <a:rPr lang="en"/>
              <a:t>Pools - the logical grouping of placement groups in the Ceph cluster, with a specific configuration that determines how data is stored and managed within the pool, such as the number of copies to make, the placement group size, and the data protection scheme.</a:t>
            </a:r>
            <a:endParaRPr/>
          </a:p>
          <a:p>
            <a:pPr indent="-317182" lvl="0" marL="457200" rtl="0" algn="l">
              <a:spcBef>
                <a:spcPts val="0"/>
              </a:spcBef>
              <a:spcAft>
                <a:spcPts val="0"/>
              </a:spcAft>
              <a:buSzPct val="100000"/>
              <a:buAutoNum type="arabicPeriod"/>
            </a:pPr>
            <a:r>
              <a:rPr lang="en"/>
              <a:t>RADOSgw, RBD or CephFS</a:t>
            </a:r>
            <a:r>
              <a:rPr lang="en"/>
              <a:t> - the component of Ceph that provides object storage or RESTful interfaces for accessing data stored in the RADOS cluster.</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CRUSH</a:t>
            </a:r>
            <a:endParaRPr/>
          </a:p>
        </p:txBody>
      </p:sp>
      <p:sp>
        <p:nvSpPr>
          <p:cNvPr id="104" name="Google Shape;104;p21"/>
          <p:cNvSpPr txBox="1"/>
          <p:nvPr>
            <p:ph idx="1" type="body"/>
          </p:nvPr>
        </p:nvSpPr>
        <p:spPr>
          <a:xfrm>
            <a:off x="311700" y="1152475"/>
            <a:ext cx="5551200" cy="3416400"/>
          </a:xfrm>
          <a:prstGeom prst="rect">
            <a:avLst/>
          </a:prstGeom>
        </p:spPr>
        <p:txBody>
          <a:bodyPr anchorCtr="0" anchor="t" bIns="91425" lIns="91425" spcFirstLastPara="1" rIns="91425" wrap="square" tIns="91425">
            <a:normAutofit fontScale="55000"/>
          </a:bodyPr>
          <a:lstStyle/>
          <a:p>
            <a:pPr indent="-291465" lvl="0" marL="457200" rtl="0" algn="l">
              <a:spcBef>
                <a:spcPts val="0"/>
              </a:spcBef>
              <a:spcAft>
                <a:spcPts val="0"/>
              </a:spcAft>
              <a:buSzPct val="100000"/>
              <a:buChar char="-"/>
            </a:pPr>
            <a:r>
              <a:rPr lang="en"/>
              <a:t>Is a hash-based algorithm used for storing and retrieving data</a:t>
            </a:r>
            <a:endParaRPr/>
          </a:p>
          <a:p>
            <a:pPr indent="-291465" lvl="0" marL="457200" rtl="0" algn="l">
              <a:spcBef>
                <a:spcPts val="0"/>
              </a:spcBef>
              <a:spcAft>
                <a:spcPts val="0"/>
              </a:spcAft>
              <a:buSzPct val="100000"/>
              <a:buChar char="-"/>
            </a:pPr>
            <a:r>
              <a:rPr lang="en"/>
              <a:t>The storage cluster is represented by a nested tree of buckets</a:t>
            </a:r>
            <a:endParaRPr/>
          </a:p>
          <a:p>
            <a:pPr indent="-291465" lvl="0" marL="457200" rtl="0" algn="l">
              <a:spcBef>
                <a:spcPts val="0"/>
              </a:spcBef>
              <a:spcAft>
                <a:spcPts val="0"/>
              </a:spcAft>
              <a:buSzPct val="100000"/>
              <a:buChar char="-"/>
            </a:pPr>
            <a:r>
              <a:rPr lang="en"/>
              <a:t>E</a:t>
            </a:r>
            <a:r>
              <a:rPr lang="en"/>
              <a:t>ach bucket represents a subset of the storage devices in the cluster</a:t>
            </a:r>
            <a:endParaRPr/>
          </a:p>
          <a:p>
            <a:pPr indent="-291465" lvl="0" marL="457200" rtl="0" algn="l">
              <a:spcBef>
                <a:spcPts val="0"/>
              </a:spcBef>
              <a:spcAft>
                <a:spcPts val="0"/>
              </a:spcAft>
              <a:buSzPct val="100000"/>
              <a:buChar char="-"/>
            </a:pPr>
            <a:r>
              <a:rPr lang="en"/>
              <a:t>Each bucket has a weight which determines the relative number of replicas stored in this bucket</a:t>
            </a:r>
            <a:endParaRPr/>
          </a:p>
          <a:p>
            <a:pPr indent="-291465" lvl="0" marL="457200" rtl="0" algn="l">
              <a:spcBef>
                <a:spcPts val="0"/>
              </a:spcBef>
              <a:spcAft>
                <a:spcPts val="0"/>
              </a:spcAft>
              <a:buSzPct val="100000"/>
              <a:buChar char="-"/>
            </a:pPr>
            <a:r>
              <a:rPr lang="en"/>
              <a:t>When data is written into the cluster it is divided into PGs</a:t>
            </a:r>
            <a:endParaRPr/>
          </a:p>
          <a:p>
            <a:pPr indent="-291465" lvl="0" marL="457200" rtl="0" algn="l">
              <a:spcBef>
                <a:spcPts val="0"/>
              </a:spcBef>
              <a:spcAft>
                <a:spcPts val="0"/>
              </a:spcAft>
              <a:buSzPct val="100000"/>
              <a:buChar char="-"/>
            </a:pPr>
            <a:r>
              <a:rPr lang="en"/>
              <a:t>The CRUSH algorithm works by determining which bucket the PG belongs to by</a:t>
            </a:r>
            <a:endParaRPr/>
          </a:p>
          <a:p>
            <a:pPr indent="-277494" lvl="1" marL="914400" rtl="0" algn="l">
              <a:spcBef>
                <a:spcPts val="0"/>
              </a:spcBef>
              <a:spcAft>
                <a:spcPts val="0"/>
              </a:spcAft>
              <a:buSzPct val="100000"/>
              <a:buChar char="-"/>
            </a:pPr>
            <a:r>
              <a:rPr lang="en"/>
              <a:t>Mapping the PG ID to a pseudo-random number</a:t>
            </a:r>
            <a:endParaRPr/>
          </a:p>
          <a:p>
            <a:pPr indent="-277494" lvl="1" marL="914400" rtl="0" algn="l">
              <a:spcBef>
                <a:spcPts val="0"/>
              </a:spcBef>
              <a:spcAft>
                <a:spcPts val="0"/>
              </a:spcAft>
              <a:buSzPct val="100000"/>
              <a:buChar char="-"/>
            </a:pPr>
            <a:r>
              <a:rPr lang="en"/>
              <a:t>Using this number to select a bucket in the CRUSH hierarchy starting at the root</a:t>
            </a:r>
            <a:endParaRPr/>
          </a:p>
          <a:p>
            <a:pPr indent="-277494" lvl="1" marL="914400" rtl="0" algn="l">
              <a:spcBef>
                <a:spcPts val="0"/>
              </a:spcBef>
              <a:spcAft>
                <a:spcPts val="0"/>
              </a:spcAft>
              <a:buSzPct val="100000"/>
              <a:buChar char="-"/>
            </a:pPr>
            <a:r>
              <a:rPr lang="en"/>
              <a:t>Adheres to the rules in the CRUSH map by considering the weight of the bucket at each step</a:t>
            </a:r>
            <a:endParaRPr/>
          </a:p>
          <a:p>
            <a:pPr indent="-277494" lvl="1" marL="914400" rtl="0" algn="l">
              <a:spcBef>
                <a:spcPts val="0"/>
              </a:spcBef>
              <a:spcAft>
                <a:spcPts val="0"/>
              </a:spcAft>
              <a:buSzPct val="100000"/>
              <a:buChar char="-"/>
            </a:pPr>
            <a:r>
              <a:rPr lang="en"/>
              <a:t>Reminder: Number of OSDs, usage of OSDs, IOPS and so on…</a:t>
            </a:r>
            <a:endParaRPr/>
          </a:p>
          <a:p>
            <a:pPr indent="-291465" lvl="0" marL="457200" rtl="0" algn="l">
              <a:spcBef>
                <a:spcPts val="0"/>
              </a:spcBef>
              <a:spcAft>
                <a:spcPts val="0"/>
              </a:spcAft>
              <a:buSzPct val="100000"/>
              <a:buChar char="-"/>
            </a:pPr>
            <a:r>
              <a:rPr lang="en"/>
              <a:t>Can be highly configured to ones needs</a:t>
            </a:r>
            <a:endParaRPr/>
          </a:p>
          <a:p>
            <a:pPr indent="-291465" lvl="0" marL="457200" rtl="0" algn="l">
              <a:spcBef>
                <a:spcPts val="0"/>
              </a:spcBef>
              <a:spcAft>
                <a:spcPts val="0"/>
              </a:spcAft>
              <a:buSzPct val="100000"/>
              <a:buChar char="-"/>
            </a:pPr>
            <a:r>
              <a:rPr lang="en"/>
              <a:t>Automagic rebalancing can be temporarily turned off and on with the ‘ceph osd (un)set noout’ option</a:t>
            </a:r>
            <a:endParaRPr/>
          </a:p>
          <a:p>
            <a:pPr indent="-291465" lvl="0" marL="457200" rtl="0" algn="l">
              <a:spcBef>
                <a:spcPts val="0"/>
              </a:spcBef>
              <a:spcAft>
                <a:spcPts val="0"/>
              </a:spcAft>
              <a:buSzPct val="100000"/>
              <a:buChar char="-"/>
            </a:pPr>
            <a:r>
              <a:rPr lang="en"/>
              <a:t>When a client requests data the CRUSH algorithm determines which PG is used to read data from and then hands over this ID to the client which itself then accesses one of the OSDs directly</a:t>
            </a:r>
            <a:endParaRPr/>
          </a:p>
          <a:p>
            <a:pPr indent="-291465" lvl="0" marL="457200" rtl="0" algn="l">
              <a:spcBef>
                <a:spcPts val="0"/>
              </a:spcBef>
              <a:spcAft>
                <a:spcPts val="0"/>
              </a:spcAft>
              <a:buSzPct val="100000"/>
              <a:buChar char="-"/>
            </a:pPr>
            <a:r>
              <a:rPr lang="en"/>
              <a:t>Can automagically rebalance the cluster when OSDs are changed</a:t>
            </a:r>
            <a:endParaRPr/>
          </a:p>
          <a:p>
            <a:pPr indent="-291465" lvl="0" marL="457200" rtl="0" algn="l">
              <a:spcBef>
                <a:spcPts val="0"/>
              </a:spcBef>
              <a:spcAft>
                <a:spcPts val="0"/>
              </a:spcAft>
              <a:buSzPct val="100000"/>
              <a:buChar char="-"/>
            </a:pPr>
            <a:r>
              <a:rPr lang="en"/>
              <a:t>Should at least have double the bandwidth of the “external” user-facing connection</a:t>
            </a:r>
            <a:endParaRPr/>
          </a:p>
        </p:txBody>
      </p:sp>
      <p:pic>
        <p:nvPicPr>
          <p:cNvPr id="105" name="Google Shape;105;p21"/>
          <p:cNvPicPr preferRelativeResize="0"/>
          <p:nvPr/>
        </p:nvPicPr>
        <p:blipFill>
          <a:blip r:embed="rId3">
            <a:alphaModFix/>
          </a:blip>
          <a:stretch>
            <a:fillRect/>
          </a:stretch>
        </p:blipFill>
        <p:spPr>
          <a:xfrm>
            <a:off x="5753725" y="1128075"/>
            <a:ext cx="3346551" cy="337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