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8F6CD09A.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6" r:id="rId5"/>
    <p:sldId id="259" r:id="rId6"/>
    <p:sldId id="260" r:id="rId7"/>
    <p:sldId id="261" r:id="rId8"/>
    <p:sldId id="267" r:id="rId9"/>
    <p:sldId id="262" r:id="rId10"/>
    <p:sldId id="263" r:id="rId11"/>
    <p:sldId id="268" r:id="rId12"/>
    <p:sldId id="264" r:id="rId13"/>
    <p:sldId id="265"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1BFCD6-C0D4-0A76-C64D-27600B3B8A43}" name="Pablo Pozo Vargas" initials="PP" userId="7dc91523c4f942c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75613" autoAdjust="0"/>
  </p:normalViewPr>
  <p:slideViewPr>
    <p:cSldViewPr snapToGrid="0">
      <p:cViewPr varScale="1">
        <p:scale>
          <a:sx n="63" d="100"/>
          <a:sy n="63" d="100"/>
        </p:scale>
        <p:origin x="4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0_8F6CD09A.xml><?xml version="1.0" encoding="utf-8"?>
<p188:cmLst xmlns:a="http://schemas.openxmlformats.org/drawingml/2006/main" xmlns:r="http://schemas.openxmlformats.org/officeDocument/2006/relationships" xmlns:p188="http://schemas.microsoft.com/office/powerpoint/2018/8/main">
  <p188:cm id="{B58438A3-89B6-4EBB-80D8-9EA53CDAF5D3}" authorId="{601BFCD6-C0D4-0A76-C64D-27600B3B8A43}" created="2024-05-05T09:11:31.365">
    <ac:deMkLst xmlns:ac="http://schemas.microsoft.com/office/drawing/2013/main/command">
      <pc:docMk xmlns:pc="http://schemas.microsoft.com/office/powerpoint/2013/main/command"/>
      <pc:sldMk xmlns:pc="http://schemas.microsoft.com/office/powerpoint/2013/main/command" cId="2406273178" sldId="256"/>
      <ac:picMk id="4" creationId="{587069D8-AAAF-9E56-BBA2-28C3B5D77308}"/>
    </ac:deMkLst>
    <p188:txBody>
      <a:bodyPr/>
      <a:lstStyle/>
      <a:p>
        <a:r>
          <a:rPr lang="en-US"/>
          <a:t>hola</a:t>
        </a:r>
      </a:p>
    </p188:txBody>
  </p188:cm>
</p188:cmLst>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5.44204" units="1/cm"/>
          <inkml:channelProperty channel="Y" name="resolution" value="37.76224" units="1/cm"/>
          <inkml:channelProperty channel="T" name="resolution" value="1" units="1/dev"/>
        </inkml:channelProperties>
      </inkml:inkSource>
      <inkml:timestamp xml:id="ts0" timeString="2024-05-05T10:10:46.791"/>
    </inkml:context>
    <inkml:brush xml:id="br0">
      <inkml:brushProperty name="width" value="0.05292" units="cm"/>
      <inkml:brushProperty name="height" value="0.05292" units="cm"/>
      <inkml:brushProperty name="color" value="#FF0000"/>
    </inkml:brush>
  </inkml:definitions>
  <inkml:trace contextRef="#ctx0" brushRef="#br0">1796 13197 0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89D83-82EB-4536-BEFB-D345458B6913}"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199C8-8C0D-476B-AEB3-72AAC18A8EDC}" type="slidenum">
              <a:rPr lang="en-US" smtClean="0"/>
              <a:t>‹#›</a:t>
            </a:fld>
            <a:endParaRPr lang="en-US"/>
          </a:p>
        </p:txBody>
      </p:sp>
    </p:spTree>
    <p:extLst>
      <p:ext uri="{BB962C8B-B14F-4D97-AF65-F5344CB8AC3E}">
        <p14:creationId xmlns:p14="http://schemas.microsoft.com/office/powerpoint/2010/main" val="310497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1.Introducción</a:t>
            </a:r>
          </a:p>
          <a:p>
            <a:r>
              <a:rPr lang="es-ES" dirty="0"/>
              <a:t>¡Bienvenidos al maravilloso mundo de las guerras y las acciones energéticas! </a:t>
            </a:r>
          </a:p>
          <a:p>
            <a:r>
              <a:rPr lang="es-ES" dirty="0"/>
              <a:t>¡En este EDA nos proponemos explorar la relación que existe entre los eventos geopolíticos y un mundo tan bonito como el de las acciones energéticas!   </a:t>
            </a:r>
          </a:p>
          <a:p>
            <a:r>
              <a:rPr lang="es-ES" dirty="0"/>
              <a:t>En el vídeo estamos viendo los conflictos que ha habido durante el periodo 2001-2023</a:t>
            </a:r>
          </a:p>
          <a:p>
            <a:r>
              <a:rPr lang="es-ES" dirty="0"/>
              <a:t>2.Objetivo</a:t>
            </a:r>
          </a:p>
          <a:p>
            <a:r>
              <a:rPr lang="es-ES" dirty="0"/>
              <a:t>El objetivo que nos marcamos es intentar descubrir si hay relación entre estos eventos y la cotización de las acciones.</a:t>
            </a:r>
          </a:p>
          <a:p>
            <a:r>
              <a:rPr lang="es-ES" dirty="0"/>
              <a:t>2.1 Intentar ver si hay relación directa entre los conflictos y sus fluctuaciones.</a:t>
            </a:r>
          </a:p>
          <a:p>
            <a:r>
              <a:rPr lang="es-ES" dirty="0"/>
              <a:t>2.2. Intentar ver si hay alguien que de antemano sabe que va a haber conflictos…</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1</a:t>
            </a:fld>
            <a:endParaRPr lang="en-US"/>
          </a:p>
        </p:txBody>
      </p:sp>
    </p:spTree>
    <p:extLst>
      <p:ext uri="{BB962C8B-B14F-4D97-AF65-F5344CB8AC3E}">
        <p14:creationId xmlns:p14="http://schemas.microsoft.com/office/powerpoint/2010/main" val="423142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Explicar resultados….</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11</a:t>
            </a:fld>
            <a:endParaRPr lang="en-US"/>
          </a:p>
        </p:txBody>
      </p:sp>
    </p:spTree>
    <p:extLst>
      <p:ext uri="{BB962C8B-B14F-4D97-AF65-F5344CB8AC3E}">
        <p14:creationId xmlns:p14="http://schemas.microsoft.com/office/powerpoint/2010/main" val="1134169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Por norma general la correlación parece que existe en el conjunto evaluado.</a:t>
            </a:r>
            <a:endParaRPr lang="en-US" dirty="0"/>
          </a:p>
          <a:p>
            <a:pPr marL="228600" indent="-228600">
              <a:buAutoNum type="arabicPeriod"/>
            </a:pPr>
            <a:r>
              <a:rPr lang="en-US" dirty="0"/>
              <a:t>Si </a:t>
            </a:r>
            <a:r>
              <a:rPr lang="en-US" dirty="0" err="1"/>
              <a:t>creo</a:t>
            </a:r>
            <a:r>
              <a:rPr lang="en-US" dirty="0"/>
              <a:t> que </a:t>
            </a:r>
            <a:r>
              <a:rPr lang="en-US" dirty="0" err="1"/>
              <a:t>cuando</a:t>
            </a:r>
            <a:r>
              <a:rPr lang="en-US" dirty="0"/>
              <a:t> </a:t>
            </a:r>
            <a:r>
              <a:rPr lang="en-US" dirty="0" err="1"/>
              <a:t>aumentan</a:t>
            </a:r>
            <a:r>
              <a:rPr lang="en-US" dirty="0"/>
              <a:t> </a:t>
            </a:r>
            <a:r>
              <a:rPr lang="en-US" dirty="0" err="1"/>
              <a:t>los</a:t>
            </a:r>
            <a:r>
              <a:rPr lang="en-US" dirty="0"/>
              <a:t> </a:t>
            </a:r>
            <a:r>
              <a:rPr lang="en-US" dirty="0" err="1"/>
              <a:t>conflictos</a:t>
            </a:r>
            <a:r>
              <a:rPr lang="en-US" dirty="0"/>
              <a:t> </a:t>
            </a:r>
            <a:r>
              <a:rPr lang="en-US" dirty="0" err="1"/>
              <a:t>los</a:t>
            </a:r>
            <a:r>
              <a:rPr lang="en-US" dirty="0"/>
              <a:t> </a:t>
            </a:r>
            <a:r>
              <a:rPr lang="en-US" dirty="0" err="1"/>
              <a:t>inversores</a:t>
            </a:r>
            <a:r>
              <a:rPr lang="en-US" dirty="0"/>
              <a:t> </a:t>
            </a:r>
            <a:r>
              <a:rPr lang="en-US" dirty="0" err="1"/>
              <a:t>reacionan</a:t>
            </a:r>
            <a:r>
              <a:rPr lang="en-US" dirty="0"/>
              <a:t> a </a:t>
            </a:r>
            <a:r>
              <a:rPr lang="en-US" dirty="0" err="1"/>
              <a:t>ello</a:t>
            </a:r>
            <a:r>
              <a:rPr lang="en-US" dirty="0"/>
              <a:t> </a:t>
            </a:r>
            <a:r>
              <a:rPr lang="en-US" dirty="0" err="1"/>
              <a:t>siendo</a:t>
            </a:r>
            <a:r>
              <a:rPr lang="en-US" dirty="0"/>
              <a:t> </a:t>
            </a:r>
            <a:r>
              <a:rPr lang="en-US" dirty="0" err="1"/>
              <a:t>más</a:t>
            </a:r>
            <a:r>
              <a:rPr lang="en-US" dirty="0"/>
              <a:t> </a:t>
            </a:r>
            <a:r>
              <a:rPr lang="en-US" dirty="0" err="1"/>
              <a:t>cautelos</a:t>
            </a:r>
            <a:r>
              <a:rPr lang="en-US" dirty="0"/>
              <a:t>.</a:t>
            </a:r>
          </a:p>
          <a:p>
            <a:pPr marL="228600" indent="-228600">
              <a:buAutoNum type="arabicPeriod"/>
            </a:pPr>
            <a:r>
              <a:rPr lang="en-US" dirty="0"/>
              <a:t>En mi opinion </a:t>
            </a:r>
            <a:r>
              <a:rPr lang="en-US" dirty="0" err="1"/>
              <a:t>el</a:t>
            </a:r>
            <a:r>
              <a:rPr lang="en-US" dirty="0"/>
              <a:t> </a:t>
            </a:r>
            <a:r>
              <a:rPr lang="en-US" dirty="0" err="1"/>
              <a:t>número</a:t>
            </a:r>
            <a:r>
              <a:rPr lang="en-US" dirty="0"/>
              <a:t> de </a:t>
            </a:r>
            <a:r>
              <a:rPr lang="en-US" dirty="0" err="1"/>
              <a:t>conflictos</a:t>
            </a:r>
            <a:r>
              <a:rPr lang="en-US" dirty="0"/>
              <a:t> </a:t>
            </a:r>
            <a:r>
              <a:rPr lang="en-US" dirty="0" err="1"/>
              <a:t>si</a:t>
            </a:r>
            <a:r>
              <a:rPr lang="en-US" dirty="0"/>
              <a:t> que es un </a:t>
            </a:r>
            <a:r>
              <a:rPr lang="en-US" dirty="0" err="1"/>
              <a:t>indicador</a:t>
            </a:r>
            <a:r>
              <a:rPr lang="en-US" dirty="0"/>
              <a:t> de </a:t>
            </a:r>
            <a:r>
              <a:rPr lang="en-US" dirty="0" err="1"/>
              <a:t>tendencia</a:t>
            </a:r>
            <a:r>
              <a:rPr lang="en-US" dirty="0"/>
              <a:t> a </a:t>
            </a:r>
            <a:r>
              <a:rPr lang="en-US" dirty="0" err="1"/>
              <a:t>tener</a:t>
            </a:r>
            <a:r>
              <a:rPr lang="en-US" dirty="0"/>
              <a:t> </a:t>
            </a:r>
            <a:r>
              <a:rPr lang="en-US" dirty="0" err="1"/>
              <a:t>en</a:t>
            </a:r>
            <a:r>
              <a:rPr lang="en-US" dirty="0"/>
              <a:t> </a:t>
            </a:r>
            <a:r>
              <a:rPr lang="en-US" dirty="0" err="1"/>
              <a:t>cuenta</a:t>
            </a:r>
            <a:r>
              <a:rPr lang="en-US" dirty="0"/>
              <a:t>…</a:t>
            </a:r>
          </a:p>
          <a:p>
            <a:pPr marL="228600" indent="-228600">
              <a:buAutoNum type="arabicPeriod" startAt="4"/>
            </a:pPr>
            <a:r>
              <a:rPr lang="en-US" dirty="0"/>
              <a:t>Es </a:t>
            </a:r>
            <a:r>
              <a:rPr lang="en-US" dirty="0" err="1"/>
              <a:t>cierto</a:t>
            </a:r>
            <a:r>
              <a:rPr lang="en-US" dirty="0"/>
              <a:t> que hay </a:t>
            </a:r>
            <a:r>
              <a:rPr lang="en-US" dirty="0" err="1"/>
              <a:t>muchas</a:t>
            </a:r>
            <a:r>
              <a:rPr lang="en-US" dirty="0"/>
              <a:t> </a:t>
            </a:r>
            <a:r>
              <a:rPr lang="en-US" dirty="0" err="1"/>
              <a:t>más</a:t>
            </a:r>
            <a:r>
              <a:rPr lang="en-US" dirty="0"/>
              <a:t> variables </a:t>
            </a:r>
            <a:r>
              <a:rPr lang="en-US" dirty="0" err="1"/>
              <a:t>en</a:t>
            </a:r>
            <a:r>
              <a:rPr lang="en-US" dirty="0"/>
              <a:t> </a:t>
            </a:r>
            <a:r>
              <a:rPr lang="en-US" dirty="0" err="1"/>
              <a:t>el</a:t>
            </a:r>
            <a:r>
              <a:rPr lang="en-US" dirty="0"/>
              <a:t> </a:t>
            </a:r>
            <a:r>
              <a:rPr lang="en-US" dirty="0" err="1"/>
              <a:t>entorno</a:t>
            </a:r>
            <a:r>
              <a:rPr lang="en-US" dirty="0"/>
              <a:t> de </a:t>
            </a:r>
            <a:r>
              <a:rPr lang="en-US" dirty="0" err="1"/>
              <a:t>los</a:t>
            </a:r>
            <a:r>
              <a:rPr lang="en-US" dirty="0"/>
              <a:t> mercados que </a:t>
            </a:r>
            <a:r>
              <a:rPr lang="en-US" dirty="0" err="1"/>
              <a:t>podrían</a:t>
            </a:r>
            <a:r>
              <a:rPr lang="en-US" dirty="0"/>
              <a:t> ser </a:t>
            </a:r>
            <a:r>
              <a:rPr lang="en-US" dirty="0" err="1"/>
              <a:t>evaluadas</a:t>
            </a:r>
            <a:r>
              <a:rPr lang="en-US" dirty="0"/>
              <a:t> y que </a:t>
            </a:r>
            <a:r>
              <a:rPr lang="en-US" dirty="0" err="1"/>
              <a:t>pueden</a:t>
            </a:r>
            <a:r>
              <a:rPr lang="en-US" dirty="0"/>
              <a:t> </a:t>
            </a:r>
            <a:r>
              <a:rPr lang="en-US" dirty="0" err="1"/>
              <a:t>afectar</a:t>
            </a:r>
            <a:r>
              <a:rPr lang="en-US" dirty="0"/>
              <a:t> de forma </a:t>
            </a:r>
            <a:r>
              <a:rPr lang="en-US" dirty="0" err="1"/>
              <a:t>diferente</a:t>
            </a:r>
            <a:r>
              <a:rPr lang="en-US" dirty="0"/>
              <a:t> a </a:t>
            </a:r>
            <a:r>
              <a:rPr lang="en-US" dirty="0" err="1"/>
              <a:t>cada</a:t>
            </a:r>
            <a:r>
              <a:rPr lang="en-US" dirty="0"/>
              <a:t> </a:t>
            </a:r>
            <a:r>
              <a:rPr lang="en-US" dirty="0" err="1"/>
              <a:t>acción</a:t>
            </a:r>
            <a:r>
              <a:rPr lang="en-US" dirty="0"/>
              <a:t> del </a:t>
            </a:r>
            <a:r>
              <a:rPr lang="en-US" dirty="0" err="1"/>
              <a:t>estudio</a:t>
            </a:r>
            <a:r>
              <a:rPr lang="en-US" dirty="0"/>
              <a:t>. </a:t>
            </a:r>
          </a:p>
          <a:p>
            <a:pPr marL="228600" indent="-228600">
              <a:buAutoNum type="arabicPeriod" startAt="4"/>
            </a:pPr>
            <a:r>
              <a:rPr lang="en-US" dirty="0"/>
              <a:t>Por </a:t>
            </a:r>
            <a:r>
              <a:rPr lang="en-US" dirty="0" err="1"/>
              <a:t>ejemplo</a:t>
            </a:r>
            <a:r>
              <a:rPr lang="en-US" dirty="0"/>
              <a:t>:</a:t>
            </a:r>
          </a:p>
          <a:p>
            <a:pPr marL="685800" lvl="1" indent="-228600">
              <a:buAutoNum type="arabicPeriod" startAt="4"/>
            </a:pPr>
            <a:r>
              <a:rPr lang="en-US" b="1" i="0" dirty="0" err="1">
                <a:solidFill>
                  <a:srgbClr val="0D0D0D"/>
                </a:solidFill>
                <a:effectLst/>
                <a:highlight>
                  <a:srgbClr val="FFFFFF"/>
                </a:highlight>
                <a:latin typeface="Söhne"/>
              </a:rPr>
              <a:t>Índices</a:t>
            </a:r>
            <a:r>
              <a:rPr lang="en-US" b="1" i="0" dirty="0">
                <a:solidFill>
                  <a:srgbClr val="0D0D0D"/>
                </a:solidFill>
                <a:effectLst/>
                <a:highlight>
                  <a:srgbClr val="FFFFFF"/>
                </a:highlight>
                <a:latin typeface="Söhne"/>
              </a:rPr>
              <a:t> </a:t>
            </a:r>
            <a:r>
              <a:rPr lang="en-US" b="1" i="0" dirty="0" err="1">
                <a:solidFill>
                  <a:srgbClr val="0D0D0D"/>
                </a:solidFill>
                <a:effectLst/>
                <a:highlight>
                  <a:srgbClr val="FFFFFF"/>
                </a:highlight>
                <a:latin typeface="Söhne"/>
              </a:rPr>
              <a:t>económicos</a:t>
            </a:r>
            <a:r>
              <a:rPr lang="en-US" b="1" i="0" dirty="0">
                <a:solidFill>
                  <a:srgbClr val="0D0D0D"/>
                </a:solidFill>
                <a:effectLst/>
                <a:highlight>
                  <a:srgbClr val="FFFFFF"/>
                </a:highlight>
                <a:latin typeface="Söhne"/>
              </a:rPr>
              <a:t>:</a:t>
            </a:r>
            <a:r>
              <a:rPr lang="en-US" b="0" i="0" dirty="0">
                <a:solidFill>
                  <a:srgbClr val="0D0D0D"/>
                </a:solidFill>
                <a:effectLst/>
                <a:highlight>
                  <a:srgbClr val="FFFFFF"/>
                </a:highlight>
                <a:latin typeface="Söhne"/>
              </a:rPr>
              <a:t> </a:t>
            </a:r>
            <a:r>
              <a:rPr lang="es-ES" b="0" i="0" dirty="0">
                <a:solidFill>
                  <a:srgbClr val="0D0D0D"/>
                </a:solidFill>
                <a:effectLst/>
                <a:highlight>
                  <a:srgbClr val="FFFFFF"/>
                </a:highlight>
                <a:latin typeface="Söhne"/>
              </a:rPr>
              <a:t>El crecimiento del PIB, la tasa de desempleo, la inflación, las tasas de interés y la balanza comercial, 	</a:t>
            </a:r>
          </a:p>
          <a:p>
            <a:pPr marL="685800" lvl="1" indent="-228600">
              <a:buAutoNum type="arabicPeriod" startAt="4"/>
            </a:pPr>
            <a:r>
              <a:rPr lang="en-US" b="1" i="0" dirty="0">
                <a:solidFill>
                  <a:srgbClr val="0D0D0D"/>
                </a:solidFill>
                <a:effectLst/>
                <a:highlight>
                  <a:srgbClr val="FFFFFF"/>
                </a:highlight>
                <a:latin typeface="Söhne"/>
              </a:rPr>
              <a:t>Política </a:t>
            </a:r>
            <a:r>
              <a:rPr lang="en-US" b="1" i="0" dirty="0" err="1">
                <a:solidFill>
                  <a:srgbClr val="0D0D0D"/>
                </a:solidFill>
                <a:effectLst/>
                <a:highlight>
                  <a:srgbClr val="FFFFFF"/>
                </a:highlight>
                <a:latin typeface="Söhne"/>
              </a:rPr>
              <a:t>monetaria</a:t>
            </a:r>
            <a:r>
              <a:rPr lang="en-US" b="1" i="0" dirty="0">
                <a:solidFill>
                  <a:srgbClr val="0D0D0D"/>
                </a:solidFill>
                <a:effectLst/>
                <a:highlight>
                  <a:srgbClr val="FFFFFF"/>
                </a:highlight>
                <a:latin typeface="Söhne"/>
              </a:rPr>
              <a:t>: T</a:t>
            </a:r>
            <a:r>
              <a:rPr lang="es-ES" b="0" i="0" dirty="0">
                <a:solidFill>
                  <a:srgbClr val="0D0D0D"/>
                </a:solidFill>
                <a:effectLst/>
                <a:highlight>
                  <a:srgbClr val="FFFFFF"/>
                </a:highlight>
                <a:latin typeface="Söhne"/>
              </a:rPr>
              <a:t>asas de interés y otras políticas monetarias.</a:t>
            </a:r>
          </a:p>
          <a:p>
            <a:pPr marL="685800" lvl="1" indent="-228600">
              <a:buAutoNum type="arabicPeriod" startAt="4"/>
            </a:pPr>
            <a:r>
              <a:rPr lang="es-ES" b="1" i="0" dirty="0">
                <a:solidFill>
                  <a:srgbClr val="0D0D0D"/>
                </a:solidFill>
                <a:effectLst/>
                <a:highlight>
                  <a:srgbClr val="FFFFFF"/>
                </a:highlight>
                <a:latin typeface="Söhne"/>
              </a:rPr>
              <a:t>Eventos corporativos:</a:t>
            </a:r>
            <a:r>
              <a:rPr lang="es-ES" b="0" i="0" dirty="0">
                <a:solidFill>
                  <a:srgbClr val="0D0D0D"/>
                </a:solidFill>
                <a:effectLst/>
                <a:highlight>
                  <a:srgbClr val="FFFFFF"/>
                </a:highlight>
                <a:latin typeface="Söhne"/>
              </a:rPr>
              <a:t> Como fusiones y adquisiciones, lanzamientos de productos, informes de ganancias, cambios en la dirección de la empresa, </a:t>
            </a:r>
          </a:p>
          <a:p>
            <a:pPr marL="0" lvl="0" indent="0">
              <a:buNone/>
            </a:pPr>
            <a:endParaRPr lang="es-ES" dirty="0"/>
          </a:p>
        </p:txBody>
      </p:sp>
      <p:sp>
        <p:nvSpPr>
          <p:cNvPr id="4" name="Slide Number Placeholder 3"/>
          <p:cNvSpPr>
            <a:spLocks noGrp="1"/>
          </p:cNvSpPr>
          <p:nvPr>
            <p:ph type="sldNum" sz="quarter" idx="5"/>
          </p:nvPr>
        </p:nvSpPr>
        <p:spPr/>
        <p:txBody>
          <a:bodyPr/>
          <a:lstStyle/>
          <a:p>
            <a:fld id="{D16199C8-8C0D-476B-AEB3-72AAC18A8EDC}" type="slidenum">
              <a:rPr lang="en-US" smtClean="0"/>
              <a:t>12</a:t>
            </a:fld>
            <a:endParaRPr lang="en-US"/>
          </a:p>
        </p:txBody>
      </p:sp>
    </p:spTree>
    <p:extLst>
      <p:ext uri="{BB962C8B-B14F-4D97-AF65-F5344CB8AC3E}">
        <p14:creationId xmlns:p14="http://schemas.microsoft.com/office/powerpoint/2010/main" val="159243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Se recogen dos conjuntos de datos</a:t>
            </a:r>
          </a:p>
          <a:p>
            <a:pPr marL="685800" lvl="1" indent="-228600">
              <a:buAutoNum type="arabicPeriod"/>
            </a:pPr>
            <a:r>
              <a:rPr lang="es-ES" dirty="0"/>
              <a:t>Uno es el de los conflictos.</a:t>
            </a:r>
          </a:p>
          <a:p>
            <a:pPr marL="685800" lvl="1" indent="-228600">
              <a:buAutoNum type="arabicPeriod"/>
            </a:pPr>
            <a:r>
              <a:rPr lang="es-ES" dirty="0"/>
              <a:t>El de los eventos que ocurren dentro de los conflictos.</a:t>
            </a:r>
          </a:p>
          <a:p>
            <a:pPr marL="228600" indent="-228600">
              <a:buAutoNum type="arabicPeriod"/>
            </a:pPr>
            <a:r>
              <a:rPr lang="es-ES" dirty="0"/>
              <a:t>El resultado de la unión y su limpieza nos deja con un </a:t>
            </a:r>
            <a:r>
              <a:rPr lang="es-ES" dirty="0" err="1"/>
              <a:t>un</a:t>
            </a:r>
            <a:r>
              <a:rPr lang="es-ES" dirty="0"/>
              <a:t> conjunto de datos que tiene las siguientes columnas…</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2</a:t>
            </a:fld>
            <a:endParaRPr lang="en-US"/>
          </a:p>
        </p:txBody>
      </p:sp>
    </p:spTree>
    <p:extLst>
      <p:ext uri="{BB962C8B-B14F-4D97-AF65-F5344CB8AC3E}">
        <p14:creationId xmlns:p14="http://schemas.microsoft.com/office/powerpoint/2010/main" val="38940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El período escogido de datos es de 2001-2023</a:t>
            </a:r>
          </a:p>
          <a:p>
            <a:pPr marL="228600" indent="-228600">
              <a:buAutoNum type="arabicPeriod"/>
            </a:pPr>
            <a:r>
              <a:rPr lang="es-ES" dirty="0"/>
              <a:t>Se analiza cuales son los países en los que se han recogido más muestras de datos. Estos son los siguientes: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3</a:t>
            </a:fld>
            <a:endParaRPr lang="en-US"/>
          </a:p>
        </p:txBody>
      </p:sp>
    </p:spTree>
    <p:extLst>
      <p:ext uri="{BB962C8B-B14F-4D97-AF65-F5344CB8AC3E}">
        <p14:creationId xmlns:p14="http://schemas.microsoft.com/office/powerpoint/2010/main" val="3233616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También por otro lado hemos analizado el número de eventos ocurrido por año.</a:t>
            </a:r>
            <a:endParaRPr lang="en-US" dirty="0"/>
          </a:p>
          <a:p>
            <a:pPr marL="228600" indent="-228600">
              <a:buAutoNum type="arabicPeriod"/>
            </a:pPr>
            <a:r>
              <a:rPr lang="en-US" dirty="0"/>
              <a:t>Se </a:t>
            </a:r>
            <a:r>
              <a:rPr lang="en-US" dirty="0" err="1"/>
              <a:t>ve</a:t>
            </a:r>
            <a:r>
              <a:rPr lang="en-US" dirty="0"/>
              <a:t> que un period de </a:t>
            </a:r>
            <a:r>
              <a:rPr lang="en-US" dirty="0" err="1"/>
              <a:t>muchos</a:t>
            </a:r>
            <a:r>
              <a:rPr lang="en-US" dirty="0"/>
              <a:t> </a:t>
            </a:r>
            <a:r>
              <a:rPr lang="en-US" dirty="0" err="1"/>
              <a:t>eventos</a:t>
            </a:r>
            <a:r>
              <a:rPr lang="en-US" dirty="0"/>
              <a:t> es </a:t>
            </a:r>
            <a:r>
              <a:rPr lang="en-US" dirty="0" err="1"/>
              <a:t>el</a:t>
            </a:r>
            <a:r>
              <a:rPr lang="en-US" dirty="0"/>
              <a:t> de entre 2011-2015</a:t>
            </a:r>
          </a:p>
          <a:p>
            <a:pPr marL="228600" indent="-228600">
              <a:buAutoNum type="arabicPeriod"/>
            </a:pPr>
            <a:r>
              <a:rPr lang="en-US" dirty="0" err="1"/>
              <a:t>Cofictos</a:t>
            </a:r>
            <a:r>
              <a:rPr lang="en-US" dirty="0"/>
              <a:t> </a:t>
            </a:r>
            <a:r>
              <a:rPr lang="en-US" dirty="0" err="1"/>
              <a:t>en</a:t>
            </a:r>
            <a:r>
              <a:rPr lang="en-US" dirty="0"/>
              <a:t> ese </a:t>
            </a:r>
            <a:r>
              <a:rPr lang="en-US" dirty="0" err="1"/>
              <a:t>período</a:t>
            </a:r>
            <a:r>
              <a:rPr lang="en-US" dirty="0"/>
              <a:t>:</a:t>
            </a:r>
          </a:p>
          <a:p>
            <a:pPr marL="228600" indent="-228600">
              <a:buAutoNum type="arabicPeriod"/>
            </a:pPr>
            <a:endParaRPr lang="en-US" dirty="0"/>
          </a:p>
          <a:p>
            <a:pPr lvl="1" algn="l">
              <a:buFont typeface="+mj-lt"/>
              <a:buAutoNum type="arabicPeriod"/>
            </a:pPr>
            <a:r>
              <a:rPr lang="es-ES" b="0" i="0" dirty="0">
                <a:solidFill>
                  <a:srgbClr val="0D0D0D"/>
                </a:solidFill>
                <a:effectLst/>
                <a:highlight>
                  <a:srgbClr val="FFFFFF"/>
                </a:highlight>
                <a:latin typeface="Söhne"/>
              </a:rPr>
              <a:t>Guerra civil en Siria (desde 2011 hasta la actualidad).</a:t>
            </a:r>
          </a:p>
          <a:p>
            <a:pPr lvl="1" algn="l">
              <a:buFont typeface="+mj-lt"/>
              <a:buAutoNum type="arabicPeriod"/>
            </a:pPr>
            <a:r>
              <a:rPr lang="es-ES" b="0" i="0" dirty="0">
                <a:solidFill>
                  <a:srgbClr val="0D0D0D"/>
                </a:solidFill>
                <a:effectLst/>
                <a:highlight>
                  <a:srgbClr val="FFFFFF"/>
                </a:highlight>
                <a:latin typeface="Söhne"/>
              </a:rPr>
              <a:t>Conflicto en Iraq, incluyendo la retirada de las tropas estadounidenses y la insurgencia del Estado Islámico.</a:t>
            </a:r>
          </a:p>
          <a:p>
            <a:pPr lvl="1" algn="l">
              <a:buFont typeface="+mj-lt"/>
              <a:buAutoNum type="arabicPeriod"/>
            </a:pPr>
            <a:r>
              <a:rPr lang="es-ES" b="0" i="0" dirty="0">
                <a:solidFill>
                  <a:srgbClr val="0D0D0D"/>
                </a:solidFill>
                <a:effectLst/>
                <a:highlight>
                  <a:srgbClr val="FFFFFF"/>
                </a:highlight>
                <a:latin typeface="Söhne"/>
              </a:rPr>
              <a:t>Conflicto en Yemen, especialmente con la intervención militar liderada por Arabia Saudita.</a:t>
            </a:r>
          </a:p>
          <a:p>
            <a:pPr lvl="1" algn="l">
              <a:buFont typeface="+mj-lt"/>
              <a:buAutoNum type="arabicPeriod"/>
            </a:pPr>
            <a:r>
              <a:rPr lang="es-ES" b="0" i="0" dirty="0">
                <a:solidFill>
                  <a:srgbClr val="0D0D0D"/>
                </a:solidFill>
                <a:effectLst/>
                <a:highlight>
                  <a:srgbClr val="FFFFFF"/>
                </a:highlight>
                <a:latin typeface="Söhne"/>
              </a:rPr>
              <a:t>Lucha contra el Estado Islámico en Iraq y Siria.</a:t>
            </a:r>
          </a:p>
          <a:p>
            <a:pPr lvl="1" algn="l">
              <a:buFont typeface="+mj-lt"/>
              <a:buAutoNum type="arabicPeriod"/>
            </a:pPr>
            <a:r>
              <a:rPr lang="es-ES" b="0" i="0" dirty="0">
                <a:solidFill>
                  <a:srgbClr val="0D0D0D"/>
                </a:solidFill>
                <a:effectLst/>
                <a:highlight>
                  <a:srgbClr val="FFFFFF"/>
                </a:highlight>
                <a:latin typeface="Söhne"/>
              </a:rPr>
              <a:t>Inestabilidad en Libia después de la caída de </a:t>
            </a:r>
            <a:r>
              <a:rPr lang="es-ES" b="0" i="0" dirty="0" err="1">
                <a:solidFill>
                  <a:srgbClr val="0D0D0D"/>
                </a:solidFill>
                <a:effectLst/>
                <a:highlight>
                  <a:srgbClr val="FFFFFF"/>
                </a:highlight>
                <a:latin typeface="Söhne"/>
              </a:rPr>
              <a:t>Muammar</a:t>
            </a:r>
            <a:r>
              <a:rPr lang="es-ES" b="0" i="0" dirty="0">
                <a:solidFill>
                  <a:srgbClr val="0D0D0D"/>
                </a:solidFill>
                <a:effectLst/>
                <a:highlight>
                  <a:srgbClr val="FFFFFF"/>
                </a:highlight>
                <a:latin typeface="Söhne"/>
              </a:rPr>
              <a:t> </a:t>
            </a:r>
            <a:r>
              <a:rPr lang="es-ES" b="0" i="0" dirty="0" err="1">
                <a:solidFill>
                  <a:srgbClr val="0D0D0D"/>
                </a:solidFill>
                <a:effectLst/>
                <a:highlight>
                  <a:srgbClr val="FFFFFF"/>
                </a:highlight>
                <a:latin typeface="Söhne"/>
              </a:rPr>
              <a:t>Gaddafi</a:t>
            </a:r>
            <a:r>
              <a:rPr lang="es-ES" b="0" i="0" dirty="0">
                <a:solidFill>
                  <a:srgbClr val="0D0D0D"/>
                </a:solidFill>
                <a:effectLst/>
                <a:highlight>
                  <a:srgbClr val="FFFFFF"/>
                </a:highlight>
                <a:latin typeface="Söhne"/>
              </a:rPr>
              <a:t> en 2011.</a:t>
            </a:r>
          </a:p>
          <a:p>
            <a:pPr lvl="1" algn="l">
              <a:buFont typeface="+mj-lt"/>
              <a:buAutoNum type="arabicPeriod"/>
            </a:pPr>
            <a:r>
              <a:rPr lang="es-ES" b="0" i="0" dirty="0">
                <a:solidFill>
                  <a:srgbClr val="0D0D0D"/>
                </a:solidFill>
                <a:effectLst/>
                <a:highlight>
                  <a:srgbClr val="FFFFFF"/>
                </a:highlight>
                <a:latin typeface="Söhne"/>
              </a:rPr>
              <a:t>Conflicto entre Israel y Palestina, incluyendo enfrentamientos en Gaza.</a:t>
            </a:r>
          </a:p>
          <a:p>
            <a:pPr lvl="1" algn="l">
              <a:buFont typeface="+mj-lt"/>
              <a:buAutoNum type="arabicPeriod"/>
            </a:pPr>
            <a:r>
              <a:rPr lang="es-ES" b="0" i="0" dirty="0">
                <a:solidFill>
                  <a:srgbClr val="0D0D0D"/>
                </a:solidFill>
                <a:effectLst/>
                <a:highlight>
                  <a:srgbClr val="FFFFFF"/>
                </a:highlight>
                <a:latin typeface="Söhne"/>
              </a:rPr>
              <a:t>Conflictos internos en Egipto, particularmente durante la revolución egipcia de 2011 y el golpe de Estado en 2013.</a:t>
            </a:r>
          </a:p>
          <a:p>
            <a:pPr lvl="1" algn="l">
              <a:buFont typeface="+mj-lt"/>
              <a:buAutoNum type="arabicPeriod"/>
            </a:pPr>
            <a:r>
              <a:rPr lang="es-ES" b="0" i="0" dirty="0">
                <a:solidFill>
                  <a:srgbClr val="0D0D0D"/>
                </a:solidFill>
                <a:effectLst/>
                <a:highlight>
                  <a:srgbClr val="FFFFFF"/>
                </a:highlight>
                <a:latin typeface="Söhne"/>
              </a:rPr>
              <a:t>Inestabilidad en Afganistán, incluyendo la presencia continua de fuerzas internacionales y la insurgencia talibán.</a:t>
            </a:r>
          </a:p>
          <a:p>
            <a:pPr lvl="1" algn="l">
              <a:buFont typeface="+mj-lt"/>
              <a:buAutoNum type="arabicPeriod"/>
            </a:pPr>
            <a:r>
              <a:rPr lang="es-ES" b="0" i="0" dirty="0">
                <a:solidFill>
                  <a:srgbClr val="0D0D0D"/>
                </a:solidFill>
                <a:effectLst/>
                <a:highlight>
                  <a:srgbClr val="FFFFFF"/>
                </a:highlight>
                <a:latin typeface="Söhne"/>
              </a:rPr>
              <a:t>Protestas y disturbios en varios países durante la Primavera Árabe, incluyendo Túnez, Egipto, Yemen, y </a:t>
            </a:r>
            <a:r>
              <a:rPr lang="es-ES" b="0" i="0" dirty="0" err="1">
                <a:solidFill>
                  <a:srgbClr val="0D0D0D"/>
                </a:solidFill>
                <a:effectLst/>
                <a:highlight>
                  <a:srgbClr val="FFFFFF"/>
                </a:highlight>
                <a:latin typeface="Söhne"/>
              </a:rPr>
              <a:t>Bahrein</a:t>
            </a:r>
            <a:r>
              <a:rPr lang="es-ES" b="0" i="0" dirty="0">
                <a:solidFill>
                  <a:srgbClr val="0D0D0D"/>
                </a:solidFill>
                <a:effectLst/>
                <a:highlight>
                  <a:srgbClr val="FFFFFF"/>
                </a:highlight>
                <a:latin typeface="Söhne"/>
              </a:rPr>
              <a:t>.</a:t>
            </a:r>
          </a:p>
          <a:p>
            <a:pPr marL="228600" indent="-228600">
              <a:buAutoNum type="arabicPeriod"/>
            </a:pPr>
            <a:endParaRPr lang="es-ES" dirty="0"/>
          </a:p>
        </p:txBody>
      </p:sp>
      <p:sp>
        <p:nvSpPr>
          <p:cNvPr id="4" name="Slide Number Placeholder 3"/>
          <p:cNvSpPr>
            <a:spLocks noGrp="1"/>
          </p:cNvSpPr>
          <p:nvPr>
            <p:ph type="sldNum" sz="quarter" idx="5"/>
          </p:nvPr>
        </p:nvSpPr>
        <p:spPr/>
        <p:txBody>
          <a:bodyPr/>
          <a:lstStyle/>
          <a:p>
            <a:fld id="{D16199C8-8C0D-476B-AEB3-72AAC18A8EDC}" type="slidenum">
              <a:rPr lang="en-US" smtClean="0"/>
              <a:t>4</a:t>
            </a:fld>
            <a:endParaRPr lang="en-US"/>
          </a:p>
        </p:txBody>
      </p:sp>
    </p:spTree>
    <p:extLst>
      <p:ext uri="{BB962C8B-B14F-4D97-AF65-F5344CB8AC3E}">
        <p14:creationId xmlns:p14="http://schemas.microsoft.com/office/powerpoint/2010/main" val="257604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solidFill>
            </a:endParaRPr>
          </a:p>
          <a:p>
            <a:r>
              <a:rPr lang="en-US" sz="1200" dirty="0" err="1">
                <a:solidFill>
                  <a:schemeClr val="bg1"/>
                </a:solidFill>
                <a:latin typeface="Söhne"/>
                <a:ea typeface="Söhne"/>
                <a:cs typeface="Söhne"/>
              </a:rPr>
              <a:t>Elegí</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países</a:t>
            </a:r>
            <a:r>
              <a:rPr lang="en-US" sz="1200" dirty="0">
                <a:solidFill>
                  <a:schemeClr val="bg1"/>
                </a:solidFill>
                <a:latin typeface="Söhne"/>
                <a:ea typeface="Söhne"/>
                <a:cs typeface="Söhne"/>
              </a:rPr>
              <a:t> del Oriente </a:t>
            </a:r>
            <a:r>
              <a:rPr lang="en-US" sz="1200" dirty="0" err="1">
                <a:solidFill>
                  <a:schemeClr val="bg1"/>
                </a:solidFill>
                <a:latin typeface="Söhne"/>
                <a:ea typeface="Söhne"/>
                <a:cs typeface="Söhne"/>
              </a:rPr>
              <a:t>Próximo</a:t>
            </a:r>
            <a:r>
              <a:rPr lang="en-US" sz="1200" dirty="0">
                <a:solidFill>
                  <a:schemeClr val="bg1"/>
                </a:solidFill>
                <a:latin typeface="Söhne"/>
                <a:ea typeface="Söhne"/>
                <a:cs typeface="Söhne"/>
              </a:rPr>
              <a:t> para mi </a:t>
            </a:r>
            <a:r>
              <a:rPr lang="en-US" sz="1200" dirty="0" err="1">
                <a:solidFill>
                  <a:schemeClr val="bg1"/>
                </a:solidFill>
                <a:latin typeface="Söhne"/>
                <a:ea typeface="Söhne"/>
                <a:cs typeface="Söhne"/>
              </a:rPr>
              <a:t>análisis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debido</a:t>
            </a:r>
            <a:r>
              <a:rPr lang="en-US" sz="1200" dirty="0">
                <a:solidFill>
                  <a:schemeClr val="bg1"/>
                </a:solidFill>
                <a:latin typeface="Söhne"/>
                <a:ea typeface="Söhne"/>
                <a:cs typeface="Söhne"/>
              </a:rPr>
              <a:t> a </a:t>
            </a:r>
            <a:r>
              <a:rPr lang="en-US" sz="1200" dirty="0" err="1">
                <a:solidFill>
                  <a:schemeClr val="bg1"/>
                </a:solidFill>
                <a:latin typeface="Söhne"/>
                <a:ea typeface="Söhne"/>
                <a:cs typeface="Söhne"/>
              </a:rPr>
              <a:t>su</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conexión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histórica</a:t>
            </a:r>
            <a:r>
              <a:rPr lang="en-US" sz="1200" dirty="0">
                <a:solidFill>
                  <a:schemeClr val="bg1"/>
                </a:solidFill>
                <a:latin typeface="Söhne"/>
                <a:ea typeface="Söhne"/>
                <a:cs typeface="Söhne"/>
              </a:rPr>
              <a:t> y </a:t>
            </a:r>
            <a:r>
              <a:rPr lang="en-US" sz="1200" dirty="0" err="1">
                <a:solidFill>
                  <a:schemeClr val="bg1"/>
                </a:solidFill>
                <a:latin typeface="Söhne"/>
                <a:ea typeface="Söhne"/>
                <a:cs typeface="Söhne"/>
              </a:rPr>
              <a:t>económica</a:t>
            </a:r>
            <a:r>
              <a:rPr lang="en-US" sz="1200" dirty="0">
                <a:solidFill>
                  <a:schemeClr val="bg1"/>
                </a:solidFill>
                <a:latin typeface="Söhne"/>
                <a:ea typeface="Söhne"/>
                <a:cs typeface="Söhne"/>
              </a:rPr>
              <a:t> con las </a:t>
            </a:r>
            <a:r>
              <a:rPr lang="en-US" sz="1200" dirty="0" err="1">
                <a:solidFill>
                  <a:schemeClr val="bg1"/>
                </a:solidFill>
                <a:latin typeface="Söhne"/>
                <a:ea typeface="Söhne"/>
                <a:cs typeface="Söhne"/>
              </a:rPr>
              <a:t>acciones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energéticas</a:t>
            </a:r>
            <a:r>
              <a:rPr lang="en-US" sz="1200" dirty="0">
                <a:solidFill>
                  <a:schemeClr val="bg1"/>
                </a:solidFill>
                <a:latin typeface="Söhne"/>
                <a:ea typeface="Söhne"/>
                <a:cs typeface="Söhne"/>
              </a:rPr>
              <a:t> de EE. UU. y </a:t>
            </a:r>
            <a:r>
              <a:rPr lang="en-US" sz="1200" dirty="0" err="1">
                <a:solidFill>
                  <a:schemeClr val="bg1"/>
                </a:solidFill>
                <a:latin typeface="Söhne"/>
                <a:ea typeface="Söhne"/>
                <a:cs typeface="Söhne"/>
              </a:rPr>
              <a:t>España</a:t>
            </a:r>
            <a:r>
              <a:rPr lang="en-US" sz="1200" dirty="0">
                <a:solidFill>
                  <a:schemeClr val="bg1"/>
                </a:solidFill>
                <a:latin typeface="Söhne"/>
                <a:ea typeface="Söhne"/>
                <a:cs typeface="Söhne"/>
              </a:rPr>
              <a:t>, lo que </a:t>
            </a:r>
            <a:r>
              <a:rPr lang="en-US" sz="1200" dirty="0" err="1">
                <a:solidFill>
                  <a:schemeClr val="bg1"/>
                </a:solidFill>
                <a:latin typeface="Söhne"/>
                <a:ea typeface="Söhne"/>
                <a:cs typeface="Söhne"/>
              </a:rPr>
              <a:t>sugiere</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una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relevancia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directa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el</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contexto</a:t>
            </a:r>
            <a:r>
              <a:rPr lang="en-US" sz="1200" dirty="0">
                <a:solidFill>
                  <a:schemeClr val="bg1"/>
                </a:solidFill>
                <a:latin typeface="Söhne"/>
                <a:ea typeface="Söhne"/>
                <a:cs typeface="Söhne"/>
              </a:rPr>
              <a:t> de mi </a:t>
            </a:r>
            <a:r>
              <a:rPr lang="en-US" sz="1200" dirty="0" err="1">
                <a:solidFill>
                  <a:schemeClr val="bg1"/>
                </a:solidFill>
                <a:latin typeface="Söhne"/>
                <a:ea typeface="Söhne"/>
                <a:cs typeface="Söhne"/>
              </a:rPr>
              <a:t>investigación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sobre</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acciones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energéticas</a:t>
            </a:r>
            <a:r>
              <a:rPr lang="en-US" sz="1200" dirty="0">
                <a:solidFill>
                  <a:schemeClr val="bg1"/>
                </a:solidFill>
                <a:latin typeface="Söhne"/>
                <a:ea typeface="Söhne"/>
                <a:cs typeface="Söhne"/>
              </a:rPr>
              <a:t>.</a:t>
            </a:r>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D16199C8-8C0D-476B-AEB3-72AAC18A8EDC}" type="slidenum">
              <a:rPr lang="en-US" smtClean="0"/>
              <a:t>5</a:t>
            </a:fld>
            <a:endParaRPr lang="en-US"/>
          </a:p>
        </p:txBody>
      </p:sp>
    </p:spTree>
    <p:extLst>
      <p:ext uri="{BB962C8B-B14F-4D97-AF65-F5344CB8AC3E}">
        <p14:creationId xmlns:p14="http://schemas.microsoft.com/office/powerpoint/2010/main" val="2096870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Explicar tabla</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6</a:t>
            </a:fld>
            <a:endParaRPr lang="en-US"/>
          </a:p>
        </p:txBody>
      </p:sp>
    </p:spTree>
    <p:extLst>
      <p:ext uri="{BB962C8B-B14F-4D97-AF65-F5344CB8AC3E}">
        <p14:creationId xmlns:p14="http://schemas.microsoft.com/office/powerpoint/2010/main" val="200645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1. Vamos a ver solo una de las acciones, el resto tienen un análisis similar.</a:t>
            </a:r>
          </a:p>
          <a:p>
            <a:r>
              <a:rPr lang="es-ES" dirty="0"/>
              <a:t>2. En la parte de arriba vemos la acción en el tiempo respecto a su cierre.</a:t>
            </a:r>
          </a:p>
          <a:p>
            <a:r>
              <a:rPr lang="es-ES" dirty="0"/>
              <a:t>3. En la gráfica de abajo vemos la distribución de la bajada o subida de precio durante  el período  2011-2015</a:t>
            </a:r>
          </a:p>
          <a:p>
            <a:r>
              <a:rPr lang="es-ES" dirty="0"/>
              <a:t>4. Yo a simple vista sí que veo relación hasta mediados de  2012 que había pocos eventos la acción bajaba y posteriormente comenzó a subir poco a poco….</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7</a:t>
            </a:fld>
            <a:endParaRPr lang="en-US"/>
          </a:p>
        </p:txBody>
      </p:sp>
    </p:spTree>
    <p:extLst>
      <p:ext uri="{BB962C8B-B14F-4D97-AF65-F5344CB8AC3E}">
        <p14:creationId xmlns:p14="http://schemas.microsoft.com/office/powerpoint/2010/main" val="1889561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1. Vamos a ver solo una de las acciones, el resto tienen un análisis similar.</a:t>
            </a:r>
          </a:p>
          <a:p>
            <a:r>
              <a:rPr lang="es-ES" dirty="0"/>
              <a:t>2. En la parte de arriba vemos la acción en el tiempo respecto a su cierre.</a:t>
            </a:r>
          </a:p>
          <a:p>
            <a:r>
              <a:rPr lang="es-ES" dirty="0"/>
              <a:t>3. En la gráfica de abajo vemos la distribución de la bajada o subida de precio durante  el período  2011-2015</a:t>
            </a:r>
          </a:p>
          <a:p>
            <a:r>
              <a:rPr lang="es-ES" dirty="0"/>
              <a:t>4. Yo a simple vista sí que veo relación hasta mediados de  2012 que había pocos eventos la acción bajaba y posteriormente comenzó a subir poco a poco….</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8</a:t>
            </a:fld>
            <a:endParaRPr lang="en-US"/>
          </a:p>
        </p:txBody>
      </p:sp>
    </p:spTree>
    <p:extLst>
      <p:ext uri="{BB962C8B-B14F-4D97-AF65-F5344CB8AC3E}">
        <p14:creationId xmlns:p14="http://schemas.microsoft.com/office/powerpoint/2010/main" val="1013309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 dirty="0"/>
              <a:t>Explicar resultados….</a:t>
            </a:r>
            <a:endParaRPr lang="en-US" dirty="0"/>
          </a:p>
        </p:txBody>
      </p:sp>
      <p:sp>
        <p:nvSpPr>
          <p:cNvPr id="4" name="Slide Number Placeholder 3"/>
          <p:cNvSpPr>
            <a:spLocks noGrp="1"/>
          </p:cNvSpPr>
          <p:nvPr>
            <p:ph type="sldNum" sz="quarter" idx="5"/>
          </p:nvPr>
        </p:nvSpPr>
        <p:spPr/>
        <p:txBody>
          <a:bodyPr/>
          <a:lstStyle/>
          <a:p>
            <a:fld id="{D16199C8-8C0D-476B-AEB3-72AAC18A8EDC}" type="slidenum">
              <a:rPr lang="en-US" smtClean="0"/>
              <a:t>10</a:t>
            </a:fld>
            <a:endParaRPr lang="en-US"/>
          </a:p>
        </p:txBody>
      </p:sp>
    </p:spTree>
    <p:extLst>
      <p:ext uri="{BB962C8B-B14F-4D97-AF65-F5344CB8AC3E}">
        <p14:creationId xmlns:p14="http://schemas.microsoft.com/office/powerpoint/2010/main" val="115211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06/05/2024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06/05/2024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06/05/2024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06/05/2024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06/05/2024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06/05/2024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06/05/2024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06/05/2024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06/05/2024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771E8B-6CA5-40B2-8038-0E112F3DAC1C}" type="datetimeFigureOut">
              <a:rPr lang="es-ES" smtClean="0"/>
              <a:t>06/05/2024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png"/><Relationship Id="rId5" Type="http://schemas.microsoft.com/office/2018/10/relationships/comments" Target="../comments/modernComment_100_8F6CD09A.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pablo.pozo.vargas@gmail.co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cording_eda_word_war">
            <a:hlinkClick r:id="" action="ppaction://media"/>
            <a:extLst>
              <a:ext uri="{FF2B5EF4-FFF2-40B4-BE49-F238E27FC236}">
                <a16:creationId xmlns:a16="http://schemas.microsoft.com/office/drawing/2014/main" id="{587069D8-AAAF-9E56-BBA2-28C3B5D77308}"/>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78645" y="-1227052"/>
            <a:ext cx="12870645" cy="9087632"/>
          </a:xfrm>
          <a:prstGeom prst="rect">
            <a:avLst/>
          </a:prstGeom>
          <a:ln>
            <a:solidFill>
              <a:srgbClr val="4472C4"/>
            </a:solidFill>
          </a:ln>
        </p:spPr>
      </p:pic>
      <p:sp>
        <p:nvSpPr>
          <p:cNvPr id="2" name="Título 1"/>
          <p:cNvSpPr>
            <a:spLocks noGrp="1"/>
          </p:cNvSpPr>
          <p:nvPr>
            <p:ph type="ctrTitle"/>
          </p:nvPr>
        </p:nvSpPr>
        <p:spPr>
          <a:xfrm>
            <a:off x="-459287" y="-328569"/>
            <a:ext cx="9144000" cy="2387600"/>
          </a:xfrm>
        </p:spPr>
        <p:txBody>
          <a:bodyPr/>
          <a:lstStyle/>
          <a:p>
            <a:r>
              <a:rPr lang="es-ES" dirty="0">
                <a:solidFill>
                  <a:schemeClr val="bg1"/>
                </a:solidFill>
                <a:latin typeface="Rockwell"/>
              </a:rPr>
              <a:t>EDA – Guer</a:t>
            </a:r>
            <a:r>
              <a:rPr lang="es-ES" dirty="0">
                <a:solidFill>
                  <a:schemeClr val="bg1"/>
                </a:solidFill>
                <a:latin typeface="Rockwell"/>
                <a:ea typeface="+mj-lt"/>
                <a:cs typeface="+mj-lt"/>
              </a:rPr>
              <a:t>ras</a:t>
            </a:r>
            <a:r>
              <a:rPr lang="es-ES" dirty="0">
                <a:solidFill>
                  <a:schemeClr val="bg1"/>
                </a:solidFill>
                <a:latin typeface="Rockwell"/>
              </a:rPr>
              <a:t> y Acciones Energéticas </a:t>
            </a:r>
            <a:endParaRPr lang="es-ES" dirty="0">
              <a:solidFill>
                <a:schemeClr val="bg1"/>
              </a:solidFill>
            </a:endParaRPr>
          </a:p>
        </p:txBody>
      </p:sp>
      <p:pic>
        <p:nvPicPr>
          <p:cNvPr id="8" name="Picture 7" descr="A green tank with a long barrel&#10;&#10;Descripción generada automáticamente">
            <a:extLst>
              <a:ext uri="{FF2B5EF4-FFF2-40B4-BE49-F238E27FC236}">
                <a16:creationId xmlns:a16="http://schemas.microsoft.com/office/drawing/2014/main" id="{CFBDEF09-82A8-905C-282A-AA7BC7EDD623}"/>
              </a:ext>
            </a:extLst>
          </p:cNvPr>
          <p:cNvPicPr>
            <a:picLocks noChangeAspect="1"/>
          </p:cNvPicPr>
          <p:nvPr/>
        </p:nvPicPr>
        <p:blipFill>
          <a:blip r:embed="rId7"/>
          <a:stretch>
            <a:fillRect/>
          </a:stretch>
        </p:blipFill>
        <p:spPr>
          <a:xfrm>
            <a:off x="8187585" y="4142723"/>
            <a:ext cx="2476500" cy="2476500"/>
          </a:xfrm>
          <a:prstGeom prst="rect">
            <a:avLst/>
          </a:prstGeom>
        </p:spPr>
      </p:pic>
      <p:sp>
        <p:nvSpPr>
          <p:cNvPr id="9" name="TextBox 5">
            <a:extLst>
              <a:ext uri="{FF2B5EF4-FFF2-40B4-BE49-F238E27FC236}">
                <a16:creationId xmlns:a16="http://schemas.microsoft.com/office/drawing/2014/main" id="{664290FA-68F6-5FDA-6932-982A3766E4EC}"/>
              </a:ext>
            </a:extLst>
          </p:cNvPr>
          <p:cNvSpPr txBox="1"/>
          <p:nvPr/>
        </p:nvSpPr>
        <p:spPr>
          <a:xfrm>
            <a:off x="187890" y="5970738"/>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120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extLst>
    <p:ext uri="{6950BFC3-D8DA-4A85-94F7-54DA5524770B}">
      <p188:commentRel xmlns:p188="http://schemas.microsoft.com/office/powerpoint/2018/8/main" r:id="rId5"/>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448849" y="563668"/>
            <a:ext cx="281835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Resultados</a:t>
            </a:r>
            <a:r>
              <a:rPr lang="en-US" dirty="0">
                <a:solidFill>
                  <a:schemeClr val="bg1"/>
                </a:solidFill>
              </a:rPr>
              <a:t> </a:t>
            </a:r>
            <a:r>
              <a:rPr lang="en-US" dirty="0" err="1">
                <a:solidFill>
                  <a:schemeClr val="bg1"/>
                </a:solidFill>
              </a:rPr>
              <a:t>obtenidos</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9</a:t>
            </a:r>
          </a:p>
          <a:p>
            <a:r>
              <a:rPr lang="en-US" dirty="0"/>
              <a:t>7</a:t>
            </a:r>
          </a:p>
        </p:txBody>
      </p:sp>
      <p:graphicFrame>
        <p:nvGraphicFramePr>
          <p:cNvPr id="3" name="Table 13">
            <a:extLst>
              <a:ext uri="{FF2B5EF4-FFF2-40B4-BE49-F238E27FC236}">
                <a16:creationId xmlns:a16="http://schemas.microsoft.com/office/drawing/2014/main" id="{9885089E-54A9-78D9-C2D8-B027531301CD}"/>
              </a:ext>
            </a:extLst>
          </p:cNvPr>
          <p:cNvGraphicFramePr>
            <a:graphicFrameLocks noGrp="1"/>
          </p:cNvGraphicFramePr>
          <p:nvPr>
            <p:extLst>
              <p:ext uri="{D42A27DB-BD31-4B8C-83A1-F6EECF244321}">
                <p14:modId xmlns:p14="http://schemas.microsoft.com/office/powerpoint/2010/main" val="3470779685"/>
              </p:ext>
            </p:extLst>
          </p:nvPr>
        </p:nvGraphicFramePr>
        <p:xfrm>
          <a:off x="131547" y="1702831"/>
          <a:ext cx="11842884" cy="4050147"/>
        </p:xfrm>
        <a:graphic>
          <a:graphicData uri="http://schemas.openxmlformats.org/drawingml/2006/table">
            <a:tbl>
              <a:tblPr firstRow="1" bandRow="1">
                <a:tableStyleId>{5C22544A-7EE6-4342-B048-85BDC9FD1C3A}</a:tableStyleId>
              </a:tblPr>
              <a:tblGrid>
                <a:gridCol w="2928356">
                  <a:extLst>
                    <a:ext uri="{9D8B030D-6E8A-4147-A177-3AD203B41FA5}">
                      <a16:colId xmlns:a16="http://schemas.microsoft.com/office/drawing/2014/main" val="2210268141"/>
                    </a:ext>
                  </a:extLst>
                </a:gridCol>
                <a:gridCol w="2828967">
                  <a:extLst>
                    <a:ext uri="{9D8B030D-6E8A-4147-A177-3AD203B41FA5}">
                      <a16:colId xmlns:a16="http://schemas.microsoft.com/office/drawing/2014/main" val="330995904"/>
                    </a:ext>
                  </a:extLst>
                </a:gridCol>
                <a:gridCol w="6085561">
                  <a:extLst>
                    <a:ext uri="{9D8B030D-6E8A-4147-A177-3AD203B41FA5}">
                      <a16:colId xmlns:a16="http://schemas.microsoft.com/office/drawing/2014/main" val="2068966877"/>
                    </a:ext>
                  </a:extLst>
                </a:gridCol>
              </a:tblGrid>
              <a:tr h="375780">
                <a:tc>
                  <a:txBody>
                    <a:bodyPr/>
                    <a:lstStyle/>
                    <a:p>
                      <a:pPr lvl="0">
                        <a:buNone/>
                      </a:pPr>
                      <a:r>
                        <a:rPr lang="en-US" dirty="0" err="1"/>
                        <a:t>Acción</a:t>
                      </a:r>
                    </a:p>
                  </a:txBody>
                  <a:tcPr/>
                </a:tc>
                <a:tc>
                  <a:txBody>
                    <a:bodyPr/>
                    <a:lstStyle/>
                    <a:p>
                      <a:r>
                        <a:rPr lang="en-US" dirty="0" err="1"/>
                        <a:t>Resultado</a:t>
                      </a:r>
                    </a:p>
                  </a:txBody>
                  <a:tcPr/>
                </a:tc>
                <a:tc>
                  <a:txBody>
                    <a:bodyPr/>
                    <a:lstStyle/>
                    <a:p>
                      <a:pPr lvl="0">
                        <a:buNone/>
                      </a:pPr>
                      <a:r>
                        <a:rPr lang="en-US" dirty="0" err="1"/>
                        <a:t>Opinión</a:t>
                      </a:r>
                    </a:p>
                  </a:txBody>
                  <a:tcPr/>
                </a:tc>
                <a:extLst>
                  <a:ext uri="{0D108BD9-81ED-4DB2-BD59-A6C34878D82A}">
                    <a16:rowId xmlns:a16="http://schemas.microsoft.com/office/drawing/2014/main" val="1598513801"/>
                  </a:ext>
                </a:extLst>
              </a:tr>
              <a:tr h="370840">
                <a:tc>
                  <a:txBody>
                    <a:bodyPr/>
                    <a:lstStyle/>
                    <a:p>
                      <a:pPr lvl="0">
                        <a:buNone/>
                      </a:pPr>
                      <a:r>
                        <a:rPr lang="en-US" sz="1200" b="0" i="0" u="none" strike="noStrike" noProof="0" dirty="0">
                          <a:solidFill>
                            <a:srgbClr val="0D0D0D"/>
                          </a:solidFill>
                        </a:rPr>
                        <a:t>Solaria</a:t>
                      </a:r>
                    </a:p>
                    <a:p>
                      <a:pPr lvl="0">
                        <a:buNone/>
                      </a:pPr>
                      <a:endParaRPr lang="en-US" sz="1200" b="0" i="0" u="none" strike="noStrike" noProof="0" dirty="0">
                        <a:solidFill>
                          <a:srgbClr val="0D0D0D"/>
                        </a:solidFill>
                      </a:endParaRPr>
                    </a:p>
                    <a:p>
                      <a:pPr lvl="0">
                        <a:buNone/>
                      </a:pPr>
                      <a:r>
                        <a:rPr lang="en-US" sz="1200" b="0" i="0" u="none" strike="noStrike" noProof="0" dirty="0">
                          <a:solidFill>
                            <a:srgbClr val="0D0D0D"/>
                          </a:solidFill>
                        </a:rPr>
                        <a:t>Repsol</a:t>
                      </a:r>
                      <a:endParaRPr lang="es-ES" dirty="0"/>
                    </a:p>
                  </a:txBody>
                  <a:tcPr/>
                </a:tc>
                <a:tc>
                  <a:txBody>
                    <a:bodyPr/>
                    <a:lstStyle/>
                    <a:p>
                      <a:pPr lvl="0">
                        <a:buNone/>
                      </a:pPr>
                      <a:r>
                        <a:rPr lang="en-US" sz="1200" b="0" i="0" u="none" strike="noStrike" baseline="0" noProof="0" dirty="0">
                          <a:solidFill>
                            <a:srgbClr val="0D0D0D"/>
                          </a:solidFill>
                        </a:rPr>
                        <a:t>-0.348876</a:t>
                      </a:r>
                    </a:p>
                    <a:p>
                      <a:pPr lvl="0">
                        <a:buNone/>
                      </a:pPr>
                      <a:endParaRPr lang="en-US" sz="1200" b="0" i="0" u="none" strike="noStrike" baseline="0" noProof="0" dirty="0">
                        <a:solidFill>
                          <a:srgbClr val="0D0D0D"/>
                        </a:solidFill>
                      </a:endParaRPr>
                    </a:p>
                    <a:p>
                      <a:pPr lvl="0">
                        <a:buNone/>
                      </a:pPr>
                      <a:r>
                        <a:rPr lang="es-ES" sz="1200" b="0" i="0" u="none" strike="noStrike" kern="1200" baseline="0" dirty="0">
                          <a:solidFill>
                            <a:srgbClr val="0D0D0D"/>
                          </a:solidFill>
                          <a:latin typeface="+mn-lt"/>
                          <a:ea typeface="+mn-ea"/>
                          <a:cs typeface="+mn-cs"/>
                        </a:rPr>
                        <a:t>-0.352030</a:t>
                      </a:r>
                    </a:p>
                  </a:txBody>
                  <a:tcPr/>
                </a:tc>
                <a:tc>
                  <a:txBody>
                    <a:bodyPr/>
                    <a:lstStyle/>
                    <a:p>
                      <a:pPr lvl="0">
                        <a:buNone/>
                      </a:pPr>
                      <a:r>
                        <a:rPr lang="en-US" sz="1200" b="0" i="0" u="none" strike="noStrike" baseline="0" noProof="0" dirty="0">
                          <a:solidFill>
                            <a:srgbClr val="0D0D0D"/>
                          </a:solidFill>
                          <a:latin typeface="Aptos"/>
                        </a:rPr>
                        <a:t>Parece que le </a:t>
                      </a:r>
                      <a:r>
                        <a:rPr lang="en-US" sz="1200" b="0" i="0" u="none" strike="noStrike" baseline="0" noProof="0" dirty="0" err="1">
                          <a:solidFill>
                            <a:srgbClr val="0D0D0D"/>
                          </a:solidFill>
                          <a:latin typeface="Aptos"/>
                        </a:rPr>
                        <a:t>afecta</a:t>
                      </a:r>
                      <a:r>
                        <a:rPr lang="en-US" sz="1200" b="0" i="0" u="none" strike="noStrike" baseline="0" noProof="0" dirty="0">
                          <a:solidFill>
                            <a:srgbClr val="0D0D0D"/>
                          </a:solidFill>
                          <a:latin typeface="Aptos"/>
                        </a:rPr>
                        <a:t> de forma </a:t>
                      </a:r>
                      <a:r>
                        <a:rPr lang="en-US" sz="1200" b="0" i="0" u="none" strike="noStrike" baseline="0" noProof="0" dirty="0" err="1">
                          <a:solidFill>
                            <a:srgbClr val="0D0D0D"/>
                          </a:solidFill>
                          <a:latin typeface="Aptos"/>
                        </a:rPr>
                        <a:t>moderada</a:t>
                      </a:r>
                      <a:endParaRPr lang="en-US" sz="1200" b="0" i="0" u="none" strike="noStrike" baseline="0" noProof="0" dirty="0">
                        <a:solidFill>
                          <a:srgbClr val="0D0D0D"/>
                        </a:solidFill>
                        <a:latin typeface="Aptos"/>
                      </a:endParaRPr>
                    </a:p>
                    <a:p>
                      <a:pPr lvl="0">
                        <a:buNone/>
                      </a:pPr>
                      <a:endParaRPr lang="en-US" sz="1200" b="0" i="0" u="none" strike="noStrike" baseline="0" noProof="0" dirty="0">
                        <a:solidFill>
                          <a:srgbClr val="0D0D0D"/>
                        </a:solidFill>
                        <a:latin typeface="Apto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noProof="0" dirty="0">
                          <a:solidFill>
                            <a:srgbClr val="0D0D0D"/>
                          </a:solidFill>
                          <a:latin typeface="+mn-lt"/>
                        </a:rPr>
                        <a:t>Parece que le </a:t>
                      </a:r>
                      <a:r>
                        <a:rPr lang="en-US" sz="1200" b="0" i="0" u="none" strike="noStrike" baseline="0" noProof="0" dirty="0" err="1">
                          <a:solidFill>
                            <a:srgbClr val="0D0D0D"/>
                          </a:solidFill>
                          <a:latin typeface="+mn-lt"/>
                        </a:rPr>
                        <a:t>afecta</a:t>
                      </a:r>
                      <a:r>
                        <a:rPr lang="en-US" sz="1200" b="0" i="0" u="none" strike="noStrike" baseline="0" noProof="0" dirty="0">
                          <a:solidFill>
                            <a:srgbClr val="0D0D0D"/>
                          </a:solidFill>
                          <a:latin typeface="+mn-lt"/>
                        </a:rPr>
                        <a:t> de forma </a:t>
                      </a:r>
                      <a:r>
                        <a:rPr lang="en-US" sz="1200" b="0" i="0" u="none" strike="noStrike" baseline="0" noProof="0" dirty="0" err="1">
                          <a:solidFill>
                            <a:srgbClr val="0D0D0D"/>
                          </a:solidFill>
                          <a:latin typeface="+mn-lt"/>
                        </a:rPr>
                        <a:t>moderada</a:t>
                      </a:r>
                      <a:endParaRPr lang="en-US" sz="1200" b="0" i="0" u="none" strike="noStrike" baseline="0" noProof="0" dirty="0">
                        <a:solidFill>
                          <a:srgbClr val="0D0D0D"/>
                        </a:solidFill>
                        <a:latin typeface="Aptos"/>
                      </a:endParaRPr>
                    </a:p>
                  </a:txBody>
                  <a:tcPr/>
                </a:tc>
                <a:extLst>
                  <a:ext uri="{0D108BD9-81ED-4DB2-BD59-A6C34878D82A}">
                    <a16:rowId xmlns:a16="http://schemas.microsoft.com/office/drawing/2014/main" val="2633411271"/>
                  </a:ext>
                </a:extLst>
              </a:tr>
              <a:tr h="370840">
                <a:tc>
                  <a:txBody>
                    <a:bodyPr/>
                    <a:lstStyle/>
                    <a:p>
                      <a:pPr lvl="0">
                        <a:buNone/>
                      </a:pPr>
                      <a:r>
                        <a:rPr lang="en-US" sz="1200" b="0" i="0" u="none" strike="noStrike" noProof="0" dirty="0" err="1">
                          <a:solidFill>
                            <a:srgbClr val="0D0D0D"/>
                          </a:solidFill>
                          <a:latin typeface="Aptos"/>
                        </a:rPr>
                        <a:t>Enagas</a:t>
                      </a:r>
                      <a:endParaRPr lang="es-ES" dirty="0" err="1"/>
                    </a:p>
                  </a:txBody>
                  <a:tcPr/>
                </a:tc>
                <a:tc>
                  <a:txBody>
                    <a:bodyPr/>
                    <a:lstStyle/>
                    <a:p>
                      <a:pPr lvl="0">
                        <a:buNone/>
                      </a:pPr>
                      <a:r>
                        <a:rPr lang="en-US" sz="1200" b="0" i="0" u="none" strike="noStrike" noProof="0" dirty="0">
                          <a:solidFill>
                            <a:srgbClr val="0D0D0D"/>
                          </a:solidFill>
                          <a:latin typeface="Aptos"/>
                        </a:rPr>
                        <a:t>0.156332</a:t>
                      </a:r>
                      <a:endParaRPr lang="es-ES" dirty="0"/>
                    </a:p>
                  </a:txBody>
                  <a:tcPr/>
                </a:tc>
                <a:tc>
                  <a:txBody>
                    <a:bodyPr/>
                    <a:lstStyle/>
                    <a:p>
                      <a:pPr lvl="0">
                        <a:buNone/>
                      </a:pPr>
                      <a:r>
                        <a:rPr lang="en-US" sz="1200" b="0" i="0" u="none" strike="noStrike" noProof="0" dirty="0">
                          <a:solidFill>
                            <a:srgbClr val="0D0D0D"/>
                          </a:solidFill>
                        </a:rPr>
                        <a:t>Parece que le </a:t>
                      </a:r>
                      <a:r>
                        <a:rPr lang="en-US" sz="1200" b="0" i="0" u="none" strike="noStrike" noProof="0" dirty="0" err="1">
                          <a:solidFill>
                            <a:srgbClr val="0D0D0D"/>
                          </a:solidFill>
                        </a:rPr>
                        <a:t>afecta</a:t>
                      </a:r>
                      <a:r>
                        <a:rPr lang="en-US" sz="1200" b="0" i="0" u="none" strike="noStrike" noProof="0" dirty="0">
                          <a:solidFill>
                            <a:srgbClr val="0D0D0D"/>
                          </a:solidFill>
                        </a:rPr>
                        <a:t> de forma </a:t>
                      </a:r>
                      <a:r>
                        <a:rPr lang="en-US" sz="1200" b="0" i="0" u="none" strike="noStrike" noProof="0" dirty="0" err="1">
                          <a:solidFill>
                            <a:srgbClr val="0D0D0D"/>
                          </a:solidFill>
                        </a:rPr>
                        <a:t>débil</a:t>
                      </a:r>
                    </a:p>
                  </a:txBody>
                  <a:tcPr/>
                </a:tc>
                <a:extLst>
                  <a:ext uri="{0D108BD9-81ED-4DB2-BD59-A6C34878D82A}">
                    <a16:rowId xmlns:a16="http://schemas.microsoft.com/office/drawing/2014/main" val="1994131924"/>
                  </a:ext>
                </a:extLst>
              </a:tr>
              <a:tr h="370840">
                <a:tc>
                  <a:txBody>
                    <a:bodyPr/>
                    <a:lstStyle/>
                    <a:p>
                      <a:pPr lvl="0">
                        <a:buNone/>
                      </a:pPr>
                      <a:r>
                        <a:rPr lang="en-US" sz="1200" b="0" i="0" u="none" strike="noStrike" noProof="0" dirty="0">
                          <a:solidFill>
                            <a:srgbClr val="0D0D0D"/>
                          </a:solidFill>
                          <a:latin typeface="Aptos"/>
                        </a:rPr>
                        <a:t>Acciona</a:t>
                      </a:r>
                      <a:endParaRPr lang="es-ES" dirty="0"/>
                    </a:p>
                  </a:txBody>
                  <a:tcPr/>
                </a:tc>
                <a:tc>
                  <a:txBody>
                    <a:bodyPr/>
                    <a:lstStyle/>
                    <a:p>
                      <a:pPr lvl="0">
                        <a:buNone/>
                      </a:pPr>
                      <a:r>
                        <a:rPr lang="en-US" sz="1200" b="0" i="0" u="none" strike="noStrike" noProof="0" dirty="0">
                          <a:solidFill>
                            <a:srgbClr val="0D0D0D"/>
                          </a:solidFill>
                          <a:latin typeface="Aptos"/>
                        </a:rPr>
                        <a:t>-0.293937</a:t>
                      </a:r>
                      <a:endParaRPr lang="es-ES" dirty="0"/>
                    </a:p>
                  </a:txBody>
                  <a:tcPr/>
                </a:tc>
                <a:tc>
                  <a:txBody>
                    <a:bodyPr/>
                    <a:lstStyle/>
                    <a:p>
                      <a:pPr lvl="0">
                        <a:buNone/>
                      </a:pPr>
                      <a:r>
                        <a:rPr lang="en-US" sz="1200" b="0" i="0" u="none" strike="noStrike" noProof="0" dirty="0">
                          <a:solidFill>
                            <a:srgbClr val="0D0D0D"/>
                          </a:solidFill>
                          <a:latin typeface="Aptos"/>
                        </a:rPr>
                        <a:t>Parece que le </a:t>
                      </a:r>
                      <a:r>
                        <a:rPr lang="en-US" sz="1200" b="0" i="0" u="none" strike="noStrike" noProof="0" dirty="0" err="1">
                          <a:solidFill>
                            <a:srgbClr val="0D0D0D"/>
                          </a:solidFill>
                          <a:latin typeface="Aptos"/>
                        </a:rPr>
                        <a:t>afecta</a:t>
                      </a:r>
                      <a:r>
                        <a:rPr lang="en-US" sz="1200" b="0" i="0" u="none" strike="noStrike" noProof="0" dirty="0">
                          <a:solidFill>
                            <a:srgbClr val="0D0D0D"/>
                          </a:solidFill>
                          <a:latin typeface="Aptos"/>
                        </a:rPr>
                        <a:t> de forma </a:t>
                      </a:r>
                      <a:r>
                        <a:rPr lang="en-US" sz="1200" b="0" i="0" u="none" strike="noStrike" noProof="0" dirty="0" err="1">
                          <a:solidFill>
                            <a:srgbClr val="0D0D0D"/>
                          </a:solidFill>
                          <a:latin typeface="Aptos"/>
                        </a:rPr>
                        <a:t>moderada</a:t>
                      </a:r>
                    </a:p>
                  </a:txBody>
                  <a:tcPr/>
                </a:tc>
                <a:extLst>
                  <a:ext uri="{0D108BD9-81ED-4DB2-BD59-A6C34878D82A}">
                    <a16:rowId xmlns:a16="http://schemas.microsoft.com/office/drawing/2014/main" val="2452980143"/>
                  </a:ext>
                </a:extLst>
              </a:tr>
              <a:tr h="438410">
                <a:tc>
                  <a:txBody>
                    <a:bodyPr/>
                    <a:lstStyle/>
                    <a:p>
                      <a:pPr lvl="0">
                        <a:buNone/>
                      </a:pPr>
                      <a:r>
                        <a:rPr lang="en-US" sz="1200" b="0" i="0" u="none" strike="noStrike" noProof="0" dirty="0">
                          <a:solidFill>
                            <a:srgbClr val="0D0D0D"/>
                          </a:solidFill>
                        </a:rPr>
                        <a:t>NextEra</a:t>
                      </a:r>
                      <a:endParaRPr lang="es-ES" dirty="0"/>
                    </a:p>
                  </a:txBody>
                  <a:tcPr/>
                </a:tc>
                <a:tc>
                  <a:txBody>
                    <a:bodyPr/>
                    <a:lstStyle/>
                    <a:p>
                      <a:pPr lvl="0">
                        <a:buNone/>
                      </a:pPr>
                      <a:r>
                        <a:rPr lang="en-US" sz="1200" b="0" i="0" u="none" strike="noStrike" noProof="0" dirty="0">
                          <a:solidFill>
                            <a:srgbClr val="0D0D0D"/>
                          </a:solidFill>
                          <a:latin typeface="Aptos"/>
                        </a:rPr>
                        <a:t>-0.227854</a:t>
                      </a:r>
                      <a:endParaRPr lang="es-ES" dirty="0"/>
                    </a:p>
                  </a:txBody>
                  <a:tcPr/>
                </a:tc>
                <a:tc>
                  <a:txBody>
                    <a:bodyPr/>
                    <a:lstStyle/>
                    <a:p>
                      <a:pPr lvl="0">
                        <a:buNone/>
                      </a:pPr>
                      <a:r>
                        <a:rPr lang="en-US" sz="1200" b="0" i="0" u="none" strike="noStrike" noProof="0" dirty="0">
                          <a:solidFill>
                            <a:srgbClr val="0D0D0D"/>
                          </a:solidFill>
                        </a:rPr>
                        <a:t>Tiene </a:t>
                      </a:r>
                      <a:r>
                        <a:rPr lang="en-US" sz="1200" b="0" i="0" u="none" strike="noStrike" noProof="0" dirty="0" err="1">
                          <a:solidFill>
                            <a:srgbClr val="0D0D0D"/>
                          </a:solidFill>
                        </a:rPr>
                        <a:t>una</a:t>
                      </a:r>
                      <a:r>
                        <a:rPr lang="en-US" sz="1200" b="0" i="0" u="none" strike="noStrike" noProof="0" dirty="0">
                          <a:solidFill>
                            <a:srgbClr val="0D0D0D"/>
                          </a:solidFill>
                        </a:rPr>
                        <a:t> </a:t>
                      </a:r>
                      <a:r>
                        <a:rPr lang="en-US" sz="1200" b="0" i="0" u="none" strike="noStrike" noProof="0" dirty="0" err="1">
                          <a:solidFill>
                            <a:srgbClr val="0D0D0D"/>
                          </a:solidFill>
                        </a:rPr>
                        <a:t>afección</a:t>
                      </a:r>
                      <a:r>
                        <a:rPr lang="en-US" sz="1200" b="0" i="0" u="none" strike="noStrike" noProof="0" dirty="0">
                          <a:solidFill>
                            <a:srgbClr val="0D0D0D"/>
                          </a:solidFill>
                        </a:rPr>
                        <a:t> </a:t>
                      </a:r>
                      <a:r>
                        <a:rPr lang="en-US" sz="1200" b="0" i="0" u="none" strike="noStrike" noProof="0" dirty="0" err="1">
                          <a:solidFill>
                            <a:srgbClr val="0D0D0D"/>
                          </a:solidFill>
                        </a:rPr>
                        <a:t>leve</a:t>
                      </a:r>
                      <a:r>
                        <a:rPr lang="en-US" sz="1200" b="0" i="0" u="none" strike="noStrike" noProof="0" dirty="0">
                          <a:solidFill>
                            <a:srgbClr val="0D0D0D"/>
                          </a:solidFill>
                        </a:rPr>
                        <a:t>... </a:t>
                      </a:r>
                      <a:r>
                        <a:rPr lang="en-US" sz="1200" b="0" i="0" u="none" strike="noStrike" noProof="0" dirty="0" err="1">
                          <a:solidFill>
                            <a:srgbClr val="0D0D0D"/>
                          </a:solidFill>
                        </a:rPr>
                        <a:t>ya</a:t>
                      </a:r>
                      <a:r>
                        <a:rPr lang="en-US" sz="1200" b="0" i="0" u="none" strike="noStrike" noProof="0" dirty="0">
                          <a:solidFill>
                            <a:srgbClr val="0D0D0D"/>
                          </a:solidFill>
                        </a:rPr>
                        <a:t> que </a:t>
                      </a:r>
                      <a:r>
                        <a:rPr lang="en-US" sz="1200" b="0" i="0" u="none" strike="noStrike" noProof="0" dirty="0" err="1">
                          <a:solidFill>
                            <a:srgbClr val="0D0D0D"/>
                          </a:solidFill>
                        </a:rPr>
                        <a:t>están</a:t>
                      </a:r>
                      <a:r>
                        <a:rPr lang="en-US" sz="1200" b="0" i="0" u="none" strike="noStrike" noProof="0" dirty="0">
                          <a:solidFill>
                            <a:srgbClr val="0D0D0D"/>
                          </a:solidFill>
                        </a:rPr>
                        <a:t> </a:t>
                      </a:r>
                      <a:r>
                        <a:rPr lang="en-US" sz="1200" b="0" i="0" u="none" strike="noStrike" noProof="0" dirty="0" err="1">
                          <a:solidFill>
                            <a:srgbClr val="0D0D0D"/>
                          </a:solidFill>
                        </a:rPr>
                        <a:t>interrelacionadas</a:t>
                      </a:r>
                      <a:r>
                        <a:rPr lang="en-US" sz="1200" b="0" i="0" u="none" strike="noStrike" noProof="0" dirty="0">
                          <a:solidFill>
                            <a:srgbClr val="0D0D0D"/>
                          </a:solidFill>
                        </a:rPr>
                        <a:t>.</a:t>
                      </a:r>
                    </a:p>
                  </a:txBody>
                  <a:tcPr/>
                </a:tc>
                <a:extLst>
                  <a:ext uri="{0D108BD9-81ED-4DB2-BD59-A6C34878D82A}">
                    <a16:rowId xmlns:a16="http://schemas.microsoft.com/office/drawing/2014/main" val="3776715345"/>
                  </a:ext>
                </a:extLst>
              </a:tr>
              <a:tr h="370840">
                <a:tc>
                  <a:txBody>
                    <a:bodyPr/>
                    <a:lstStyle/>
                    <a:p>
                      <a:pPr lvl="0">
                        <a:buNone/>
                      </a:pPr>
                      <a:r>
                        <a:rPr lang="en-US" sz="1200" b="0" i="0" u="none" strike="noStrike" noProof="0" dirty="0">
                          <a:solidFill>
                            <a:srgbClr val="0D0D0D"/>
                          </a:solidFill>
                          <a:latin typeface="Aptos"/>
                        </a:rPr>
                        <a:t>Iberdrola</a:t>
                      </a:r>
                      <a:endParaRPr lang="es-ES" dirty="0"/>
                    </a:p>
                  </a:txBody>
                  <a:tcPr/>
                </a:tc>
                <a:tc>
                  <a:txBody>
                    <a:bodyPr/>
                    <a:lstStyle/>
                    <a:p>
                      <a:pPr lvl="0">
                        <a:buNone/>
                      </a:pPr>
                      <a:r>
                        <a:rPr lang="en-US" sz="1200" b="0" i="0" u="none" strike="noStrike" noProof="0" dirty="0">
                          <a:solidFill>
                            <a:srgbClr val="0D0D0D"/>
                          </a:solidFill>
                          <a:latin typeface="Aptos"/>
                        </a:rPr>
                        <a:t>-0.013156</a:t>
                      </a:r>
                      <a:endParaRPr lang="es-ES" dirty="0"/>
                    </a:p>
                  </a:txBody>
                  <a:tcPr/>
                </a:tc>
                <a:tc>
                  <a:txBody>
                    <a:bodyPr/>
                    <a:lstStyle/>
                    <a:p>
                      <a:pPr lvl="0">
                        <a:buNone/>
                      </a:pPr>
                      <a:r>
                        <a:rPr lang="en-US" sz="1200" b="0" i="0" u="none" strike="noStrike" noProof="0" dirty="0">
                          <a:solidFill>
                            <a:srgbClr val="0D0D0D"/>
                          </a:solidFill>
                        </a:rPr>
                        <a:t>En ese </a:t>
                      </a:r>
                      <a:r>
                        <a:rPr lang="en-US" sz="1200" b="0" i="0" u="none" strike="noStrike" noProof="0" dirty="0" err="1">
                          <a:solidFill>
                            <a:srgbClr val="0D0D0D"/>
                          </a:solidFill>
                        </a:rPr>
                        <a:t>periodo</a:t>
                      </a:r>
                      <a:r>
                        <a:rPr lang="en-US" sz="1200" b="0" i="0" u="none" strike="noStrike" noProof="0" dirty="0">
                          <a:solidFill>
                            <a:srgbClr val="0D0D0D"/>
                          </a:solidFill>
                        </a:rPr>
                        <a:t> </a:t>
                      </a:r>
                      <a:r>
                        <a:rPr lang="en-US" sz="1200" b="0" i="0" u="none" strike="noStrike" noProof="0" dirty="0" err="1">
                          <a:solidFill>
                            <a:srgbClr val="0D0D0D"/>
                          </a:solidFill>
                        </a:rPr>
                        <a:t>parece</a:t>
                      </a:r>
                      <a:r>
                        <a:rPr lang="en-US" sz="1200" b="0" i="0" u="none" strike="noStrike" noProof="0" dirty="0">
                          <a:solidFill>
                            <a:srgbClr val="0D0D0D"/>
                          </a:solidFill>
                        </a:rPr>
                        <a:t> que no le </a:t>
                      </a:r>
                      <a:r>
                        <a:rPr lang="en-US" sz="1200" b="0" i="0" u="none" strike="noStrike" noProof="0" dirty="0" err="1">
                          <a:solidFill>
                            <a:srgbClr val="0D0D0D"/>
                          </a:solidFill>
                        </a:rPr>
                        <a:t>afectó</a:t>
                      </a:r>
                      <a:r>
                        <a:rPr lang="en-US" sz="1200" b="0" i="0" u="none" strike="noStrike" noProof="0" dirty="0">
                          <a:solidFill>
                            <a:srgbClr val="0D0D0D"/>
                          </a:solidFill>
                        </a:rPr>
                        <a:t> </a:t>
                      </a:r>
                      <a:r>
                        <a:rPr lang="en-US" sz="1200" b="0" i="0" u="none" strike="noStrike" noProof="0" dirty="0" err="1">
                          <a:solidFill>
                            <a:srgbClr val="0D0D0D"/>
                          </a:solidFill>
                        </a:rPr>
                        <a:t>mucho</a:t>
                      </a:r>
                      <a:r>
                        <a:rPr lang="en-US" sz="1200" b="0" i="0" u="none" strike="noStrike" noProof="0" dirty="0">
                          <a:solidFill>
                            <a:srgbClr val="0D0D0D"/>
                          </a:solidFill>
                        </a:rPr>
                        <a:t> la </a:t>
                      </a:r>
                      <a:r>
                        <a:rPr lang="en-US" sz="1200" b="0" i="0" u="none" strike="noStrike" noProof="0" dirty="0" err="1">
                          <a:solidFill>
                            <a:srgbClr val="0D0D0D"/>
                          </a:solidFill>
                        </a:rPr>
                        <a:t>guerra</a:t>
                      </a:r>
                      <a:r>
                        <a:rPr lang="en-US" sz="1200" b="0" i="0" u="none" strike="noStrike" noProof="0" dirty="0">
                          <a:solidFill>
                            <a:srgbClr val="0D0D0D"/>
                          </a:solidFill>
                        </a:rPr>
                        <a:t> de </a:t>
                      </a:r>
                      <a:r>
                        <a:rPr lang="en-US" sz="1200" b="0" i="0" u="none" strike="noStrike" noProof="0" dirty="0" err="1">
                          <a:solidFill>
                            <a:srgbClr val="0D0D0D"/>
                          </a:solidFill>
                        </a:rPr>
                        <a:t>esa</a:t>
                      </a:r>
                      <a:r>
                        <a:rPr lang="en-US" sz="1200" b="0" i="0" u="none" strike="noStrike" noProof="0" dirty="0">
                          <a:solidFill>
                            <a:srgbClr val="0D0D0D"/>
                          </a:solidFill>
                        </a:rPr>
                        <a:t> zona</a:t>
                      </a:r>
                      <a:endParaRPr lang="en-US" sz="1200" b="0" i="0" u="none" strike="noStrike" noProof="0" dirty="0" err="1">
                        <a:solidFill>
                          <a:srgbClr val="0D0D0D"/>
                        </a:solidFill>
                      </a:endParaRPr>
                    </a:p>
                  </a:txBody>
                  <a:tcPr/>
                </a:tc>
                <a:extLst>
                  <a:ext uri="{0D108BD9-81ED-4DB2-BD59-A6C34878D82A}">
                    <a16:rowId xmlns:a16="http://schemas.microsoft.com/office/drawing/2014/main" val="1372246124"/>
                  </a:ext>
                </a:extLst>
              </a:tr>
              <a:tr h="370840">
                <a:tc>
                  <a:txBody>
                    <a:bodyPr/>
                    <a:lstStyle/>
                    <a:p>
                      <a:pPr lvl="0">
                        <a:buNone/>
                      </a:pPr>
                      <a:r>
                        <a:rPr lang="en-US" sz="1200" b="0" i="0" u="none" strike="noStrike" noProof="0" dirty="0">
                          <a:solidFill>
                            <a:srgbClr val="0D0D0D"/>
                          </a:solidFill>
                          <a:latin typeface="Aptos"/>
                        </a:rPr>
                        <a:t>Kinder</a:t>
                      </a:r>
                      <a:endParaRPr lang="es-ES" dirty="0"/>
                    </a:p>
                  </a:txBody>
                  <a:tcPr/>
                </a:tc>
                <a:tc>
                  <a:txBody>
                    <a:bodyPr/>
                    <a:lstStyle/>
                    <a:p>
                      <a:pPr lvl="0">
                        <a:buNone/>
                      </a:pPr>
                      <a:r>
                        <a:rPr lang="en-US" sz="1200" b="0" i="0" u="none" strike="noStrike" noProof="0" dirty="0">
                          <a:solidFill>
                            <a:srgbClr val="0D0D0D"/>
                          </a:solidFill>
                          <a:latin typeface="Aptos"/>
                        </a:rPr>
                        <a:t>0.238678</a:t>
                      </a:r>
                      <a:endParaRPr lang="es-ES" dirty="0"/>
                    </a:p>
                  </a:txBody>
                  <a:tcPr/>
                </a:tc>
                <a:tc>
                  <a:txBody>
                    <a:bodyPr/>
                    <a:lstStyle/>
                    <a:p>
                      <a:pPr lvl="0">
                        <a:buNone/>
                      </a:pPr>
                      <a:r>
                        <a:rPr lang="en-US" sz="1100" b="0" i="0" u="none" strike="noStrike" noProof="0" dirty="0">
                          <a:solidFill>
                            <a:srgbClr val="0D0D0D"/>
                          </a:solidFill>
                          <a:latin typeface="Aptos"/>
                        </a:rPr>
                        <a:t>Parece que le </a:t>
                      </a:r>
                      <a:r>
                        <a:rPr lang="en-US" sz="1100" b="0" i="0" u="none" strike="noStrike" noProof="0" dirty="0" err="1">
                          <a:solidFill>
                            <a:srgbClr val="0D0D0D"/>
                          </a:solidFill>
                          <a:latin typeface="Aptos"/>
                        </a:rPr>
                        <a:t>afectó</a:t>
                      </a:r>
                      <a:r>
                        <a:rPr lang="en-US" sz="1100" b="0" i="0" u="none" strike="noStrike" noProof="0" dirty="0">
                          <a:solidFill>
                            <a:srgbClr val="0D0D0D"/>
                          </a:solidFill>
                          <a:latin typeface="Aptos"/>
                        </a:rPr>
                        <a:t> de </a:t>
                      </a:r>
                      <a:r>
                        <a:rPr lang="en-US" sz="1100" b="0" i="0" u="none" strike="noStrike" noProof="0" dirty="0" err="1">
                          <a:solidFill>
                            <a:srgbClr val="0D0D0D"/>
                          </a:solidFill>
                          <a:latin typeface="Aptos"/>
                        </a:rPr>
                        <a:t>una</a:t>
                      </a:r>
                      <a:r>
                        <a:rPr lang="en-US" sz="1100" b="0" i="0" u="none" strike="noStrike" noProof="0" dirty="0">
                          <a:solidFill>
                            <a:srgbClr val="0D0D0D"/>
                          </a:solidFill>
                          <a:latin typeface="Aptos"/>
                        </a:rPr>
                        <a:t> forma </a:t>
                      </a:r>
                      <a:r>
                        <a:rPr lang="en-US" sz="1100" b="0" i="0" u="none" strike="noStrike" noProof="0" dirty="0" err="1">
                          <a:solidFill>
                            <a:srgbClr val="0D0D0D"/>
                          </a:solidFill>
                          <a:latin typeface="Aptos"/>
                        </a:rPr>
                        <a:t>moderada</a:t>
                      </a:r>
                      <a:r>
                        <a:rPr lang="en-US" sz="1100" b="0" i="0" u="none" strike="noStrike" noProof="0" dirty="0">
                          <a:solidFill>
                            <a:srgbClr val="0D0D0D"/>
                          </a:solidFill>
                          <a:latin typeface="Aptos"/>
                        </a:rPr>
                        <a:t> y </a:t>
                      </a:r>
                      <a:r>
                        <a:rPr lang="en-US" sz="1100" b="0" i="0" u="none" strike="noStrike" noProof="0" dirty="0" err="1">
                          <a:solidFill>
                            <a:srgbClr val="0D0D0D"/>
                          </a:solidFill>
                          <a:latin typeface="Aptos"/>
                        </a:rPr>
                        <a:t>además</a:t>
                      </a:r>
                      <a:r>
                        <a:rPr lang="en-US" sz="1100" b="0" i="0" u="none" strike="noStrike" noProof="0" dirty="0">
                          <a:solidFill>
                            <a:srgbClr val="0D0D0D"/>
                          </a:solidFill>
                          <a:latin typeface="Aptos"/>
                        </a:rPr>
                        <a:t> </a:t>
                      </a:r>
                      <a:r>
                        <a:rPr lang="en-US" sz="1100" b="0" i="0" u="none" strike="noStrike" noProof="0" dirty="0" err="1">
                          <a:solidFill>
                            <a:srgbClr val="0D0D0D"/>
                          </a:solidFill>
                          <a:latin typeface="Aptos"/>
                        </a:rPr>
                        <a:t>positivamente</a:t>
                      </a:r>
                    </a:p>
                  </a:txBody>
                  <a:tcPr/>
                </a:tc>
                <a:extLst>
                  <a:ext uri="{0D108BD9-81ED-4DB2-BD59-A6C34878D82A}">
                    <a16:rowId xmlns:a16="http://schemas.microsoft.com/office/drawing/2014/main" val="2360961460"/>
                  </a:ext>
                </a:extLst>
              </a:tr>
              <a:tr h="370840">
                <a:tc>
                  <a:txBody>
                    <a:bodyPr/>
                    <a:lstStyle/>
                    <a:p>
                      <a:pPr lvl="0">
                        <a:buNone/>
                      </a:pPr>
                      <a:r>
                        <a:rPr lang="en-US" sz="1200" b="0" i="0" u="none" strike="noStrike" noProof="0" dirty="0">
                          <a:solidFill>
                            <a:srgbClr val="0D0D0D"/>
                          </a:solidFill>
                          <a:latin typeface="Aptos"/>
                        </a:rPr>
                        <a:t>Honeywell International</a:t>
                      </a:r>
                      <a:endParaRPr lang="es-ES" dirty="0"/>
                    </a:p>
                  </a:txBody>
                  <a:tcPr/>
                </a:tc>
                <a:tc>
                  <a:txBody>
                    <a:bodyPr/>
                    <a:lstStyle/>
                    <a:p>
                      <a:pPr lvl="0">
                        <a:buNone/>
                      </a:pPr>
                      <a:r>
                        <a:rPr lang="en-US" sz="1200" b="0" i="0" u="none" strike="noStrike" noProof="0" dirty="0">
                          <a:solidFill>
                            <a:srgbClr val="0D0D0D"/>
                          </a:solidFill>
                        </a:rPr>
                        <a:t>-0.483312</a:t>
                      </a:r>
                      <a:endParaRPr lang="es-ES" dirty="0"/>
                    </a:p>
                  </a:txBody>
                  <a:tcPr/>
                </a:tc>
                <a:tc>
                  <a:txBody>
                    <a:bodyPr/>
                    <a:lstStyle/>
                    <a:p>
                      <a:pPr lvl="0">
                        <a:buNone/>
                      </a:pPr>
                      <a:r>
                        <a:rPr lang="en-US" sz="1100" b="0" i="0" u="none" strike="noStrike" noProof="0" dirty="0">
                          <a:solidFill>
                            <a:srgbClr val="0D0D0D"/>
                          </a:solidFill>
                        </a:rPr>
                        <a:t>Parece que le </a:t>
                      </a:r>
                      <a:r>
                        <a:rPr lang="en-US" sz="1100" b="0" i="0" u="none" strike="noStrike" noProof="0" dirty="0" err="1">
                          <a:solidFill>
                            <a:srgbClr val="0D0D0D"/>
                          </a:solidFill>
                        </a:rPr>
                        <a:t>afectó</a:t>
                      </a:r>
                      <a:r>
                        <a:rPr lang="en-US" sz="1100" b="0" i="0" u="none" strike="noStrike" noProof="0" dirty="0">
                          <a:solidFill>
                            <a:srgbClr val="0D0D0D"/>
                          </a:solidFill>
                        </a:rPr>
                        <a:t> de </a:t>
                      </a:r>
                      <a:r>
                        <a:rPr lang="en-US" sz="1100" b="0" i="0" u="none" strike="noStrike" noProof="0" dirty="0" err="1">
                          <a:solidFill>
                            <a:srgbClr val="0D0D0D"/>
                          </a:solidFill>
                        </a:rPr>
                        <a:t>una</a:t>
                      </a:r>
                      <a:r>
                        <a:rPr lang="en-US" sz="1100" b="0" i="0" u="none" strike="noStrike" noProof="0" dirty="0">
                          <a:solidFill>
                            <a:srgbClr val="0D0D0D"/>
                          </a:solidFill>
                        </a:rPr>
                        <a:t> forma </a:t>
                      </a:r>
                      <a:r>
                        <a:rPr lang="en-US" sz="1100" b="0" i="0" u="none" strike="noStrike" noProof="0" dirty="0" err="1">
                          <a:solidFill>
                            <a:srgbClr val="0D0D0D"/>
                          </a:solidFill>
                        </a:rPr>
                        <a:t>bastante</a:t>
                      </a:r>
                      <a:r>
                        <a:rPr lang="en-US" sz="1100" b="0" i="0" u="none" strike="noStrike" noProof="0" dirty="0">
                          <a:solidFill>
                            <a:srgbClr val="0D0D0D"/>
                          </a:solidFill>
                        </a:rPr>
                        <a:t> </a:t>
                      </a:r>
                      <a:r>
                        <a:rPr lang="en-US" sz="1100" b="0" i="0" u="none" strike="noStrike" noProof="0" dirty="0" err="1">
                          <a:solidFill>
                            <a:srgbClr val="0D0D0D"/>
                          </a:solidFill>
                        </a:rPr>
                        <a:t>directa</a:t>
                      </a:r>
                      <a:endParaRPr lang="en-US" sz="1100" b="0" i="0" u="none" strike="noStrike" noProof="0" dirty="0" err="1">
                        <a:solidFill>
                          <a:srgbClr val="000000"/>
                        </a:solidFill>
                      </a:endParaRPr>
                    </a:p>
                  </a:txBody>
                  <a:tcPr/>
                </a:tc>
                <a:extLst>
                  <a:ext uri="{0D108BD9-81ED-4DB2-BD59-A6C34878D82A}">
                    <a16:rowId xmlns:a16="http://schemas.microsoft.com/office/drawing/2014/main" val="2616967047"/>
                  </a:ext>
                </a:extLst>
              </a:tr>
              <a:tr h="370839">
                <a:tc>
                  <a:txBody>
                    <a:bodyPr/>
                    <a:lstStyle/>
                    <a:p>
                      <a:pPr lvl="0">
                        <a:buNone/>
                      </a:pPr>
                      <a:r>
                        <a:rPr lang="en-US" sz="1200" b="0" i="0" u="none" strike="noStrike" noProof="0" dirty="0">
                          <a:solidFill>
                            <a:srgbClr val="0D0D0D"/>
                          </a:solidFill>
                        </a:rPr>
                        <a:t>Exxon Mobile</a:t>
                      </a:r>
                      <a:endParaRPr lang="es-ES" dirty="0"/>
                    </a:p>
                  </a:txBody>
                  <a:tcPr/>
                </a:tc>
                <a:tc>
                  <a:txBody>
                    <a:bodyPr/>
                    <a:lstStyle/>
                    <a:p>
                      <a:pPr lvl="0">
                        <a:buNone/>
                      </a:pPr>
                      <a:r>
                        <a:rPr lang="en-US" sz="1200" b="0" i="0" u="none" strike="noStrike" noProof="0" dirty="0">
                          <a:solidFill>
                            <a:srgbClr val="0D0D0D"/>
                          </a:solidFill>
                        </a:rPr>
                        <a:t>-0.707142</a:t>
                      </a:r>
                      <a:endParaRPr lang="es-ES" dirty="0"/>
                    </a:p>
                  </a:txBody>
                  <a:tcPr/>
                </a:tc>
                <a:tc>
                  <a:txBody>
                    <a:bodyPr/>
                    <a:lstStyle/>
                    <a:p>
                      <a:pPr lvl="0">
                        <a:buNone/>
                      </a:pPr>
                      <a:r>
                        <a:rPr lang="en-US" sz="1200" b="0" i="0" u="none" strike="noStrike" noProof="0" dirty="0">
                          <a:solidFill>
                            <a:srgbClr val="0D0D0D"/>
                          </a:solidFill>
                          <a:latin typeface="Aptos"/>
                        </a:rPr>
                        <a:t>Parece que le </a:t>
                      </a:r>
                      <a:r>
                        <a:rPr lang="en-US" sz="1200" b="0" i="0" u="none" strike="noStrike" noProof="0" dirty="0" err="1">
                          <a:solidFill>
                            <a:srgbClr val="0D0D0D"/>
                          </a:solidFill>
                          <a:latin typeface="Aptos"/>
                        </a:rPr>
                        <a:t>afecto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una</a:t>
                      </a:r>
                      <a:r>
                        <a:rPr lang="en-US" sz="1200" b="0" i="0" u="none" strike="noStrike" noProof="0" dirty="0">
                          <a:solidFill>
                            <a:srgbClr val="0D0D0D"/>
                          </a:solidFill>
                          <a:latin typeface="Aptos"/>
                        </a:rPr>
                        <a:t> forma </a:t>
                      </a:r>
                      <a:r>
                        <a:rPr lang="en-US" sz="1200" b="0" i="0" u="none" strike="noStrike" noProof="0" dirty="0" err="1">
                          <a:solidFill>
                            <a:srgbClr val="0D0D0D"/>
                          </a:solidFill>
                          <a:latin typeface="Aptos"/>
                        </a:rPr>
                        <a:t>bastante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directa</a:t>
                      </a:r>
                    </a:p>
                  </a:txBody>
                  <a:tcPr/>
                </a:tc>
                <a:extLst>
                  <a:ext uri="{0D108BD9-81ED-4DB2-BD59-A6C34878D82A}">
                    <a16:rowId xmlns:a16="http://schemas.microsoft.com/office/drawing/2014/main" val="3075439097"/>
                  </a:ext>
                </a:extLst>
              </a:tr>
              <a:tr h="370838">
                <a:tc>
                  <a:txBody>
                    <a:bodyPr/>
                    <a:lstStyle/>
                    <a:p>
                      <a:pPr lvl="0">
                        <a:buNone/>
                      </a:pPr>
                      <a:r>
                        <a:rPr lang="en-US" sz="1200" b="0" i="0" u="none" strike="noStrike" noProof="0" dirty="0">
                          <a:solidFill>
                            <a:srgbClr val="0D0D0D"/>
                          </a:solidFill>
                          <a:latin typeface="Aptos"/>
                        </a:rPr>
                        <a:t>´</a:t>
                      </a:r>
                      <a:r>
                        <a:rPr lang="en-US" sz="1200" b="0" i="0" u="none" strike="noStrike" noProof="0" err="1">
                          <a:solidFill>
                            <a:srgbClr val="0D0D0D"/>
                          </a:solidFill>
                          <a:latin typeface="Aptos"/>
                        </a:rPr>
                        <a:t>Ténicas</a:t>
                      </a:r>
                      <a:r>
                        <a:rPr lang="en-US" sz="1200" b="0" i="0" u="none" strike="noStrike" noProof="0" dirty="0">
                          <a:solidFill>
                            <a:srgbClr val="0D0D0D"/>
                          </a:solidFill>
                          <a:latin typeface="Aptos"/>
                        </a:rPr>
                        <a:t> Reunidas</a:t>
                      </a:r>
                      <a:endParaRPr lang="es-ES" dirty="0"/>
                    </a:p>
                  </a:txBody>
                  <a:tcPr/>
                </a:tc>
                <a:tc>
                  <a:txBody>
                    <a:bodyPr/>
                    <a:lstStyle/>
                    <a:p>
                      <a:pPr lvl="0">
                        <a:buNone/>
                      </a:pPr>
                      <a:r>
                        <a:rPr lang="en-US" sz="1200" b="0" i="0" u="none" strike="noStrike" noProof="0" dirty="0">
                          <a:solidFill>
                            <a:srgbClr val="0D0D0D"/>
                          </a:solidFill>
                        </a:rPr>
                        <a:t>-0.394020</a:t>
                      </a:r>
                      <a:endParaRPr lang="es-ES" dirty="0"/>
                    </a:p>
                  </a:txBody>
                  <a:tcPr/>
                </a:tc>
                <a:tc>
                  <a:txBody>
                    <a:bodyPr/>
                    <a:lstStyle/>
                    <a:p>
                      <a:pPr lvl="0">
                        <a:buNone/>
                      </a:pPr>
                      <a:r>
                        <a:rPr lang="en-US" sz="1100" b="0" i="0" u="none" strike="noStrike" noProof="0" dirty="0">
                          <a:solidFill>
                            <a:srgbClr val="0D0D0D"/>
                          </a:solidFill>
                        </a:rPr>
                        <a:t>Parece que le </a:t>
                      </a:r>
                      <a:r>
                        <a:rPr lang="en-US" sz="1100" b="0" i="0" u="none" strike="noStrike" noProof="0" dirty="0" err="1">
                          <a:solidFill>
                            <a:srgbClr val="0D0D0D"/>
                          </a:solidFill>
                        </a:rPr>
                        <a:t>afectó</a:t>
                      </a:r>
                      <a:r>
                        <a:rPr lang="en-US" sz="1100" b="0" i="0" u="none" strike="noStrike" noProof="0" dirty="0">
                          <a:solidFill>
                            <a:srgbClr val="0D0D0D"/>
                          </a:solidFill>
                        </a:rPr>
                        <a:t> de </a:t>
                      </a:r>
                      <a:r>
                        <a:rPr lang="en-US" sz="1100" b="0" i="0" u="none" strike="noStrike" noProof="0" dirty="0" err="1">
                          <a:solidFill>
                            <a:srgbClr val="0D0D0D"/>
                          </a:solidFill>
                        </a:rPr>
                        <a:t>una</a:t>
                      </a:r>
                      <a:r>
                        <a:rPr lang="en-US" sz="1100" b="0" i="0" u="none" strike="noStrike" noProof="0" dirty="0">
                          <a:solidFill>
                            <a:srgbClr val="0D0D0D"/>
                          </a:solidFill>
                        </a:rPr>
                        <a:t> forma </a:t>
                      </a:r>
                      <a:r>
                        <a:rPr lang="en-US" sz="1100" b="0" i="0" u="none" strike="noStrike" noProof="0" dirty="0" err="1">
                          <a:solidFill>
                            <a:srgbClr val="0D0D0D"/>
                          </a:solidFill>
                        </a:rPr>
                        <a:t>moderada</a:t>
                      </a:r>
                    </a:p>
                  </a:txBody>
                  <a:tcPr/>
                </a:tc>
                <a:extLst>
                  <a:ext uri="{0D108BD9-81ED-4DB2-BD59-A6C34878D82A}">
                    <a16:rowId xmlns:a16="http://schemas.microsoft.com/office/drawing/2014/main" val="1666290202"/>
                  </a:ext>
                </a:extLst>
              </a:tr>
            </a:tbl>
          </a:graphicData>
        </a:graphic>
      </p:graphicFrame>
      <p:sp>
        <p:nvSpPr>
          <p:cNvPr id="8" name="CuadroTexto 7">
            <a:extLst>
              <a:ext uri="{FF2B5EF4-FFF2-40B4-BE49-F238E27FC236}">
                <a16:creationId xmlns:a16="http://schemas.microsoft.com/office/drawing/2014/main" id="{C140D96D-489E-6318-45EE-2C8C0A4E5476}"/>
              </a:ext>
            </a:extLst>
          </p:cNvPr>
          <p:cNvSpPr txBox="1"/>
          <p:nvPr/>
        </p:nvSpPr>
        <p:spPr>
          <a:xfrm>
            <a:off x="79331" y="110647"/>
            <a:ext cx="76492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rgbClr val="FFFFFF"/>
                </a:solidFill>
              </a:rPr>
              <a:t>Correlación</a:t>
            </a:r>
            <a:r>
              <a:rPr lang="en-US" b="1" dirty="0">
                <a:solidFill>
                  <a:srgbClr val="FFFFFF"/>
                </a:solidFill>
              </a:rPr>
              <a:t> entre Volumen y </a:t>
            </a:r>
            <a:r>
              <a:rPr lang="en-US" b="1" dirty="0" err="1">
                <a:solidFill>
                  <a:srgbClr val="FFFFFF"/>
                </a:solidFill>
              </a:rPr>
              <a:t>número</a:t>
            </a:r>
            <a:r>
              <a:rPr lang="en-US" b="1" dirty="0">
                <a:solidFill>
                  <a:srgbClr val="FFFFFF"/>
                </a:solidFill>
              </a:rPr>
              <a:t> de </a:t>
            </a:r>
            <a:r>
              <a:rPr lang="en-US" b="1" dirty="0" err="1">
                <a:solidFill>
                  <a:srgbClr val="FFFFFF"/>
                </a:solidFill>
              </a:rPr>
              <a:t>conflictos</a:t>
            </a:r>
            <a:r>
              <a:rPr lang="en-US" b="1" dirty="0">
                <a:solidFill>
                  <a:srgbClr val="FFFFFF"/>
                </a:solidFill>
              </a:rPr>
              <a:t> </a:t>
            </a:r>
            <a:r>
              <a:rPr lang="en-US" b="1" dirty="0" err="1">
                <a:solidFill>
                  <a:srgbClr val="FFFFFF"/>
                </a:solidFill>
              </a:rPr>
              <a:t>diarios</a:t>
            </a:r>
            <a:endParaRPr lang="es-ES" dirty="0" err="1"/>
          </a:p>
        </p:txBody>
      </p:sp>
    </p:spTree>
    <p:extLst>
      <p:ext uri="{BB962C8B-B14F-4D97-AF65-F5344CB8AC3E}">
        <p14:creationId xmlns:p14="http://schemas.microsoft.com/office/powerpoint/2010/main" val="216228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448849" y="563668"/>
            <a:ext cx="281835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Resultados</a:t>
            </a:r>
            <a:r>
              <a:rPr lang="en-US" dirty="0">
                <a:solidFill>
                  <a:schemeClr val="bg1"/>
                </a:solidFill>
              </a:rPr>
              <a:t> </a:t>
            </a:r>
            <a:r>
              <a:rPr lang="en-US" dirty="0" err="1">
                <a:solidFill>
                  <a:schemeClr val="bg1"/>
                </a:solidFill>
              </a:rPr>
              <a:t>obtenidos</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9</a:t>
            </a:r>
          </a:p>
          <a:p>
            <a:r>
              <a:rPr lang="en-US" dirty="0"/>
              <a:t>7</a:t>
            </a:r>
          </a:p>
        </p:txBody>
      </p:sp>
      <p:sp>
        <p:nvSpPr>
          <p:cNvPr id="8" name="CuadroTexto 7">
            <a:extLst>
              <a:ext uri="{FF2B5EF4-FFF2-40B4-BE49-F238E27FC236}">
                <a16:creationId xmlns:a16="http://schemas.microsoft.com/office/drawing/2014/main" id="{C140D96D-489E-6318-45EE-2C8C0A4E5476}"/>
              </a:ext>
            </a:extLst>
          </p:cNvPr>
          <p:cNvSpPr txBox="1"/>
          <p:nvPr/>
        </p:nvSpPr>
        <p:spPr>
          <a:xfrm>
            <a:off x="79331" y="110647"/>
            <a:ext cx="76492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rgbClr val="FFFFFF"/>
                </a:solidFill>
              </a:rPr>
              <a:t>Correlación</a:t>
            </a:r>
            <a:r>
              <a:rPr lang="en-US" b="1" dirty="0">
                <a:solidFill>
                  <a:srgbClr val="FFFFFF"/>
                </a:solidFill>
              </a:rPr>
              <a:t> entre </a:t>
            </a:r>
            <a:r>
              <a:rPr lang="en-US" b="1" dirty="0" err="1">
                <a:solidFill>
                  <a:srgbClr val="FFFFFF"/>
                </a:solidFill>
              </a:rPr>
              <a:t>el</a:t>
            </a:r>
            <a:r>
              <a:rPr lang="en-US" b="1" dirty="0">
                <a:solidFill>
                  <a:srgbClr val="FFFFFF"/>
                </a:solidFill>
              </a:rPr>
              <a:t> </a:t>
            </a:r>
            <a:r>
              <a:rPr lang="en-US" b="1" dirty="0" err="1">
                <a:solidFill>
                  <a:srgbClr val="FFFFFF"/>
                </a:solidFill>
              </a:rPr>
              <a:t>precio</a:t>
            </a:r>
            <a:r>
              <a:rPr lang="en-US" b="1" dirty="0">
                <a:solidFill>
                  <a:srgbClr val="FFFFFF"/>
                </a:solidFill>
              </a:rPr>
              <a:t> de </a:t>
            </a:r>
            <a:r>
              <a:rPr lang="en-US" b="1" dirty="0" err="1">
                <a:solidFill>
                  <a:srgbClr val="FFFFFF"/>
                </a:solidFill>
              </a:rPr>
              <a:t>cierre</a:t>
            </a:r>
            <a:r>
              <a:rPr lang="en-US" b="1" dirty="0">
                <a:solidFill>
                  <a:srgbClr val="FFFFFF"/>
                </a:solidFill>
              </a:rPr>
              <a:t> y </a:t>
            </a:r>
            <a:r>
              <a:rPr lang="en-US" b="1" dirty="0" err="1">
                <a:solidFill>
                  <a:srgbClr val="FFFFFF"/>
                </a:solidFill>
              </a:rPr>
              <a:t>número</a:t>
            </a:r>
            <a:r>
              <a:rPr lang="en-US" b="1" dirty="0">
                <a:solidFill>
                  <a:srgbClr val="FFFFFF"/>
                </a:solidFill>
              </a:rPr>
              <a:t> de </a:t>
            </a:r>
            <a:r>
              <a:rPr lang="en-US" b="1" dirty="0" err="1">
                <a:solidFill>
                  <a:srgbClr val="FFFFFF"/>
                </a:solidFill>
              </a:rPr>
              <a:t>conflictos</a:t>
            </a:r>
            <a:r>
              <a:rPr lang="en-US" b="1" dirty="0">
                <a:solidFill>
                  <a:srgbClr val="FFFFFF"/>
                </a:solidFill>
              </a:rPr>
              <a:t> </a:t>
            </a:r>
            <a:r>
              <a:rPr lang="en-US" b="1" dirty="0" err="1">
                <a:solidFill>
                  <a:srgbClr val="FFFFFF"/>
                </a:solidFill>
              </a:rPr>
              <a:t>diarios</a:t>
            </a:r>
            <a:endParaRPr lang="es-ES" dirty="0" err="1"/>
          </a:p>
        </p:txBody>
      </p:sp>
      <p:sp>
        <p:nvSpPr>
          <p:cNvPr id="2" name="TextBox 1">
            <a:extLst>
              <a:ext uri="{FF2B5EF4-FFF2-40B4-BE49-F238E27FC236}">
                <a16:creationId xmlns:a16="http://schemas.microsoft.com/office/drawing/2014/main" id="{830B5539-7E0B-9AA6-72A1-D2DBA8B039EA}"/>
              </a:ext>
            </a:extLst>
          </p:cNvPr>
          <p:cNvSpPr txBox="1"/>
          <p:nvPr/>
        </p:nvSpPr>
        <p:spPr>
          <a:xfrm>
            <a:off x="2160739" y="1142131"/>
            <a:ext cx="8314944" cy="4247317"/>
          </a:xfrm>
          <a:prstGeom prst="rect">
            <a:avLst/>
          </a:prstGeom>
          <a:noFill/>
        </p:spPr>
        <p:txBody>
          <a:bodyPr wrap="square" rtlCol="0">
            <a:spAutoFit/>
          </a:bodyPr>
          <a:lstStyle/>
          <a:p>
            <a:r>
              <a:rPr lang="en-US" dirty="0">
                <a:solidFill>
                  <a:schemeClr val="bg1"/>
                </a:solidFill>
              </a:rPr>
              <a:t> Dataset  Correlation</a:t>
            </a:r>
          </a:p>
          <a:p>
            <a:r>
              <a:rPr lang="en-US" dirty="0">
                <a:solidFill>
                  <a:schemeClr val="bg1"/>
                </a:solidFill>
              </a:rPr>
              <a:t>0              Repsol    -0.171517</a:t>
            </a:r>
          </a:p>
          <a:p>
            <a:r>
              <a:rPr lang="en-US" dirty="0">
                <a:solidFill>
                  <a:schemeClr val="bg1"/>
                </a:solidFill>
              </a:rPr>
              <a:t>1             Solaria    -0.446101</a:t>
            </a:r>
          </a:p>
          <a:p>
            <a:r>
              <a:rPr lang="en-US" dirty="0">
                <a:solidFill>
                  <a:schemeClr val="bg1"/>
                </a:solidFill>
              </a:rPr>
              <a:t>2              </a:t>
            </a:r>
            <a:r>
              <a:rPr lang="en-US" dirty="0" err="1">
                <a:solidFill>
                  <a:schemeClr val="bg1"/>
                </a:solidFill>
              </a:rPr>
              <a:t>Enagas</a:t>
            </a:r>
            <a:r>
              <a:rPr lang="en-US" dirty="0">
                <a:solidFill>
                  <a:schemeClr val="bg1"/>
                </a:solidFill>
              </a:rPr>
              <a:t>     0.580850</a:t>
            </a:r>
          </a:p>
          <a:p>
            <a:r>
              <a:rPr lang="en-US" dirty="0">
                <a:solidFill>
                  <a:schemeClr val="bg1"/>
                </a:solidFill>
              </a:rPr>
              <a:t>3             </a:t>
            </a:r>
            <a:r>
              <a:rPr lang="en-US" dirty="0" err="1">
                <a:solidFill>
                  <a:schemeClr val="bg1"/>
                </a:solidFill>
              </a:rPr>
              <a:t>Acciona</a:t>
            </a:r>
            <a:r>
              <a:rPr lang="en-US" dirty="0">
                <a:solidFill>
                  <a:schemeClr val="bg1"/>
                </a:solidFill>
              </a:rPr>
              <a:t>    -0.267562</a:t>
            </a:r>
          </a:p>
          <a:p>
            <a:r>
              <a:rPr lang="en-US" dirty="0">
                <a:solidFill>
                  <a:schemeClr val="bg1"/>
                </a:solidFill>
              </a:rPr>
              <a:t>4             NextEra     0.683191</a:t>
            </a:r>
          </a:p>
          <a:p>
            <a:r>
              <a:rPr lang="en-US" dirty="0">
                <a:solidFill>
                  <a:schemeClr val="bg1"/>
                </a:solidFill>
              </a:rPr>
              <a:t>5           Iberdrola    -0.018840</a:t>
            </a:r>
          </a:p>
          <a:p>
            <a:r>
              <a:rPr lang="en-US" dirty="0">
                <a:solidFill>
                  <a:schemeClr val="bg1"/>
                </a:solidFill>
              </a:rPr>
              <a:t>6              Kinder     0.684065</a:t>
            </a:r>
          </a:p>
          <a:p>
            <a:r>
              <a:rPr lang="en-US" dirty="0">
                <a:solidFill>
                  <a:schemeClr val="bg1"/>
                </a:solidFill>
              </a:rPr>
              <a:t>7           Honeywell     0.612985</a:t>
            </a:r>
          </a:p>
          <a:p>
            <a:r>
              <a:rPr lang="en-US" dirty="0">
                <a:solidFill>
                  <a:schemeClr val="bg1"/>
                </a:solidFill>
              </a:rPr>
              <a:t>8               Exxon     0.733254</a:t>
            </a:r>
          </a:p>
          <a:p>
            <a:r>
              <a:rPr lang="en-US" dirty="0">
                <a:solidFill>
                  <a:schemeClr val="bg1"/>
                </a:solidFill>
              </a:rPr>
              <a:t>9            </a:t>
            </a:r>
            <a:r>
              <a:rPr lang="en-US" dirty="0" err="1">
                <a:solidFill>
                  <a:schemeClr val="bg1"/>
                </a:solidFill>
              </a:rPr>
              <a:t>Tecnicas</a:t>
            </a:r>
            <a:r>
              <a:rPr lang="en-US" dirty="0">
                <a:solidFill>
                  <a:schemeClr val="bg1"/>
                </a:solidFill>
              </a:rPr>
              <a:t>     0.736970</a:t>
            </a:r>
          </a:p>
          <a:p>
            <a:r>
              <a:rPr lang="en-US" dirty="0">
                <a:solidFill>
                  <a:schemeClr val="bg1"/>
                </a:solidFill>
              </a:rPr>
              <a:t>10                 BP     0.508534</a:t>
            </a:r>
          </a:p>
          <a:p>
            <a:r>
              <a:rPr lang="en-US" dirty="0">
                <a:solidFill>
                  <a:schemeClr val="bg1"/>
                </a:solidFill>
              </a:rPr>
              <a:t>11            Gazprom    -0.378216</a:t>
            </a:r>
          </a:p>
          <a:p>
            <a:r>
              <a:rPr lang="en-US" dirty="0">
                <a:solidFill>
                  <a:schemeClr val="bg1"/>
                </a:solidFill>
              </a:rPr>
              <a:t>12  </a:t>
            </a:r>
            <a:r>
              <a:rPr lang="en-US" dirty="0" err="1">
                <a:solidFill>
                  <a:schemeClr val="bg1"/>
                </a:solidFill>
              </a:rPr>
              <a:t>Saudi_Arabian_plc</a:t>
            </a:r>
            <a:r>
              <a:rPr lang="en-US" dirty="0">
                <a:solidFill>
                  <a:schemeClr val="bg1"/>
                </a:solidFill>
              </a:rPr>
              <a:t>     0.859811</a:t>
            </a:r>
          </a:p>
          <a:p>
            <a:r>
              <a:rPr lang="en-US" dirty="0">
                <a:solidFill>
                  <a:schemeClr val="bg1"/>
                </a:solidFill>
              </a:rPr>
              <a:t>13       Schlumberger    -0.210516</a:t>
            </a:r>
          </a:p>
        </p:txBody>
      </p:sp>
    </p:spTree>
    <p:extLst>
      <p:ext uri="{BB962C8B-B14F-4D97-AF65-F5344CB8AC3E}">
        <p14:creationId xmlns:p14="http://schemas.microsoft.com/office/powerpoint/2010/main" val="354808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799535" y="-4892744"/>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1315233" y="396656"/>
            <a:ext cx="3141944" cy="73866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solidFill>
                  <a:schemeClr val="bg1"/>
                </a:solidFill>
              </a:rPr>
              <a:t>Conclusiones</a:t>
            </a:r>
            <a:endParaRPr lang="es-ES" sz="2400" err="1">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576136" y="6210820"/>
            <a:ext cx="53235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10</a:t>
            </a:r>
          </a:p>
          <a:p>
            <a:endParaRPr lang="en-US" dirty="0"/>
          </a:p>
        </p:txBody>
      </p:sp>
      <p:sp>
        <p:nvSpPr>
          <p:cNvPr id="2" name="CuadroTexto 1">
            <a:extLst>
              <a:ext uri="{FF2B5EF4-FFF2-40B4-BE49-F238E27FC236}">
                <a16:creationId xmlns:a16="http://schemas.microsoft.com/office/drawing/2014/main" id="{95E0B6C6-7DE2-526D-FF16-38428E00D7F9}"/>
              </a:ext>
            </a:extLst>
          </p:cNvPr>
          <p:cNvSpPr txBox="1"/>
          <p:nvPr/>
        </p:nvSpPr>
        <p:spPr>
          <a:xfrm>
            <a:off x="93946" y="1513561"/>
            <a:ext cx="9728547"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s-ES" sz="1600" b="1" dirty="0">
                <a:solidFill>
                  <a:schemeClr val="bg1"/>
                </a:solidFill>
                <a:latin typeface="Rockwell"/>
                <a:ea typeface="+mn-lt"/>
                <a:cs typeface="+mn-lt"/>
              </a:rPr>
              <a:t>Correlación Moderada:</a:t>
            </a:r>
            <a:r>
              <a:rPr lang="es-ES" sz="1600" dirty="0">
                <a:solidFill>
                  <a:schemeClr val="bg1"/>
                </a:solidFill>
                <a:latin typeface="Rockwell"/>
                <a:ea typeface="+mn-lt"/>
                <a:cs typeface="+mn-lt"/>
              </a:rPr>
              <a:t> En general se observa una</a:t>
            </a:r>
            <a:r>
              <a:rPr lang="es-ES" sz="1600" b="1" dirty="0">
                <a:solidFill>
                  <a:schemeClr val="bg1"/>
                </a:solidFill>
                <a:latin typeface="Rockwell"/>
                <a:ea typeface="+mn-lt"/>
                <a:cs typeface="+mn-lt"/>
              </a:rPr>
              <a:t> correlación moderada </a:t>
            </a:r>
            <a:r>
              <a:rPr lang="es-ES" sz="1600" dirty="0">
                <a:solidFill>
                  <a:schemeClr val="bg1"/>
                </a:solidFill>
                <a:latin typeface="Rockwell"/>
                <a:ea typeface="+mn-lt"/>
                <a:cs typeface="+mn-lt"/>
              </a:rPr>
              <a:t>entre el número de conflictos y el comportamiento del mercado de acciones. Esto sugiere que existe una relación significativa entre estos dos factores, aunque no es extremadamente fuerte.</a:t>
            </a:r>
            <a:endParaRPr lang="es-ES" sz="1600" dirty="0">
              <a:solidFill>
                <a:schemeClr val="bg1"/>
              </a:solidFill>
              <a:latin typeface="Rockwell"/>
            </a:endParaRPr>
          </a:p>
          <a:p>
            <a:pPr marL="285750" indent="-285750">
              <a:buFont typeface="Arial"/>
              <a:buChar char="•"/>
            </a:pPr>
            <a:endParaRPr lang="es-ES" sz="1600" dirty="0">
              <a:solidFill>
                <a:schemeClr val="bg1"/>
              </a:solidFill>
              <a:latin typeface="Rockwell"/>
              <a:ea typeface="+mn-lt"/>
              <a:cs typeface="+mn-lt"/>
            </a:endParaRPr>
          </a:p>
          <a:p>
            <a:pPr marL="285750" indent="-285750">
              <a:buFont typeface="Arial"/>
              <a:buChar char="•"/>
            </a:pPr>
            <a:r>
              <a:rPr lang="es-ES" sz="1600" b="1" dirty="0">
                <a:solidFill>
                  <a:schemeClr val="bg1"/>
                </a:solidFill>
                <a:latin typeface="Rockwell"/>
                <a:ea typeface="+mn-lt"/>
                <a:cs typeface="+mn-lt"/>
              </a:rPr>
              <a:t>Inversión y Riesgo Geopolítico:</a:t>
            </a:r>
            <a:r>
              <a:rPr lang="es-ES" sz="1600" dirty="0">
                <a:solidFill>
                  <a:schemeClr val="bg1"/>
                </a:solidFill>
                <a:latin typeface="Rockwell"/>
                <a:ea typeface="+mn-lt"/>
                <a:cs typeface="+mn-lt"/>
              </a:rPr>
              <a:t> La correlación encontrada indica que los inversores podrían reaccionar a eventos de conflicto ajustando sus estrategias de inversión. Cuando aumenta la incidencia de conflictos, es posible que los inversores perciban un mayor riesgo geopolítico y ajusten sus carteras de inversión en consecuencia.</a:t>
            </a:r>
            <a:endParaRPr lang="es-ES" sz="1600" dirty="0">
              <a:solidFill>
                <a:schemeClr val="bg1"/>
              </a:solidFill>
              <a:latin typeface="Rockwell"/>
            </a:endParaRPr>
          </a:p>
          <a:p>
            <a:pPr marL="285750" indent="-285750">
              <a:buFont typeface="Arial"/>
              <a:buChar char="•"/>
            </a:pPr>
            <a:endParaRPr lang="es-ES" sz="1600" dirty="0">
              <a:solidFill>
                <a:schemeClr val="bg1"/>
              </a:solidFill>
              <a:latin typeface="Rockwell"/>
              <a:ea typeface="+mn-lt"/>
              <a:cs typeface="+mn-lt"/>
            </a:endParaRPr>
          </a:p>
          <a:p>
            <a:pPr marL="285750" indent="-285750">
              <a:buFont typeface="Arial"/>
              <a:buChar char="•"/>
            </a:pPr>
            <a:r>
              <a:rPr lang="es-ES" sz="1600" b="1" dirty="0">
                <a:solidFill>
                  <a:schemeClr val="bg1"/>
                </a:solidFill>
                <a:latin typeface="Rockwell"/>
                <a:ea typeface="+mn-lt"/>
                <a:cs typeface="+mn-lt"/>
              </a:rPr>
              <a:t>Indicador de Tendencias:</a:t>
            </a:r>
            <a:r>
              <a:rPr lang="es-ES" sz="1600" dirty="0">
                <a:solidFill>
                  <a:schemeClr val="bg1"/>
                </a:solidFill>
                <a:latin typeface="Rockwell"/>
                <a:ea typeface="+mn-lt"/>
                <a:cs typeface="+mn-lt"/>
              </a:rPr>
              <a:t> El número de conflictos puede servir como un indicador útil para evaluar tendencias en el mercado de acciones. Una mayor frecuencia de conflictos podría estar asociada con periodos de mayor volatilidad en el mercado, mientras que una disminución en los conflictos podría indicar mayor estabilidad y confianza entre los inversores.</a:t>
            </a:r>
          </a:p>
          <a:p>
            <a:pPr marL="285750" indent="-285750">
              <a:buFont typeface="Arial"/>
              <a:buChar char="•"/>
            </a:pPr>
            <a:r>
              <a:rPr lang="es-ES" sz="1600" dirty="0">
                <a:solidFill>
                  <a:schemeClr val="bg1"/>
                </a:solidFill>
                <a:latin typeface="Rockwell"/>
                <a:ea typeface="+mn-lt"/>
                <a:cs typeface="+mn-lt"/>
              </a:rPr>
              <a:t>No puedo asegurar que las bajadas y subidas en los precios de las acciones tengan que ver con que va haber una guerra o no.</a:t>
            </a:r>
            <a:endParaRPr lang="es-ES" sz="1600" dirty="0">
              <a:solidFill>
                <a:schemeClr val="bg1"/>
              </a:solidFill>
              <a:latin typeface="Rockwell"/>
            </a:endParaRPr>
          </a:p>
          <a:p>
            <a:pPr algn="l"/>
            <a:endParaRPr lang="es-ES" dirty="0"/>
          </a:p>
        </p:txBody>
      </p:sp>
    </p:spTree>
    <p:extLst>
      <p:ext uri="{BB962C8B-B14F-4D97-AF65-F5344CB8AC3E}">
        <p14:creationId xmlns:p14="http://schemas.microsoft.com/office/powerpoint/2010/main" val="259600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43CAA87-2558-FF64-8F6D-37692A45A6B4}"/>
              </a:ext>
            </a:extLst>
          </p:cNvPr>
          <p:cNvPicPr>
            <a:picLocks noChangeAspect="1"/>
          </p:cNvPicPr>
          <p:nvPr/>
        </p:nvPicPr>
        <p:blipFill>
          <a:blip r:embed="rId2"/>
          <a:stretch>
            <a:fillRect/>
          </a:stretch>
        </p:blipFill>
        <p:spPr>
          <a:xfrm>
            <a:off x="-4161" y="4175"/>
            <a:ext cx="12200323" cy="6849649"/>
          </a:xfrm>
          <a:prstGeom prst="rect">
            <a:avLst/>
          </a:prstGeo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6" name="Marcador de contenido 5">
            <a:extLst>
              <a:ext uri="{FF2B5EF4-FFF2-40B4-BE49-F238E27FC236}">
                <a16:creationId xmlns:a16="http://schemas.microsoft.com/office/drawing/2014/main" id="{0F53A16B-66EF-321F-5238-D2D323C29EDD}"/>
              </a:ext>
            </a:extLst>
          </p:cNvPr>
          <p:cNvSpPr>
            <a:spLocks noGrp="1"/>
          </p:cNvSpPr>
          <p:nvPr>
            <p:ph idx="1"/>
          </p:nvPr>
        </p:nvSpPr>
        <p:spPr>
          <a:xfrm>
            <a:off x="2163871" y="886173"/>
            <a:ext cx="10515600" cy="4351338"/>
          </a:xfrm>
        </p:spPr>
        <p:txBody>
          <a:bodyPr vert="horz" lIns="91440" tIns="45720" rIns="91440" bIns="45720" rtlCol="0" anchor="t">
            <a:normAutofit/>
          </a:bodyPr>
          <a:lstStyle/>
          <a:p>
            <a:r>
              <a:rPr lang="es-ES" sz="2400" dirty="0">
                <a:solidFill>
                  <a:schemeClr val="bg1"/>
                </a:solidFill>
                <a:ea typeface="+mn-lt"/>
                <a:cs typeface="+mn-lt"/>
              </a:rPr>
              <a:t>Gracias por escucharme!!</a:t>
            </a:r>
          </a:p>
          <a:p>
            <a:pPr marL="0" indent="0">
              <a:buNone/>
            </a:pPr>
            <a:endParaRPr lang="es-ES" sz="2400" dirty="0">
              <a:solidFill>
                <a:schemeClr val="bg1"/>
              </a:solidFill>
            </a:endParaRPr>
          </a:p>
          <a:p>
            <a:r>
              <a:rPr lang="es-ES" sz="2400" dirty="0">
                <a:solidFill>
                  <a:schemeClr val="bg1"/>
                </a:solidFill>
              </a:rPr>
              <a:t>Contacto: </a:t>
            </a:r>
            <a:r>
              <a:rPr lang="es-ES" sz="2400" b="1" dirty="0">
                <a:solidFill>
                  <a:srgbClr val="FFC000"/>
                </a:solidFill>
                <a:hlinkClick r:id="rId3">
                  <a:extLst>
                    <a:ext uri="{A12FA001-AC4F-418D-AE19-62706E023703}">
                      <ahyp:hlinkClr xmlns:ahyp="http://schemas.microsoft.com/office/drawing/2018/hyperlinkcolor" val="tx"/>
                    </a:ext>
                  </a:extLst>
                </a:hlinkClick>
              </a:rPr>
              <a:t>pablo.pozo.vargas@gmail.com</a:t>
            </a:r>
          </a:p>
          <a:p>
            <a:r>
              <a:rPr lang="es-ES" sz="2400" dirty="0">
                <a:solidFill>
                  <a:schemeClr val="bg1"/>
                </a:solidFill>
              </a:rPr>
              <a:t>Ruegos y preguntas</a:t>
            </a:r>
          </a:p>
        </p:txBody>
      </p:sp>
    </p:spTree>
    <p:extLst>
      <p:ext uri="{BB962C8B-B14F-4D97-AF65-F5344CB8AC3E}">
        <p14:creationId xmlns:p14="http://schemas.microsoft.com/office/powerpoint/2010/main" val="273379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716028"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314194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ea typeface="+mn-lt"/>
                <a:cs typeface="+mn-lt"/>
              </a:rPr>
              <a:t>Análisis</a:t>
            </a:r>
            <a:r>
              <a:rPr lang="en-US" dirty="0">
                <a:solidFill>
                  <a:schemeClr val="bg1"/>
                </a:solidFill>
                <a:ea typeface="+mn-lt"/>
                <a:cs typeface="+mn-lt"/>
              </a:rPr>
              <a:t> </a:t>
            </a:r>
            <a:r>
              <a:rPr lang="en-US" dirty="0" err="1">
                <a:solidFill>
                  <a:schemeClr val="bg1"/>
                </a:solidFill>
                <a:ea typeface="+mn-lt"/>
                <a:cs typeface="+mn-lt"/>
              </a:rPr>
              <a:t>datos</a:t>
            </a:r>
            <a:r>
              <a:rPr lang="en-US" dirty="0">
                <a:solidFill>
                  <a:schemeClr val="bg1"/>
                </a:solidFill>
                <a:ea typeface="+mn-lt"/>
                <a:cs typeface="+mn-lt"/>
              </a:rPr>
              <a:t> de </a:t>
            </a:r>
            <a:r>
              <a:rPr lang="en-US" dirty="0" err="1">
                <a:solidFill>
                  <a:schemeClr val="bg1"/>
                </a:solidFill>
                <a:ea typeface="+mn-lt"/>
                <a:cs typeface="+mn-lt"/>
              </a:rPr>
              <a:t>conflictos</a:t>
            </a:r>
            <a:endParaRPr lang="en-US" dirty="0" err="1">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1</a:t>
            </a:r>
          </a:p>
          <a:p>
            <a:endParaRPr lang="en-US" dirty="0"/>
          </a:p>
        </p:txBody>
      </p:sp>
      <p:sp>
        <p:nvSpPr>
          <p:cNvPr id="13" name="TextBox 5">
            <a:extLst>
              <a:ext uri="{FF2B5EF4-FFF2-40B4-BE49-F238E27FC236}">
                <a16:creationId xmlns:a16="http://schemas.microsoft.com/office/drawing/2014/main" id="{11411A80-9A36-C86C-3411-4649DE22AC24}"/>
              </a:ext>
            </a:extLst>
          </p:cNvPr>
          <p:cNvSpPr txBox="1"/>
          <p:nvPr/>
        </p:nvSpPr>
        <p:spPr>
          <a:xfrm>
            <a:off x="9050053" y="1002080"/>
            <a:ext cx="314194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a:solidFill>
                  <a:schemeClr val="bg1"/>
                </a:solidFill>
              </a:rPr>
              <a:t>Análisis</a:t>
            </a:r>
            <a:r>
              <a:rPr lang="en-US" sz="1200" dirty="0">
                <a:solidFill>
                  <a:schemeClr val="bg1"/>
                </a:solidFill>
              </a:rPr>
              <a:t> </a:t>
            </a:r>
            <a:r>
              <a:rPr lang="en-US" sz="1200" dirty="0" err="1">
                <a:solidFill>
                  <a:schemeClr val="bg1"/>
                </a:solidFill>
              </a:rPr>
              <a:t>datos</a:t>
            </a:r>
            <a:r>
              <a:rPr lang="en-US" sz="1200" dirty="0">
                <a:solidFill>
                  <a:schemeClr val="bg1"/>
                </a:solidFill>
              </a:rPr>
              <a:t> </a:t>
            </a:r>
            <a:r>
              <a:rPr lang="en-US" sz="1200" dirty="0">
                <a:solidFill>
                  <a:schemeClr val="bg1"/>
                </a:solidFill>
                <a:ea typeface="+mn-lt"/>
                <a:cs typeface="+mn-lt"/>
              </a:rPr>
              <a:t>Variables </a:t>
            </a:r>
            <a:r>
              <a:rPr lang="en-US" sz="1200" dirty="0" err="1">
                <a:solidFill>
                  <a:schemeClr val="bg1"/>
                </a:solidFill>
                <a:ea typeface="+mn-lt"/>
                <a:cs typeface="+mn-lt"/>
              </a:rPr>
              <a:t>en</a:t>
            </a:r>
            <a:r>
              <a:rPr lang="en-US" sz="1200" dirty="0">
                <a:solidFill>
                  <a:schemeClr val="bg1"/>
                </a:solidFill>
                <a:ea typeface="+mn-lt"/>
                <a:cs typeface="+mn-lt"/>
              </a:rPr>
              <a:t> </a:t>
            </a:r>
            <a:r>
              <a:rPr lang="en-US" sz="1200" dirty="0" err="1">
                <a:solidFill>
                  <a:schemeClr val="bg1"/>
                </a:solidFill>
                <a:ea typeface="+mn-lt"/>
                <a:cs typeface="+mn-lt"/>
              </a:rPr>
              <a:t>el</a:t>
            </a:r>
            <a:r>
              <a:rPr lang="en-US" sz="1200" dirty="0">
                <a:solidFill>
                  <a:schemeClr val="bg1"/>
                </a:solidFill>
                <a:ea typeface="+mn-lt"/>
                <a:cs typeface="+mn-lt"/>
              </a:rPr>
              <a:t> datasheet </a:t>
            </a:r>
            <a:r>
              <a:rPr lang="en-US" sz="1200" dirty="0">
                <a:solidFill>
                  <a:schemeClr val="bg1"/>
                </a:solidFill>
              </a:rPr>
              <a:t> de</a:t>
            </a:r>
            <a:r>
              <a:rPr lang="en-US" dirty="0">
                <a:solidFill>
                  <a:schemeClr val="bg1"/>
                </a:solidFill>
              </a:rPr>
              <a:t> </a:t>
            </a:r>
            <a:r>
              <a:rPr lang="en-US" sz="1200" dirty="0" err="1">
                <a:solidFill>
                  <a:schemeClr val="bg1"/>
                </a:solidFill>
              </a:rPr>
              <a:t>conflictos</a:t>
            </a:r>
            <a:r>
              <a:rPr lang="en-US" sz="1200" dirty="0">
                <a:solidFill>
                  <a:schemeClr val="bg1"/>
                </a:solidFill>
              </a:rPr>
              <a:t> con la union de </a:t>
            </a:r>
            <a:r>
              <a:rPr lang="en-US" sz="1200" dirty="0" err="1">
                <a:solidFill>
                  <a:schemeClr val="bg1"/>
                </a:solidFill>
              </a:rPr>
              <a:t>eventos</a:t>
            </a:r>
            <a:endParaRPr lang="en-US" sz="1200" dirty="0">
              <a:solidFill>
                <a:schemeClr val="bg1"/>
              </a:solidFill>
            </a:endParaRPr>
          </a:p>
          <a:p>
            <a:endParaRPr lang="en-US" dirty="0"/>
          </a:p>
        </p:txBody>
      </p:sp>
      <p:graphicFrame>
        <p:nvGraphicFramePr>
          <p:cNvPr id="14" name="Table 13">
            <a:extLst>
              <a:ext uri="{FF2B5EF4-FFF2-40B4-BE49-F238E27FC236}">
                <a16:creationId xmlns:a16="http://schemas.microsoft.com/office/drawing/2014/main" id="{9FAC9604-30BC-DB8B-0411-63297A35F84C}"/>
              </a:ext>
            </a:extLst>
          </p:cNvPr>
          <p:cNvGraphicFramePr>
            <a:graphicFrameLocks noGrp="1"/>
          </p:cNvGraphicFramePr>
          <p:nvPr>
            <p:extLst>
              <p:ext uri="{D42A27DB-BD31-4B8C-83A1-F6EECF244321}">
                <p14:modId xmlns:p14="http://schemas.microsoft.com/office/powerpoint/2010/main" val="3319454698"/>
              </p:ext>
            </p:extLst>
          </p:nvPr>
        </p:nvGraphicFramePr>
        <p:xfrm>
          <a:off x="320666" y="461416"/>
          <a:ext cx="8168639" cy="4825851"/>
        </p:xfrm>
        <a:graphic>
          <a:graphicData uri="http://schemas.openxmlformats.org/drawingml/2006/table">
            <a:tbl>
              <a:tblPr firstRow="1" bandRow="1">
                <a:tableStyleId>{5C22544A-7EE6-4342-B048-85BDC9FD1C3A}</a:tableStyleId>
              </a:tblPr>
              <a:tblGrid>
                <a:gridCol w="2150301">
                  <a:extLst>
                    <a:ext uri="{9D8B030D-6E8A-4147-A177-3AD203B41FA5}">
                      <a16:colId xmlns:a16="http://schemas.microsoft.com/office/drawing/2014/main" val="2210268141"/>
                    </a:ext>
                  </a:extLst>
                </a:gridCol>
                <a:gridCol w="6018338">
                  <a:extLst>
                    <a:ext uri="{9D8B030D-6E8A-4147-A177-3AD203B41FA5}">
                      <a16:colId xmlns:a16="http://schemas.microsoft.com/office/drawing/2014/main" val="330995904"/>
                    </a:ext>
                  </a:extLst>
                </a:gridCol>
              </a:tblGrid>
              <a:tr h="375780">
                <a:tc>
                  <a:txBody>
                    <a:bodyPr/>
                    <a:lstStyle/>
                    <a:p>
                      <a:pPr lvl="0">
                        <a:buNone/>
                      </a:pPr>
                      <a:r>
                        <a:rPr lang="en-US" dirty="0"/>
                        <a:t>Variable</a:t>
                      </a:r>
                    </a:p>
                  </a:txBody>
                  <a:tcPr/>
                </a:tc>
                <a:tc>
                  <a:txBody>
                    <a:bodyPr/>
                    <a:lstStyle/>
                    <a:p>
                      <a:r>
                        <a:rPr lang="en-US" dirty="0" err="1"/>
                        <a:t>Significado</a:t>
                      </a:r>
                    </a:p>
                  </a:txBody>
                  <a:tcPr/>
                </a:tc>
                <a:extLst>
                  <a:ext uri="{0D108BD9-81ED-4DB2-BD59-A6C34878D82A}">
                    <a16:rowId xmlns:a16="http://schemas.microsoft.com/office/drawing/2014/main" val="1598513801"/>
                  </a:ext>
                </a:extLst>
              </a:tr>
              <a:tr h="370840">
                <a:tc>
                  <a:txBody>
                    <a:bodyPr/>
                    <a:lstStyle/>
                    <a:p>
                      <a:pPr lvl="0">
                        <a:buNone/>
                      </a:pPr>
                      <a:r>
                        <a:rPr lang="en-US" sz="1200" b="1" i="0" u="none" strike="noStrike" noProof="0" dirty="0" err="1">
                          <a:solidFill>
                            <a:srgbClr val="0D0D0D"/>
                          </a:solidFill>
                          <a:latin typeface="Aptos"/>
                        </a:rPr>
                        <a:t>conflict_id</a:t>
                      </a:r>
                      <a:endParaRPr lang="en-US" dirty="0" err="1"/>
                    </a:p>
                  </a:txBody>
                  <a:tcPr/>
                </a:tc>
                <a:tc>
                  <a:txBody>
                    <a:bodyPr/>
                    <a:lstStyle/>
                    <a:p>
                      <a:pPr lvl="0">
                        <a:buNone/>
                      </a:pPr>
                      <a:r>
                        <a:rPr lang="en-US" sz="1200" b="0" i="0" u="none" strike="noStrike" noProof="0" dirty="0">
                          <a:solidFill>
                            <a:srgbClr val="0D0D0D"/>
                          </a:solidFill>
                        </a:rPr>
                        <a:t>Un </a:t>
                      </a:r>
                      <a:r>
                        <a:rPr lang="en-US" sz="1200" b="0" i="0" u="none" strike="noStrike" noProof="0" dirty="0" err="1">
                          <a:solidFill>
                            <a:srgbClr val="0D0D0D"/>
                          </a:solidFill>
                        </a:rPr>
                        <a:t>identificador</a:t>
                      </a:r>
                      <a:r>
                        <a:rPr lang="en-US" sz="1200" b="0" i="0" u="none" strike="noStrike" noProof="0" dirty="0">
                          <a:solidFill>
                            <a:srgbClr val="0D0D0D"/>
                          </a:solidFill>
                        </a:rPr>
                        <a:t> </a:t>
                      </a:r>
                      <a:r>
                        <a:rPr lang="en-US" sz="1200" b="0" i="0" u="none" strike="noStrike" noProof="0" dirty="0" err="1">
                          <a:solidFill>
                            <a:srgbClr val="0D0D0D"/>
                          </a:solidFill>
                        </a:rPr>
                        <a:t>numérico</a:t>
                      </a:r>
                      <a:r>
                        <a:rPr lang="en-US" sz="1200" b="0" i="0" u="none" strike="noStrike" noProof="0" dirty="0">
                          <a:solidFill>
                            <a:srgbClr val="0D0D0D"/>
                          </a:solidFill>
                        </a:rPr>
                        <a:t> </a:t>
                      </a:r>
                      <a:r>
                        <a:rPr lang="en-US" sz="1200" b="0" i="0" u="none" strike="noStrike" noProof="0" dirty="0" err="1">
                          <a:solidFill>
                            <a:srgbClr val="0D0D0D"/>
                          </a:solidFill>
                        </a:rPr>
                        <a:t>único</a:t>
                      </a:r>
                      <a:r>
                        <a:rPr lang="en-US" sz="1200" b="0" i="0" u="none" strike="noStrike" noProof="0" dirty="0">
                          <a:solidFill>
                            <a:srgbClr val="0D0D0D"/>
                          </a:solidFill>
                        </a:rPr>
                        <a:t> para </a:t>
                      </a:r>
                      <a:r>
                        <a:rPr lang="en-US" sz="1200" b="0" i="0" u="none" strike="noStrike" noProof="0" dirty="0" err="1">
                          <a:solidFill>
                            <a:srgbClr val="0D0D0D"/>
                          </a:solidFill>
                        </a:rPr>
                        <a:t>cada</a:t>
                      </a:r>
                      <a:r>
                        <a:rPr lang="en-US" sz="1200" b="0" i="0" u="none" strike="noStrike" noProof="0" dirty="0">
                          <a:solidFill>
                            <a:srgbClr val="0D0D0D"/>
                          </a:solidFill>
                        </a:rPr>
                        <a:t> </a:t>
                      </a:r>
                      <a:r>
                        <a:rPr lang="en-US" sz="1200" b="0" i="0" u="none" strike="noStrike" noProof="0" dirty="0" err="1">
                          <a:solidFill>
                            <a:srgbClr val="0D0D0D"/>
                          </a:solidFill>
                        </a:rPr>
                        <a:t>conflicto</a:t>
                      </a:r>
                      <a:r>
                        <a:rPr lang="en-US" sz="1200" b="0" i="0" u="none" strike="noStrike" noProof="0" dirty="0">
                          <a:solidFill>
                            <a:srgbClr val="0D0D0D"/>
                          </a:solidFill>
                        </a:rPr>
                        <a:t>.</a:t>
                      </a:r>
                      <a:endParaRPr lang="en-US" sz="1600" dirty="0"/>
                    </a:p>
                  </a:txBody>
                  <a:tcPr/>
                </a:tc>
                <a:extLst>
                  <a:ext uri="{0D108BD9-81ED-4DB2-BD59-A6C34878D82A}">
                    <a16:rowId xmlns:a16="http://schemas.microsoft.com/office/drawing/2014/main" val="2633411271"/>
                  </a:ext>
                </a:extLst>
              </a:tr>
              <a:tr h="370840">
                <a:tc>
                  <a:txBody>
                    <a:bodyPr/>
                    <a:lstStyle/>
                    <a:p>
                      <a:pPr lvl="0">
                        <a:buNone/>
                      </a:pPr>
                      <a:r>
                        <a:rPr lang="en-US" sz="1200" b="1" i="0" u="none" strike="noStrike" noProof="0" dirty="0" err="1">
                          <a:solidFill>
                            <a:srgbClr val="0D0D0D"/>
                          </a:solidFill>
                          <a:latin typeface="Aptos"/>
                        </a:rPr>
                        <a:t>conflict_name</a:t>
                      </a:r>
                      <a:endParaRPr lang="en-US" dirty="0" err="1"/>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nombre</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conflicto</a:t>
                      </a:r>
                      <a:r>
                        <a:rPr lang="en-US" sz="1200" b="0" i="0" u="none" strike="noStrike" noProof="0" dirty="0">
                          <a:solidFill>
                            <a:srgbClr val="0D0D0D"/>
                          </a:solidFill>
                          <a:latin typeface="Aptos"/>
                        </a:rPr>
                        <a:t>.</a:t>
                      </a:r>
                      <a:endParaRPr lang="en-US" sz="1500" b="0" i="0" u="none" strike="noStrike" noProof="0" dirty="0">
                        <a:solidFill>
                          <a:srgbClr val="000000"/>
                        </a:solidFill>
                        <a:latin typeface="Aptos"/>
                      </a:endParaRPr>
                    </a:p>
                  </a:txBody>
                  <a:tcPr/>
                </a:tc>
                <a:extLst>
                  <a:ext uri="{0D108BD9-81ED-4DB2-BD59-A6C34878D82A}">
                    <a16:rowId xmlns:a16="http://schemas.microsoft.com/office/drawing/2014/main" val="1994131924"/>
                  </a:ext>
                </a:extLst>
              </a:tr>
              <a:tr h="370840">
                <a:tc>
                  <a:txBody>
                    <a:bodyPr/>
                    <a:lstStyle/>
                    <a:p>
                      <a:pPr lvl="0">
                        <a:buNone/>
                      </a:pPr>
                      <a:r>
                        <a:rPr lang="en-US" sz="1200" b="1" i="0" u="none" strike="noStrike" noProof="0" dirty="0" err="1">
                          <a:solidFill>
                            <a:srgbClr val="0D0D0D"/>
                          </a:solidFill>
                          <a:latin typeface="Aptos"/>
                        </a:rPr>
                        <a:t>date_start</a:t>
                      </a:r>
                      <a:endParaRPr lang="en-US" dirty="0" err="1"/>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fecha</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inicio</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conflicto</a:t>
                      </a:r>
                      <a:endParaRPr lang="en-US" dirty="0" err="1"/>
                    </a:p>
                  </a:txBody>
                  <a:tcPr/>
                </a:tc>
                <a:extLst>
                  <a:ext uri="{0D108BD9-81ED-4DB2-BD59-A6C34878D82A}">
                    <a16:rowId xmlns:a16="http://schemas.microsoft.com/office/drawing/2014/main" val="2452980143"/>
                  </a:ext>
                </a:extLst>
              </a:tr>
              <a:tr h="370840">
                <a:tc>
                  <a:txBody>
                    <a:bodyPr/>
                    <a:lstStyle/>
                    <a:p>
                      <a:pPr lvl="0">
                        <a:buNone/>
                      </a:pPr>
                      <a:r>
                        <a:rPr lang="en-US" sz="1200" b="1" i="0" u="none" strike="noStrike" noProof="0" dirty="0" err="1">
                          <a:solidFill>
                            <a:srgbClr val="0D0D0D"/>
                          </a:solidFill>
                          <a:latin typeface="Aptos"/>
                        </a:rPr>
                        <a:t>date_end</a:t>
                      </a:r>
                      <a:endParaRPr lang="en-US" dirty="0" err="1"/>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fecha</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finalización</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conflicto</a:t>
                      </a:r>
                      <a:endParaRPr lang="en-US" dirty="0" err="1"/>
                    </a:p>
                  </a:txBody>
                  <a:tcPr/>
                </a:tc>
                <a:extLst>
                  <a:ext uri="{0D108BD9-81ED-4DB2-BD59-A6C34878D82A}">
                    <a16:rowId xmlns:a16="http://schemas.microsoft.com/office/drawing/2014/main" val="3776715345"/>
                  </a:ext>
                </a:extLst>
              </a:tr>
              <a:tr h="370840">
                <a:tc>
                  <a:txBody>
                    <a:bodyPr/>
                    <a:lstStyle/>
                    <a:p>
                      <a:pPr lvl="0">
                        <a:buNone/>
                      </a:pPr>
                      <a:r>
                        <a:rPr lang="en-US" sz="1200" b="1" i="0" u="none" strike="noStrike" noProof="0" dirty="0">
                          <a:solidFill>
                            <a:srgbClr val="0D0D0D"/>
                          </a:solidFill>
                          <a:latin typeface="Aptos"/>
                        </a:rPr>
                        <a:t>best</a:t>
                      </a:r>
                      <a:endParaRPr lang="en-US" dirty="0"/>
                    </a:p>
                  </a:txBody>
                  <a:tcPr/>
                </a:tc>
                <a:tc>
                  <a:txBody>
                    <a:bodyPr/>
                    <a:lstStyle/>
                    <a:p>
                      <a:pPr lvl="0">
                        <a:buNone/>
                      </a:pPr>
                      <a:r>
                        <a:rPr lang="en-US" sz="1200" b="0" i="0" u="none" strike="noStrike" noProof="0" dirty="0">
                          <a:solidFill>
                            <a:srgbClr val="0D0D0D"/>
                          </a:solidFill>
                          <a:latin typeface="Aptos"/>
                        </a:rPr>
                        <a:t>Un valor </a:t>
                      </a:r>
                      <a:r>
                        <a:rPr lang="en-US" sz="1200" b="0" i="0" u="none" strike="noStrike" noProof="0" dirty="0" err="1">
                          <a:solidFill>
                            <a:srgbClr val="0D0D0D"/>
                          </a:solidFill>
                          <a:latin typeface="Aptos"/>
                        </a:rPr>
                        <a:t>numérico</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relacionado</a:t>
                      </a:r>
                      <a:r>
                        <a:rPr lang="en-US" sz="1200" b="0" i="0" u="none" strike="noStrike" noProof="0" dirty="0">
                          <a:solidFill>
                            <a:srgbClr val="0D0D0D"/>
                          </a:solidFill>
                          <a:latin typeface="Aptos"/>
                        </a:rPr>
                        <a:t> con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mejor</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estimado</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número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muertes</a:t>
                      </a:r>
                      <a:endParaRPr lang="en-US" dirty="0" err="1"/>
                    </a:p>
                  </a:txBody>
                  <a:tcPr/>
                </a:tc>
                <a:extLst>
                  <a:ext uri="{0D108BD9-81ED-4DB2-BD59-A6C34878D82A}">
                    <a16:rowId xmlns:a16="http://schemas.microsoft.com/office/drawing/2014/main" val="1372246124"/>
                  </a:ext>
                </a:extLst>
              </a:tr>
              <a:tr h="370840">
                <a:tc>
                  <a:txBody>
                    <a:bodyPr/>
                    <a:lstStyle/>
                    <a:p>
                      <a:pPr lvl="0">
                        <a:buNone/>
                      </a:pPr>
                      <a:r>
                        <a:rPr lang="en-US" sz="1200" b="1" i="0" u="none" strike="noStrike" noProof="0" dirty="0" err="1">
                          <a:solidFill>
                            <a:srgbClr val="0D0D0D"/>
                          </a:solidFill>
                          <a:latin typeface="Aptos"/>
                        </a:rPr>
                        <a:t>deaths_civilians</a:t>
                      </a:r>
                      <a:endParaRPr lang="en-US" dirty="0" err="1"/>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número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muertes</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civiles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en</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conflicto</a:t>
                      </a:r>
                      <a:endParaRPr lang="en-US" dirty="0" err="1"/>
                    </a:p>
                  </a:txBody>
                  <a:tcPr/>
                </a:tc>
                <a:extLst>
                  <a:ext uri="{0D108BD9-81ED-4DB2-BD59-A6C34878D82A}">
                    <a16:rowId xmlns:a16="http://schemas.microsoft.com/office/drawing/2014/main" val="2360961460"/>
                  </a:ext>
                </a:extLst>
              </a:tr>
              <a:tr h="370840">
                <a:tc>
                  <a:txBody>
                    <a:bodyPr/>
                    <a:lstStyle/>
                    <a:p>
                      <a:pPr lvl="0">
                        <a:buNone/>
                      </a:pPr>
                      <a:r>
                        <a:rPr lang="en-US" sz="1200" b="1" i="0" u="none" strike="noStrike" noProof="0" dirty="0" err="1">
                          <a:solidFill>
                            <a:srgbClr val="0D0D0D"/>
                          </a:solidFill>
                          <a:latin typeface="Aptos"/>
                        </a:rPr>
                        <a:t>deaths_unknown</a:t>
                      </a:r>
                      <a:endParaRPr lang="en-US" dirty="0" err="1"/>
                    </a:p>
                  </a:txBody>
                  <a:tcPr/>
                </a:tc>
                <a:tc>
                  <a:txBody>
                    <a:bodyPr/>
                    <a:lstStyle/>
                    <a:p>
                      <a:pPr lvl="0">
                        <a:buNone/>
                      </a:pPr>
                      <a:r>
                        <a:rPr lang="en-US" sz="1200" b="0" i="0" u="none" strike="noStrike" noProof="0" dirty="0">
                          <a:solidFill>
                            <a:srgbClr val="0D0D0D"/>
                          </a:solidFill>
                        </a:rPr>
                        <a:t>El </a:t>
                      </a:r>
                      <a:r>
                        <a:rPr lang="en-US" sz="1200" b="0" i="0" u="none" strike="noStrike" noProof="0" dirty="0" err="1">
                          <a:solidFill>
                            <a:srgbClr val="0D0D0D"/>
                          </a:solidFill>
                        </a:rPr>
                        <a:t>número</a:t>
                      </a:r>
                      <a:r>
                        <a:rPr lang="en-US" sz="1200" b="0" i="0" u="none" strike="noStrike" noProof="0" dirty="0">
                          <a:solidFill>
                            <a:srgbClr val="0D0D0D"/>
                          </a:solidFill>
                        </a:rPr>
                        <a:t> de </a:t>
                      </a:r>
                      <a:r>
                        <a:rPr lang="en-US" sz="1200" b="0" i="0" u="none" strike="noStrike" noProof="0" dirty="0" err="1">
                          <a:solidFill>
                            <a:srgbClr val="0D0D0D"/>
                          </a:solidFill>
                        </a:rPr>
                        <a:t>muertes</a:t>
                      </a:r>
                      <a:r>
                        <a:rPr lang="en-US" sz="1200" b="0" i="0" u="none" strike="noStrike" noProof="0" dirty="0">
                          <a:solidFill>
                            <a:srgbClr val="0D0D0D"/>
                          </a:solidFill>
                        </a:rPr>
                        <a:t> </a:t>
                      </a:r>
                      <a:r>
                        <a:rPr lang="en-US" sz="1200" b="0" i="0" u="none" strike="noStrike" noProof="0" dirty="0" err="1">
                          <a:solidFill>
                            <a:srgbClr val="0D0D0D"/>
                          </a:solidFill>
                        </a:rPr>
                        <a:t>desconocidas</a:t>
                      </a:r>
                      <a:r>
                        <a:rPr lang="en-US" sz="1200" b="0" i="0" u="none" strike="noStrike" noProof="0" dirty="0">
                          <a:solidFill>
                            <a:srgbClr val="0D0D0D"/>
                          </a:solidFill>
                        </a:rPr>
                        <a:t> </a:t>
                      </a:r>
                      <a:r>
                        <a:rPr lang="en-US" sz="1200" b="0" i="0" u="none" strike="noStrike" noProof="0" dirty="0" err="1">
                          <a:solidFill>
                            <a:srgbClr val="0D0D0D"/>
                          </a:solidFill>
                        </a:rPr>
                        <a:t>en</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a:t>
                      </a:r>
                      <a:r>
                        <a:rPr lang="en-US" sz="1200" b="0" i="0" u="none" strike="noStrike" noProof="0" dirty="0" err="1">
                          <a:solidFill>
                            <a:srgbClr val="0D0D0D"/>
                          </a:solidFill>
                        </a:rPr>
                        <a:t>conflicto</a:t>
                      </a:r>
                      <a:r>
                        <a:rPr lang="en-US" sz="1200" b="0" i="0" u="none" strike="noStrike" noProof="0" dirty="0">
                          <a:solidFill>
                            <a:srgbClr val="0D0D0D"/>
                          </a:solidFill>
                        </a:rPr>
                        <a:t>.</a:t>
                      </a:r>
                      <a:endParaRPr lang="en-US" dirty="0"/>
                    </a:p>
                  </a:txBody>
                  <a:tcPr/>
                </a:tc>
                <a:extLst>
                  <a:ext uri="{0D108BD9-81ED-4DB2-BD59-A6C34878D82A}">
                    <a16:rowId xmlns:a16="http://schemas.microsoft.com/office/drawing/2014/main" val="2616967047"/>
                  </a:ext>
                </a:extLst>
              </a:tr>
              <a:tr h="370839">
                <a:tc>
                  <a:txBody>
                    <a:bodyPr/>
                    <a:lstStyle/>
                    <a:p>
                      <a:pPr lvl="0">
                        <a:buNone/>
                      </a:pPr>
                      <a:r>
                        <a:rPr lang="en-US" sz="1200" b="1" i="0" u="none" strike="noStrike" noProof="0" dirty="0" err="1">
                          <a:solidFill>
                            <a:srgbClr val="0D0D0D"/>
                          </a:solidFill>
                        </a:rPr>
                        <a:t>type_of_violence</a:t>
                      </a:r>
                      <a:endParaRPr lang="en-US" dirty="0" err="1"/>
                    </a:p>
                  </a:txBody>
                  <a:tcPr/>
                </a:tc>
                <a:tc>
                  <a:txBody>
                    <a:bodyPr/>
                    <a:lstStyle/>
                    <a:p>
                      <a:pPr lvl="0">
                        <a:buNone/>
                      </a:pPr>
                      <a:r>
                        <a:rPr lang="en-US" sz="1200" b="0" i="0" u="none" strike="noStrike" noProof="0" dirty="0">
                          <a:solidFill>
                            <a:srgbClr val="0D0D0D"/>
                          </a:solidFill>
                          <a:latin typeface="Aptos"/>
                        </a:rPr>
                        <a:t>Un </a:t>
                      </a:r>
                      <a:r>
                        <a:rPr lang="en-US" sz="1200" b="0" i="0" u="none" strike="noStrike" noProof="0" dirty="0" err="1">
                          <a:solidFill>
                            <a:srgbClr val="0D0D0D"/>
                          </a:solidFill>
                          <a:latin typeface="Aptos"/>
                        </a:rPr>
                        <a:t>código</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numérico</a:t>
                      </a:r>
                      <a:r>
                        <a:rPr lang="en-US" sz="1200" b="0" i="0" u="none" strike="noStrike" noProof="0" dirty="0">
                          <a:solidFill>
                            <a:srgbClr val="0D0D0D"/>
                          </a:solidFill>
                          <a:latin typeface="Aptos"/>
                        </a:rPr>
                        <a:t> que </a:t>
                      </a:r>
                      <a:r>
                        <a:rPr lang="en-US" sz="1200" b="0" i="0" u="none" strike="noStrike" noProof="0" dirty="0" err="1">
                          <a:solidFill>
                            <a:srgbClr val="0D0D0D"/>
                          </a:solidFill>
                          <a:latin typeface="Aptos"/>
                        </a:rPr>
                        <a:t>representa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tipo</a:t>
                      </a:r>
                      <a:r>
                        <a:rPr lang="en-US" sz="1200" b="0" i="0" u="none" strike="noStrike" noProof="0" dirty="0">
                          <a:solidFill>
                            <a:srgbClr val="0D0D0D"/>
                          </a:solidFill>
                          <a:latin typeface="Aptos"/>
                        </a:rPr>
                        <a:t> de </a:t>
                      </a:r>
                      <a:r>
                        <a:rPr lang="en-US" sz="1200" b="0" i="0" u="none" strike="noStrike" noProof="0" dirty="0" err="1">
                          <a:solidFill>
                            <a:srgbClr val="0D0D0D"/>
                          </a:solidFill>
                          <a:latin typeface="Aptos"/>
                        </a:rPr>
                        <a:t>violencia</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2168397450"/>
                  </a:ext>
                </a:extLst>
              </a:tr>
              <a:tr h="370838">
                <a:tc>
                  <a:txBody>
                    <a:bodyPr/>
                    <a:lstStyle/>
                    <a:p>
                      <a:pPr lvl="0">
                        <a:buNone/>
                      </a:pPr>
                      <a:r>
                        <a:rPr lang="en-US" sz="1200" b="1" i="0" u="none" strike="noStrike" noProof="0" dirty="0">
                          <a:solidFill>
                            <a:srgbClr val="0D0D0D"/>
                          </a:solidFill>
                        </a:rPr>
                        <a:t>latitude</a:t>
                      </a:r>
                      <a:endParaRPr lang="en-US" dirty="0"/>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latitud</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geográfica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349578018"/>
                  </a:ext>
                </a:extLst>
              </a:tr>
              <a:tr h="370838">
                <a:tc>
                  <a:txBody>
                    <a:bodyPr/>
                    <a:lstStyle/>
                    <a:p>
                      <a:pPr lvl="0">
                        <a:buNone/>
                      </a:pPr>
                      <a:r>
                        <a:rPr lang="en-US" sz="1200" b="1" i="0" u="none" strike="noStrike" noProof="0" dirty="0">
                          <a:solidFill>
                            <a:srgbClr val="0D0D0D"/>
                          </a:solidFill>
                          <a:latin typeface="Aptos"/>
                        </a:rPr>
                        <a:t>longitude</a:t>
                      </a:r>
                      <a:endParaRPr lang="en-US" dirty="0"/>
                    </a:p>
                  </a:txBody>
                  <a:tcPr/>
                </a:tc>
                <a:tc>
                  <a:txBody>
                    <a:bodyPr/>
                    <a:lstStyle/>
                    <a:p>
                      <a:pPr lvl="0">
                        <a:buNone/>
                      </a:pPr>
                      <a:r>
                        <a:rPr lang="en-US" sz="1200" b="0" i="0" u="none" strike="noStrike" noProof="0" dirty="0">
                          <a:solidFill>
                            <a:srgbClr val="0D0D0D"/>
                          </a:solidFill>
                          <a:latin typeface="Aptos"/>
                        </a:rPr>
                        <a:t>La </a:t>
                      </a:r>
                      <a:r>
                        <a:rPr lang="en-US" sz="1200" b="0" i="0" u="none" strike="noStrike" noProof="0" dirty="0" err="1">
                          <a:solidFill>
                            <a:srgbClr val="0D0D0D"/>
                          </a:solidFill>
                          <a:latin typeface="Aptos"/>
                        </a:rPr>
                        <a:t>longitud</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geográfica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4193150953"/>
                  </a:ext>
                </a:extLst>
              </a:tr>
              <a:tr h="370838">
                <a:tc>
                  <a:txBody>
                    <a:bodyPr/>
                    <a:lstStyle/>
                    <a:p>
                      <a:pPr lvl="0">
                        <a:buNone/>
                      </a:pPr>
                      <a:r>
                        <a:rPr lang="en-US" sz="1200" b="1" i="0" u="none" strike="noStrike" noProof="0" dirty="0">
                          <a:solidFill>
                            <a:srgbClr val="0D0D0D"/>
                          </a:solidFill>
                          <a:latin typeface="Aptos"/>
                        </a:rPr>
                        <a:t>country</a:t>
                      </a:r>
                      <a:endParaRPr lang="en-US" dirty="0"/>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nombre</a:t>
                      </a:r>
                      <a:r>
                        <a:rPr lang="en-US" sz="1200" b="0" i="0" u="none" strike="noStrike" noProof="0" dirty="0">
                          <a:solidFill>
                            <a:srgbClr val="0D0D0D"/>
                          </a:solidFill>
                          <a:latin typeface="Aptos"/>
                        </a:rPr>
                        <a:t> del </a:t>
                      </a:r>
                      <a:r>
                        <a:rPr lang="en-US" sz="1200" b="0" i="0" u="none" strike="noStrike" noProof="0" dirty="0" err="1">
                          <a:solidFill>
                            <a:srgbClr val="0D0D0D"/>
                          </a:solidFill>
                          <a:latin typeface="Aptos"/>
                        </a:rPr>
                        <a:t>país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1072901361"/>
                  </a:ext>
                </a:extLst>
              </a:tr>
              <a:tr h="370838">
                <a:tc>
                  <a:txBody>
                    <a:bodyPr/>
                    <a:lstStyle/>
                    <a:p>
                      <a:pPr lvl="0">
                        <a:buNone/>
                      </a:pPr>
                      <a:r>
                        <a:rPr lang="en-US" sz="1200" b="1" i="0" u="none" strike="noStrike" noProof="0" dirty="0" err="1">
                          <a:solidFill>
                            <a:srgbClr val="0D0D0D"/>
                          </a:solidFill>
                        </a:rPr>
                        <a:t>region_x</a:t>
                      </a:r>
                      <a:endParaRPr lang="en-US" dirty="0" err="1"/>
                    </a:p>
                  </a:txBody>
                  <a:tcPr/>
                </a:tc>
                <a:tc>
                  <a:txBody>
                    <a:bodyPr/>
                    <a:lstStyle/>
                    <a:p>
                      <a:pPr lvl="0">
                        <a:buNone/>
                      </a:pPr>
                      <a:r>
                        <a:rPr lang="en-US" sz="1200" b="0" i="0" u="none" strike="noStrike" noProof="0" dirty="0">
                          <a:solidFill>
                            <a:srgbClr val="0D0D0D"/>
                          </a:solidFill>
                          <a:latin typeface="Aptos"/>
                        </a:rPr>
                        <a:t>Un </a:t>
                      </a:r>
                      <a:r>
                        <a:rPr lang="en-US" sz="1200" b="0" i="0" u="none" strike="noStrike" noProof="0" dirty="0" err="1">
                          <a:solidFill>
                            <a:srgbClr val="0D0D0D"/>
                          </a:solidFill>
                          <a:latin typeface="Aptos"/>
                        </a:rPr>
                        <a:t>código</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numérico</a:t>
                      </a:r>
                      <a:r>
                        <a:rPr lang="en-US" sz="1200" b="0" i="0" u="none" strike="noStrike" noProof="0" dirty="0">
                          <a:solidFill>
                            <a:srgbClr val="0D0D0D"/>
                          </a:solidFill>
                          <a:latin typeface="Aptos"/>
                        </a:rPr>
                        <a:t> que </a:t>
                      </a:r>
                      <a:r>
                        <a:rPr lang="en-US" sz="1200" b="0" i="0" u="none" strike="noStrike" noProof="0" dirty="0" err="1">
                          <a:solidFill>
                            <a:srgbClr val="0D0D0D"/>
                          </a:solidFill>
                          <a:latin typeface="Aptos"/>
                        </a:rPr>
                        <a:t>representa</a:t>
                      </a:r>
                      <a:r>
                        <a:rPr lang="en-US" sz="1200" b="0" i="0" u="none" strike="noStrike" noProof="0" dirty="0">
                          <a:solidFill>
                            <a:srgbClr val="0D0D0D"/>
                          </a:solidFill>
                          <a:latin typeface="Aptos"/>
                        </a:rPr>
                        <a:t> la </a:t>
                      </a:r>
                      <a:r>
                        <a:rPr lang="en-US" sz="1200" b="0" i="0" u="none" strike="noStrike" noProof="0" dirty="0" err="1">
                          <a:solidFill>
                            <a:srgbClr val="0D0D0D"/>
                          </a:solidFill>
                          <a:latin typeface="Aptos"/>
                        </a:rPr>
                        <a:t>región</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donde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ocurrió</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a:t>
                      </a:r>
                      <a:r>
                        <a:rPr lang="en-US" sz="1200" b="0" i="0" u="none" strike="noStrike" noProof="0" dirty="0" err="1">
                          <a:solidFill>
                            <a:srgbClr val="0D0D0D"/>
                          </a:solidFill>
                        </a:rPr>
                        <a:t>evento</a:t>
                      </a:r>
                      <a:r>
                        <a:rPr lang="en-US" sz="1200" b="0" i="0" u="none" strike="noStrike" noProof="0" dirty="0">
                          <a:solidFill>
                            <a:srgbClr val="0D0D0D"/>
                          </a:solidFill>
                          <a:latin typeface="Aptos"/>
                        </a:rPr>
                        <a:t>.</a:t>
                      </a:r>
                      <a:endParaRPr lang="en-US" dirty="0"/>
                    </a:p>
                  </a:txBody>
                  <a:tcPr/>
                </a:tc>
                <a:extLst>
                  <a:ext uri="{0D108BD9-81ED-4DB2-BD59-A6C34878D82A}">
                    <a16:rowId xmlns:a16="http://schemas.microsoft.com/office/drawing/2014/main" val="1699949518"/>
                  </a:ext>
                </a:extLst>
              </a:tr>
            </a:tbl>
          </a:graphicData>
        </a:graphic>
      </p:graphicFrame>
      <p:sp>
        <p:nvSpPr>
          <p:cNvPr id="15" name="TextBox 14">
            <a:extLst>
              <a:ext uri="{FF2B5EF4-FFF2-40B4-BE49-F238E27FC236}">
                <a16:creationId xmlns:a16="http://schemas.microsoft.com/office/drawing/2014/main" id="{B194AA7C-CEF5-BF23-DE78-288D7478F366}"/>
              </a:ext>
            </a:extLst>
          </p:cNvPr>
          <p:cNvSpPr txBox="1"/>
          <p:nvPr/>
        </p:nvSpPr>
        <p:spPr>
          <a:xfrm>
            <a:off x="9091808" y="4645068"/>
            <a:ext cx="22964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chemeClr val="bg1"/>
                </a:solidFill>
              </a:rPr>
              <a:t>Número</a:t>
            </a:r>
            <a:r>
              <a:rPr lang="en-US" sz="1200" dirty="0">
                <a:solidFill>
                  <a:schemeClr val="bg1"/>
                </a:solidFill>
              </a:rPr>
              <a:t> de </a:t>
            </a:r>
            <a:r>
              <a:rPr lang="en-US" sz="1200" dirty="0" err="1">
                <a:solidFill>
                  <a:schemeClr val="bg1"/>
                </a:solidFill>
              </a:rPr>
              <a:t>eventos</a:t>
            </a:r>
            <a:r>
              <a:rPr lang="en-US" sz="1200" dirty="0">
                <a:solidFill>
                  <a:schemeClr val="bg1"/>
                </a:solidFill>
              </a:rPr>
              <a:t> </a:t>
            </a:r>
            <a:r>
              <a:rPr lang="en-US" sz="1200" dirty="0" err="1">
                <a:solidFill>
                  <a:schemeClr val="bg1"/>
                </a:solidFill>
              </a:rPr>
              <a:t>recogidos</a:t>
            </a:r>
            <a:r>
              <a:rPr lang="en-US" sz="1200" dirty="0">
                <a:solidFill>
                  <a:schemeClr val="bg1"/>
                </a:solidFill>
              </a:rPr>
              <a:t> </a:t>
            </a:r>
            <a:r>
              <a:rPr lang="en-US" sz="1200" dirty="0" err="1">
                <a:solidFill>
                  <a:schemeClr val="bg1"/>
                </a:solidFill>
              </a:rPr>
              <a:t>en</a:t>
            </a:r>
            <a:r>
              <a:rPr lang="en-US" sz="1200" dirty="0">
                <a:solidFill>
                  <a:schemeClr val="bg1"/>
                </a:solidFill>
              </a:rPr>
              <a:t> </a:t>
            </a:r>
            <a:r>
              <a:rPr lang="en-US" sz="1200" dirty="0" err="1">
                <a:solidFill>
                  <a:schemeClr val="bg1"/>
                </a:solidFill>
              </a:rPr>
              <a:t>los</a:t>
            </a:r>
            <a:r>
              <a:rPr lang="en-US" sz="1200" dirty="0">
                <a:solidFill>
                  <a:schemeClr val="bg1"/>
                </a:solidFill>
              </a:rPr>
              <a:t> </a:t>
            </a:r>
            <a:r>
              <a:rPr lang="en-US" sz="1200" dirty="0" err="1">
                <a:solidFill>
                  <a:schemeClr val="bg1"/>
                </a:solidFill>
              </a:rPr>
              <a:t>datos</a:t>
            </a:r>
            <a:r>
              <a:rPr lang="en-US" sz="1200" dirty="0">
                <a:solidFill>
                  <a:schemeClr val="bg1"/>
                </a:solidFill>
              </a:rPr>
              <a:t>: </a:t>
            </a:r>
            <a:r>
              <a:rPr lang="en-US" sz="1200" dirty="0">
                <a:solidFill>
                  <a:schemeClr val="bg1"/>
                </a:solidFill>
                <a:ea typeface="+mn-lt"/>
                <a:cs typeface="+mn-lt"/>
              </a:rPr>
              <a:t>5517264</a:t>
            </a:r>
            <a:endParaRPr lang="en-US" sz="1200" dirty="0">
              <a:solidFill>
                <a:schemeClr val="bg1"/>
              </a:solidFill>
            </a:endParaRPr>
          </a:p>
        </p:txBody>
      </p:sp>
    </p:spTree>
    <p:extLst>
      <p:ext uri="{BB962C8B-B14F-4D97-AF65-F5344CB8AC3E}">
        <p14:creationId xmlns:p14="http://schemas.microsoft.com/office/powerpoint/2010/main" val="374488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9718109" y="331872"/>
            <a:ext cx="2818355"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Agrupación</a:t>
            </a:r>
            <a:r>
              <a:rPr lang="en-US" dirty="0">
                <a:solidFill>
                  <a:schemeClr val="bg1"/>
                </a:solidFill>
              </a:rPr>
              <a:t> de </a:t>
            </a:r>
            <a:r>
              <a:rPr lang="en-US" dirty="0" err="1">
                <a:solidFill>
                  <a:schemeClr val="bg1"/>
                </a:solidFill>
              </a:rPr>
              <a:t>países</a:t>
            </a:r>
            <a:r>
              <a:rPr lang="en-US" dirty="0">
                <a:solidFill>
                  <a:schemeClr val="bg1"/>
                </a:solidFill>
              </a:rPr>
              <a:t> </a:t>
            </a:r>
            <a:r>
              <a:rPr lang="en-US" dirty="0" err="1">
                <a:solidFill>
                  <a:schemeClr val="bg1"/>
                </a:solidFill>
              </a:rPr>
              <a:t>teniendo</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cuenta</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número</a:t>
            </a:r>
            <a:r>
              <a:rPr lang="en-US" dirty="0">
                <a:solidFill>
                  <a:schemeClr val="bg1"/>
                </a:solidFill>
              </a:rPr>
              <a:t> de </a:t>
            </a:r>
            <a:r>
              <a:rPr lang="en-US" dirty="0" err="1">
                <a:solidFill>
                  <a:schemeClr val="bg1"/>
                </a:solidFill>
              </a:rPr>
              <a:t>eventos</a:t>
            </a:r>
            <a:r>
              <a:rPr lang="en-US" dirty="0">
                <a:solidFill>
                  <a:schemeClr val="bg1"/>
                </a:solidFill>
              </a:rPr>
              <a:t> </a:t>
            </a:r>
            <a:r>
              <a:rPr lang="en-US" dirty="0" err="1">
                <a:solidFill>
                  <a:schemeClr val="bg1"/>
                </a:solidFill>
              </a:rPr>
              <a:t>dentro</a:t>
            </a:r>
            <a:r>
              <a:rPr lang="en-US" dirty="0">
                <a:solidFill>
                  <a:schemeClr val="bg1"/>
                </a:solidFill>
              </a:rPr>
              <a:t> de </a:t>
            </a:r>
            <a:r>
              <a:rPr lang="en-US" dirty="0" err="1">
                <a:solidFill>
                  <a:schemeClr val="bg1"/>
                </a:solidFill>
              </a:rPr>
              <a:t>los</a:t>
            </a:r>
            <a:r>
              <a:rPr lang="en-US" dirty="0">
                <a:solidFill>
                  <a:schemeClr val="bg1"/>
                </a:solidFill>
              </a:rPr>
              <a:t> </a:t>
            </a:r>
            <a:r>
              <a:rPr lang="en-US" dirty="0" err="1">
                <a:solidFill>
                  <a:schemeClr val="bg1"/>
                </a:solidFill>
              </a:rPr>
              <a:t>conflictos</a:t>
            </a:r>
            <a:r>
              <a:rPr lang="en-US" dirty="0">
                <a:solidFill>
                  <a:schemeClr val="bg1"/>
                </a:solidFill>
              </a:rPr>
              <a:t> de 2001-2023</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2</a:t>
            </a:r>
          </a:p>
          <a:p>
            <a:endParaRPr lang="en-US" dirty="0"/>
          </a:p>
        </p:txBody>
      </p:sp>
      <p:pic>
        <p:nvPicPr>
          <p:cNvPr id="2" name="Picture 1" descr="A graph with text on it&#10;&#10;Descripción generada automáticamente">
            <a:extLst>
              <a:ext uri="{FF2B5EF4-FFF2-40B4-BE49-F238E27FC236}">
                <a16:creationId xmlns:a16="http://schemas.microsoft.com/office/drawing/2014/main" id="{2EAC5183-92FC-96F0-FCD4-FD6808C3B09B}"/>
              </a:ext>
            </a:extLst>
          </p:cNvPr>
          <p:cNvPicPr>
            <a:picLocks noChangeAspect="1"/>
          </p:cNvPicPr>
          <p:nvPr/>
        </p:nvPicPr>
        <p:blipFill>
          <a:blip r:embed="rId4"/>
          <a:stretch>
            <a:fillRect/>
          </a:stretch>
        </p:blipFill>
        <p:spPr>
          <a:xfrm>
            <a:off x="-126125" y="247333"/>
            <a:ext cx="9504987" cy="5786035"/>
          </a:xfrm>
          <a:prstGeom prst="rect">
            <a:avLst/>
          </a:prstGeom>
        </p:spPr>
      </p:pic>
      <p:sp>
        <p:nvSpPr>
          <p:cNvPr id="6" name="TextBox 5">
            <a:extLst>
              <a:ext uri="{FF2B5EF4-FFF2-40B4-BE49-F238E27FC236}">
                <a16:creationId xmlns:a16="http://schemas.microsoft.com/office/drawing/2014/main" id="{51CDEB4A-1017-CA7E-D51D-62BE8CF9DF43}"/>
              </a:ext>
            </a:extLst>
          </p:cNvPr>
          <p:cNvSpPr txBox="1"/>
          <p:nvPr/>
        </p:nvSpPr>
        <p:spPr>
          <a:xfrm>
            <a:off x="9718109" y="2182505"/>
            <a:ext cx="2348629"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chemeClr val="bg1"/>
                </a:solidFill>
              </a:rPr>
              <a:t>Países</a:t>
            </a:r>
            <a:r>
              <a:rPr lang="en-US" sz="1200" dirty="0">
                <a:solidFill>
                  <a:schemeClr val="bg1"/>
                </a:solidFill>
              </a:rPr>
              <a:t> con </a:t>
            </a:r>
            <a:r>
              <a:rPr lang="en-US" sz="1200" dirty="0" err="1">
                <a:solidFill>
                  <a:schemeClr val="bg1"/>
                </a:solidFill>
              </a:rPr>
              <a:t>más</a:t>
            </a:r>
            <a:r>
              <a:rPr lang="en-US" sz="1200" dirty="0">
                <a:solidFill>
                  <a:schemeClr val="bg1"/>
                </a:solidFill>
              </a:rPr>
              <a:t> </a:t>
            </a:r>
            <a:r>
              <a:rPr lang="en-US" sz="1200" dirty="0" err="1">
                <a:solidFill>
                  <a:schemeClr val="bg1"/>
                </a:solidFill>
              </a:rPr>
              <a:t>conflictos</a:t>
            </a:r>
            <a:r>
              <a:rPr lang="en-US" sz="1200" dirty="0">
                <a:solidFill>
                  <a:schemeClr val="bg1"/>
                </a:solidFill>
              </a:rPr>
              <a:t>: </a:t>
            </a:r>
          </a:p>
          <a:p>
            <a:endParaRPr lang="en-US" sz="1200" dirty="0">
              <a:solidFill>
                <a:schemeClr val="bg1"/>
              </a:solidFill>
              <a:ea typeface="+mn-lt"/>
              <a:cs typeface="+mn-lt"/>
            </a:endParaRPr>
          </a:p>
          <a:p>
            <a:pPr algn="ctr"/>
            <a:r>
              <a:rPr lang="en-US" sz="1200" dirty="0">
                <a:solidFill>
                  <a:schemeClr val="bg1"/>
                </a:solidFill>
                <a:ea typeface="+mn-lt"/>
                <a:cs typeface="+mn-lt"/>
              </a:rPr>
              <a:t>Afghanistan</a:t>
            </a:r>
            <a:endParaRPr lang="en-US" dirty="0"/>
          </a:p>
          <a:p>
            <a:pPr algn="ctr"/>
            <a:r>
              <a:rPr lang="en-US" sz="1200" dirty="0">
                <a:solidFill>
                  <a:schemeClr val="bg1"/>
                </a:solidFill>
                <a:ea typeface="+mn-lt"/>
                <a:cs typeface="+mn-lt"/>
              </a:rPr>
              <a:t>Syria</a:t>
            </a:r>
            <a:endParaRPr lang="en-US" dirty="0"/>
          </a:p>
          <a:p>
            <a:pPr algn="ctr"/>
            <a:r>
              <a:rPr lang="en-US" sz="1200" dirty="0">
                <a:solidFill>
                  <a:schemeClr val="bg1"/>
                </a:solidFill>
                <a:ea typeface="+mn-lt"/>
                <a:cs typeface="+mn-lt"/>
              </a:rPr>
              <a:t>Israel</a:t>
            </a:r>
            <a:endParaRPr lang="en-US" dirty="0"/>
          </a:p>
          <a:p>
            <a:pPr algn="ctr"/>
            <a:r>
              <a:rPr lang="en-US" sz="1200" dirty="0">
                <a:solidFill>
                  <a:schemeClr val="bg1"/>
                </a:solidFill>
                <a:ea typeface="+mn-lt"/>
                <a:cs typeface="+mn-lt"/>
              </a:rPr>
              <a:t>Colombia</a:t>
            </a:r>
            <a:endParaRPr lang="en-US" dirty="0"/>
          </a:p>
          <a:p>
            <a:pPr algn="ctr"/>
            <a:r>
              <a:rPr lang="en-US" sz="1200" dirty="0">
                <a:solidFill>
                  <a:schemeClr val="bg1"/>
                </a:solidFill>
                <a:ea typeface="+mn-lt"/>
                <a:cs typeface="+mn-lt"/>
              </a:rPr>
              <a:t>Iraq</a:t>
            </a:r>
            <a:endParaRPr lang="en-US" dirty="0"/>
          </a:p>
          <a:p>
            <a:pPr algn="ctr"/>
            <a:r>
              <a:rPr lang="en-US" sz="1200" dirty="0">
                <a:solidFill>
                  <a:schemeClr val="bg1"/>
                </a:solidFill>
                <a:ea typeface="+mn-lt"/>
                <a:cs typeface="+mn-lt"/>
              </a:rPr>
              <a:t>India</a:t>
            </a:r>
            <a:endParaRPr lang="en-US" dirty="0"/>
          </a:p>
          <a:p>
            <a:pPr algn="ctr"/>
            <a:r>
              <a:rPr lang="en-US" sz="1200" dirty="0">
                <a:solidFill>
                  <a:schemeClr val="bg1"/>
                </a:solidFill>
                <a:ea typeface="+mn-lt"/>
                <a:cs typeface="+mn-lt"/>
              </a:rPr>
              <a:t>Somalia</a:t>
            </a:r>
            <a:endParaRPr lang="en-US" dirty="0"/>
          </a:p>
          <a:p>
            <a:pPr algn="ctr"/>
            <a:r>
              <a:rPr lang="en-US" sz="1200" dirty="0">
                <a:solidFill>
                  <a:schemeClr val="bg1"/>
                </a:solidFill>
                <a:ea typeface="+mn-lt"/>
                <a:cs typeface="+mn-lt"/>
              </a:rPr>
              <a:t>Yemen (North Yemen)</a:t>
            </a:r>
            <a:endParaRPr lang="en-US" dirty="0"/>
          </a:p>
          <a:p>
            <a:pPr algn="ctr"/>
            <a:r>
              <a:rPr lang="en-US" sz="1200" dirty="0">
                <a:solidFill>
                  <a:schemeClr val="bg1"/>
                </a:solidFill>
                <a:ea typeface="+mn-lt"/>
                <a:cs typeface="+mn-lt"/>
              </a:rPr>
              <a:t>Philippines</a:t>
            </a:r>
            <a:endParaRPr lang="en-US" dirty="0"/>
          </a:p>
          <a:p>
            <a:pPr algn="ctr"/>
            <a:r>
              <a:rPr lang="en-US" sz="1200" dirty="0">
                <a:solidFill>
                  <a:schemeClr val="bg1"/>
                </a:solidFill>
                <a:ea typeface="+mn-lt"/>
                <a:cs typeface="+mn-lt"/>
              </a:rPr>
              <a:t>Turkey</a:t>
            </a:r>
            <a:endParaRPr lang="en-US" dirty="0"/>
          </a:p>
          <a:p>
            <a:endParaRPr lang="en-US" sz="1200" dirty="0">
              <a:solidFill>
                <a:schemeClr val="bg1"/>
              </a:solidFill>
            </a:endParaRPr>
          </a:p>
        </p:txBody>
      </p:sp>
    </p:spTree>
    <p:extLst>
      <p:ext uri="{BB962C8B-B14F-4D97-AF65-F5344CB8AC3E}">
        <p14:creationId xmlns:p14="http://schemas.microsoft.com/office/powerpoint/2010/main" val="20145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9248383" y="-2"/>
            <a:ext cx="2818355"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Vista de </a:t>
            </a:r>
            <a:r>
              <a:rPr lang="en-US" dirty="0" err="1">
                <a:solidFill>
                  <a:schemeClr val="bg1"/>
                </a:solidFill>
              </a:rPr>
              <a:t>los</a:t>
            </a:r>
            <a:r>
              <a:rPr lang="en-US" dirty="0">
                <a:solidFill>
                  <a:schemeClr val="bg1"/>
                </a:solidFill>
              </a:rPr>
              <a:t> </a:t>
            </a:r>
            <a:r>
              <a:rPr lang="en-US" dirty="0" err="1">
                <a:solidFill>
                  <a:schemeClr val="bg1"/>
                </a:solidFill>
              </a:rPr>
              <a:t>eventos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conflictos</a:t>
            </a:r>
            <a:r>
              <a:rPr lang="en-US" dirty="0">
                <a:solidFill>
                  <a:schemeClr val="bg1"/>
                </a:solidFill>
              </a:rPr>
              <a:t> </a:t>
            </a:r>
            <a:r>
              <a:rPr lang="en-US" dirty="0" err="1">
                <a:solidFill>
                  <a:schemeClr val="bg1"/>
                </a:solidFill>
              </a:rPr>
              <a:t>por</a:t>
            </a:r>
            <a:r>
              <a:rPr lang="en-US" dirty="0">
                <a:solidFill>
                  <a:schemeClr val="bg1"/>
                </a:solidFill>
              </a:rPr>
              <a:t> </a:t>
            </a:r>
            <a:r>
              <a:rPr lang="en-US" dirty="0" err="1">
                <a:solidFill>
                  <a:schemeClr val="bg1"/>
                </a:solidFill>
              </a:rPr>
              <a:t>años</a:t>
            </a:r>
            <a:r>
              <a:rPr lang="en-US" dirty="0">
                <a:solidFill>
                  <a:schemeClr val="bg1"/>
                </a:solidFill>
              </a:rPr>
              <a:t> </a:t>
            </a:r>
            <a:r>
              <a:rPr lang="en-US" dirty="0" err="1">
                <a:solidFill>
                  <a:schemeClr val="bg1"/>
                </a:solidFill>
              </a:rPr>
              <a:t>totales</a:t>
            </a:r>
            <a:endParaRPr lang="en-US" dirty="0">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3</a:t>
            </a:r>
          </a:p>
          <a:p>
            <a:r>
              <a:rPr lang="en-US" dirty="0"/>
              <a:t>3</a:t>
            </a:r>
          </a:p>
        </p:txBody>
      </p:sp>
      <p:sp>
        <p:nvSpPr>
          <p:cNvPr id="6" name="TextBox 5">
            <a:extLst>
              <a:ext uri="{FF2B5EF4-FFF2-40B4-BE49-F238E27FC236}">
                <a16:creationId xmlns:a16="http://schemas.microsoft.com/office/drawing/2014/main" id="{51CDEB4A-1017-CA7E-D51D-62BE8CF9DF43}"/>
              </a:ext>
            </a:extLst>
          </p:cNvPr>
          <p:cNvSpPr txBox="1"/>
          <p:nvPr/>
        </p:nvSpPr>
        <p:spPr>
          <a:xfrm>
            <a:off x="9509342" y="1711890"/>
            <a:ext cx="234862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bg1"/>
                </a:solidFill>
              </a:rPr>
              <a:t>En </a:t>
            </a:r>
            <a:r>
              <a:rPr lang="en-US" sz="1200" dirty="0" err="1">
                <a:solidFill>
                  <a:schemeClr val="bg1"/>
                </a:solidFill>
              </a:rPr>
              <a:t>este</a:t>
            </a:r>
            <a:r>
              <a:rPr lang="en-US" sz="1200" dirty="0">
                <a:solidFill>
                  <a:schemeClr val="bg1"/>
                </a:solidFill>
              </a:rPr>
              <a:t> </a:t>
            </a:r>
            <a:r>
              <a:rPr lang="en-US" sz="1200" dirty="0" err="1">
                <a:solidFill>
                  <a:schemeClr val="bg1"/>
                </a:solidFill>
              </a:rPr>
              <a:t>gráfico</a:t>
            </a:r>
            <a:r>
              <a:rPr lang="en-US" sz="1200" dirty="0">
                <a:solidFill>
                  <a:schemeClr val="bg1"/>
                </a:solidFill>
              </a:rPr>
              <a:t> se </a:t>
            </a:r>
            <a:r>
              <a:rPr lang="en-US" sz="1200" dirty="0" err="1">
                <a:solidFill>
                  <a:schemeClr val="bg1"/>
                </a:solidFill>
              </a:rPr>
              <a:t>ve</a:t>
            </a:r>
            <a:r>
              <a:rPr lang="en-US" sz="1200" dirty="0">
                <a:solidFill>
                  <a:schemeClr val="bg1"/>
                </a:solidFill>
              </a:rPr>
              <a:t> que </a:t>
            </a:r>
            <a:r>
              <a:rPr lang="en-US" sz="1200" dirty="0" err="1">
                <a:solidFill>
                  <a:schemeClr val="bg1"/>
                </a:solidFill>
              </a:rPr>
              <a:t>desde</a:t>
            </a:r>
            <a:r>
              <a:rPr lang="en-US" sz="1200" dirty="0">
                <a:solidFill>
                  <a:schemeClr val="bg1"/>
                </a:solidFill>
              </a:rPr>
              <a:t> 2011 </a:t>
            </a:r>
            <a:endParaRPr lang="es-ES">
              <a:solidFill>
                <a:schemeClr val="bg1"/>
              </a:solidFill>
            </a:endParaRPr>
          </a:p>
          <a:p>
            <a:r>
              <a:rPr lang="en-US" sz="1200" dirty="0">
                <a:solidFill>
                  <a:schemeClr val="bg1"/>
                </a:solidFill>
              </a:rPr>
              <a:t>Hasta 2015 hay un </a:t>
            </a:r>
            <a:r>
              <a:rPr lang="en-US" sz="1200" dirty="0" err="1">
                <a:solidFill>
                  <a:schemeClr val="bg1"/>
                </a:solidFill>
              </a:rPr>
              <a:t>aumento</a:t>
            </a:r>
            <a:r>
              <a:rPr lang="en-US" sz="1200" dirty="0">
                <a:solidFill>
                  <a:schemeClr val="bg1"/>
                </a:solidFill>
              </a:rPr>
              <a:t> </a:t>
            </a:r>
            <a:r>
              <a:rPr lang="en-US" sz="1200" dirty="0" err="1">
                <a:solidFill>
                  <a:schemeClr val="bg1"/>
                </a:solidFill>
              </a:rPr>
              <a:t>significativo</a:t>
            </a:r>
            <a:r>
              <a:rPr lang="en-US" sz="1200" dirty="0">
                <a:solidFill>
                  <a:schemeClr val="bg1"/>
                </a:solidFill>
              </a:rPr>
              <a:t> de </a:t>
            </a:r>
            <a:r>
              <a:rPr lang="en-US" sz="1200" dirty="0" err="1">
                <a:solidFill>
                  <a:schemeClr val="bg1"/>
                </a:solidFill>
              </a:rPr>
              <a:t>eventos</a:t>
            </a:r>
            <a:endParaRPr lang="en-US" dirty="0" err="1">
              <a:solidFill>
                <a:schemeClr val="bg1"/>
              </a:solidFill>
            </a:endParaRPr>
          </a:p>
        </p:txBody>
      </p:sp>
      <p:pic>
        <p:nvPicPr>
          <p:cNvPr id="3" name="Imagen 2" descr="Gráfico, Histograma&#10;&#10;Descripción generada automáticamente">
            <a:extLst>
              <a:ext uri="{FF2B5EF4-FFF2-40B4-BE49-F238E27FC236}">
                <a16:creationId xmlns:a16="http://schemas.microsoft.com/office/drawing/2014/main" id="{8C5B5529-DCD5-888F-B9B0-10B303A478C6}"/>
              </a:ext>
            </a:extLst>
          </p:cNvPr>
          <p:cNvPicPr>
            <a:picLocks noChangeAspect="1"/>
          </p:cNvPicPr>
          <p:nvPr/>
        </p:nvPicPr>
        <p:blipFill>
          <a:blip r:embed="rId4"/>
          <a:stretch>
            <a:fillRect/>
          </a:stretch>
        </p:blipFill>
        <p:spPr>
          <a:xfrm>
            <a:off x="334029" y="468265"/>
            <a:ext cx="8701284" cy="4576701"/>
          </a:xfrm>
          <a:prstGeom prst="rect">
            <a:avLst/>
          </a:prstGeom>
        </p:spPr>
      </p:pic>
    </p:spTree>
    <p:extLst>
      <p:ext uri="{BB962C8B-B14F-4D97-AF65-F5344CB8AC3E}">
        <p14:creationId xmlns:p14="http://schemas.microsoft.com/office/powerpoint/2010/main" val="99590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2818355"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Agrupación</a:t>
            </a:r>
            <a:r>
              <a:rPr lang="en-US" dirty="0">
                <a:solidFill>
                  <a:schemeClr val="bg1"/>
                </a:solidFill>
              </a:rPr>
              <a:t> de </a:t>
            </a:r>
            <a:r>
              <a:rPr lang="en-US" dirty="0" err="1">
                <a:solidFill>
                  <a:schemeClr val="bg1"/>
                </a:solidFill>
              </a:rPr>
              <a:t>países</a:t>
            </a:r>
            <a:r>
              <a:rPr lang="en-US" dirty="0">
                <a:solidFill>
                  <a:schemeClr val="bg1"/>
                </a:solidFill>
              </a:rPr>
              <a:t> </a:t>
            </a:r>
            <a:r>
              <a:rPr lang="en-US" dirty="0" err="1">
                <a:solidFill>
                  <a:schemeClr val="bg1"/>
                </a:solidFill>
              </a:rPr>
              <a:t>por</a:t>
            </a:r>
            <a:r>
              <a:rPr lang="en-US" dirty="0">
                <a:solidFill>
                  <a:schemeClr val="bg1"/>
                </a:solidFill>
              </a:rPr>
              <a:t> </a:t>
            </a:r>
            <a:r>
              <a:rPr lang="en-US" dirty="0" err="1">
                <a:solidFill>
                  <a:schemeClr val="bg1"/>
                </a:solidFill>
              </a:rPr>
              <a:t>oriente</a:t>
            </a:r>
            <a:r>
              <a:rPr lang="en-US" dirty="0">
                <a:solidFill>
                  <a:schemeClr val="bg1"/>
                </a:solidFill>
              </a:rPr>
              <a:t> proximo </a:t>
            </a:r>
            <a:r>
              <a:rPr lang="en-US" dirty="0" err="1">
                <a:solidFill>
                  <a:schemeClr val="bg1"/>
                </a:solidFill>
              </a:rPr>
              <a:t>en</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perídodo</a:t>
            </a:r>
            <a:r>
              <a:rPr lang="en-US" dirty="0">
                <a:solidFill>
                  <a:schemeClr val="bg1"/>
                </a:solidFill>
              </a:rPr>
              <a:t> 2011-2015</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4</a:t>
            </a:r>
          </a:p>
          <a:p>
            <a:endParaRPr lang="en-US" dirty="0"/>
          </a:p>
        </p:txBody>
      </p:sp>
      <p:sp>
        <p:nvSpPr>
          <p:cNvPr id="2" name="TextBox 1">
            <a:extLst>
              <a:ext uri="{FF2B5EF4-FFF2-40B4-BE49-F238E27FC236}">
                <a16:creationId xmlns:a16="http://schemas.microsoft.com/office/drawing/2014/main" id="{36D698ED-3045-BEFA-BE36-9040E9BE91A2}"/>
              </a:ext>
            </a:extLst>
          </p:cNvPr>
          <p:cNvSpPr txBox="1"/>
          <p:nvPr/>
        </p:nvSpPr>
        <p:spPr>
          <a:xfrm>
            <a:off x="8423753" y="3935259"/>
            <a:ext cx="376824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solidFill>
                <a:schemeClr val="bg1"/>
              </a:solidFill>
            </a:endParaRPr>
          </a:p>
          <a:p>
            <a:r>
              <a:rPr lang="en-US" sz="1200" dirty="0" err="1">
                <a:solidFill>
                  <a:schemeClr val="bg1"/>
                </a:solidFill>
                <a:latin typeface="Söhne"/>
                <a:ea typeface="Söhne"/>
                <a:cs typeface="Söhne"/>
              </a:rPr>
              <a:t>Elegí</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países</a:t>
            </a:r>
            <a:r>
              <a:rPr lang="en-US" sz="1200" dirty="0">
                <a:solidFill>
                  <a:schemeClr val="bg1"/>
                </a:solidFill>
                <a:latin typeface="Söhne"/>
                <a:ea typeface="Söhne"/>
                <a:cs typeface="Söhne"/>
              </a:rPr>
              <a:t> del Oriente </a:t>
            </a:r>
            <a:r>
              <a:rPr lang="en-US" sz="1200" dirty="0" err="1">
                <a:solidFill>
                  <a:schemeClr val="bg1"/>
                </a:solidFill>
                <a:latin typeface="Söhne"/>
                <a:ea typeface="Söhne"/>
                <a:cs typeface="Söhne"/>
              </a:rPr>
              <a:t>Próximo</a:t>
            </a:r>
            <a:r>
              <a:rPr lang="en-US" sz="1200" dirty="0">
                <a:solidFill>
                  <a:schemeClr val="bg1"/>
                </a:solidFill>
                <a:latin typeface="Söhne"/>
                <a:ea typeface="Söhne"/>
                <a:cs typeface="Söhne"/>
              </a:rPr>
              <a:t> para mi </a:t>
            </a:r>
            <a:r>
              <a:rPr lang="en-US" sz="1200" dirty="0" err="1">
                <a:solidFill>
                  <a:schemeClr val="bg1"/>
                </a:solidFill>
                <a:latin typeface="Söhne"/>
                <a:ea typeface="Söhne"/>
                <a:cs typeface="Söhne"/>
              </a:rPr>
              <a:t>análisis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debido</a:t>
            </a:r>
            <a:r>
              <a:rPr lang="en-US" sz="1200" dirty="0">
                <a:solidFill>
                  <a:schemeClr val="bg1"/>
                </a:solidFill>
                <a:latin typeface="Söhne"/>
                <a:ea typeface="Söhne"/>
                <a:cs typeface="Söhne"/>
              </a:rPr>
              <a:t> a </a:t>
            </a:r>
            <a:r>
              <a:rPr lang="en-US" sz="1200" dirty="0" err="1">
                <a:solidFill>
                  <a:schemeClr val="bg1"/>
                </a:solidFill>
                <a:latin typeface="Söhne"/>
                <a:ea typeface="Söhne"/>
                <a:cs typeface="Söhne"/>
              </a:rPr>
              <a:t>su</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conexión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histórica</a:t>
            </a:r>
            <a:r>
              <a:rPr lang="en-US" sz="1200" dirty="0">
                <a:solidFill>
                  <a:schemeClr val="bg1"/>
                </a:solidFill>
                <a:latin typeface="Söhne"/>
                <a:ea typeface="Söhne"/>
                <a:cs typeface="Söhne"/>
              </a:rPr>
              <a:t> y </a:t>
            </a:r>
            <a:r>
              <a:rPr lang="en-US" sz="1200" dirty="0" err="1">
                <a:solidFill>
                  <a:schemeClr val="bg1"/>
                </a:solidFill>
                <a:latin typeface="Söhne"/>
                <a:ea typeface="Söhne"/>
                <a:cs typeface="Söhne"/>
              </a:rPr>
              <a:t>económica</a:t>
            </a:r>
            <a:r>
              <a:rPr lang="en-US" sz="1200" dirty="0">
                <a:solidFill>
                  <a:schemeClr val="bg1"/>
                </a:solidFill>
                <a:latin typeface="Söhne"/>
                <a:ea typeface="Söhne"/>
                <a:cs typeface="Söhne"/>
              </a:rPr>
              <a:t> con las </a:t>
            </a:r>
            <a:r>
              <a:rPr lang="en-US" sz="1200" dirty="0" err="1">
                <a:solidFill>
                  <a:schemeClr val="bg1"/>
                </a:solidFill>
                <a:latin typeface="Söhne"/>
                <a:ea typeface="Söhne"/>
                <a:cs typeface="Söhne"/>
              </a:rPr>
              <a:t>acciones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energéticas</a:t>
            </a:r>
            <a:r>
              <a:rPr lang="en-US" sz="1200" dirty="0">
                <a:solidFill>
                  <a:schemeClr val="bg1"/>
                </a:solidFill>
                <a:latin typeface="Söhne"/>
                <a:ea typeface="Söhne"/>
                <a:cs typeface="Söhne"/>
              </a:rPr>
              <a:t> de EE. UU. y </a:t>
            </a:r>
            <a:r>
              <a:rPr lang="en-US" sz="1200" dirty="0" err="1">
                <a:solidFill>
                  <a:schemeClr val="bg1"/>
                </a:solidFill>
                <a:latin typeface="Söhne"/>
                <a:ea typeface="Söhne"/>
                <a:cs typeface="Söhne"/>
              </a:rPr>
              <a:t>España</a:t>
            </a:r>
            <a:r>
              <a:rPr lang="en-US" sz="1200" dirty="0">
                <a:solidFill>
                  <a:schemeClr val="bg1"/>
                </a:solidFill>
                <a:latin typeface="Söhne"/>
                <a:ea typeface="Söhne"/>
                <a:cs typeface="Söhne"/>
              </a:rPr>
              <a:t>, lo que </a:t>
            </a:r>
            <a:r>
              <a:rPr lang="en-US" sz="1200" dirty="0" err="1">
                <a:solidFill>
                  <a:schemeClr val="bg1"/>
                </a:solidFill>
                <a:latin typeface="Söhne"/>
                <a:ea typeface="Söhne"/>
                <a:cs typeface="Söhne"/>
              </a:rPr>
              <a:t>sugiere</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una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relevancia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directa</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el</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contexto</a:t>
            </a:r>
            <a:r>
              <a:rPr lang="en-US" sz="1200" dirty="0">
                <a:solidFill>
                  <a:schemeClr val="bg1"/>
                </a:solidFill>
                <a:latin typeface="Söhne"/>
                <a:ea typeface="Söhne"/>
                <a:cs typeface="Söhne"/>
              </a:rPr>
              <a:t> de mi </a:t>
            </a:r>
            <a:r>
              <a:rPr lang="en-US" sz="1200" dirty="0" err="1">
                <a:solidFill>
                  <a:schemeClr val="bg1"/>
                </a:solidFill>
                <a:latin typeface="Söhne"/>
                <a:ea typeface="Söhne"/>
                <a:cs typeface="Söhne"/>
              </a:rPr>
              <a:t>investigación</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sobre</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acciones</a:t>
            </a:r>
            <a:r>
              <a:rPr lang="en-US" sz="1200" dirty="0">
                <a:solidFill>
                  <a:schemeClr val="bg1"/>
                </a:solidFill>
                <a:latin typeface="Söhne"/>
                <a:ea typeface="Söhne"/>
                <a:cs typeface="Söhne"/>
              </a:rPr>
              <a:t> </a:t>
            </a:r>
            <a:r>
              <a:rPr lang="en-US" sz="1200" dirty="0" err="1">
                <a:solidFill>
                  <a:schemeClr val="bg1"/>
                </a:solidFill>
                <a:latin typeface="Söhne"/>
                <a:ea typeface="Söhne"/>
                <a:cs typeface="Söhne"/>
              </a:rPr>
              <a:t>energéticas</a:t>
            </a:r>
            <a:r>
              <a:rPr lang="en-US" sz="1200" dirty="0">
                <a:solidFill>
                  <a:schemeClr val="bg1"/>
                </a:solidFill>
                <a:latin typeface="Söhne"/>
                <a:ea typeface="Söhne"/>
                <a:cs typeface="Söhne"/>
              </a:rPr>
              <a:t>.</a:t>
            </a:r>
            <a:endParaRPr lang="en-US" sz="1200" dirty="0">
              <a:solidFill>
                <a:schemeClr val="bg1"/>
              </a:solidFill>
            </a:endParaRPr>
          </a:p>
        </p:txBody>
      </p:sp>
      <p:sp>
        <p:nvSpPr>
          <p:cNvPr id="7" name="TextBox 6">
            <a:extLst>
              <a:ext uri="{FF2B5EF4-FFF2-40B4-BE49-F238E27FC236}">
                <a16:creationId xmlns:a16="http://schemas.microsoft.com/office/drawing/2014/main" id="{9187AD62-2134-9CBB-DA97-1CC9DA2085C7}"/>
              </a:ext>
            </a:extLst>
          </p:cNvPr>
          <p:cNvSpPr txBox="1"/>
          <p:nvPr/>
        </p:nvSpPr>
        <p:spPr>
          <a:xfrm>
            <a:off x="8966548" y="1440493"/>
            <a:ext cx="234862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err="1">
                <a:solidFill>
                  <a:schemeClr val="bg1"/>
                </a:solidFill>
              </a:rPr>
              <a:t>Países</a:t>
            </a:r>
            <a:r>
              <a:rPr lang="en-US" sz="1200" dirty="0">
                <a:solidFill>
                  <a:schemeClr val="bg1"/>
                </a:solidFill>
              </a:rPr>
              <a:t> </a:t>
            </a:r>
            <a:r>
              <a:rPr lang="en-US" sz="1200" err="1">
                <a:solidFill>
                  <a:schemeClr val="bg1"/>
                </a:solidFill>
              </a:rPr>
              <a:t>seleccionados</a:t>
            </a:r>
            <a:r>
              <a:rPr lang="en-US" sz="1200" dirty="0">
                <a:solidFill>
                  <a:schemeClr val="bg1"/>
                </a:solidFill>
              </a:rPr>
              <a:t> para </a:t>
            </a:r>
            <a:r>
              <a:rPr lang="en-US" sz="1200" err="1">
                <a:solidFill>
                  <a:schemeClr val="bg1"/>
                </a:solidFill>
              </a:rPr>
              <a:t>el</a:t>
            </a:r>
            <a:r>
              <a:rPr lang="en-US" sz="1200" dirty="0">
                <a:solidFill>
                  <a:schemeClr val="bg1"/>
                </a:solidFill>
              </a:rPr>
              <a:t> </a:t>
            </a:r>
            <a:r>
              <a:rPr lang="en-US" sz="1200" err="1">
                <a:solidFill>
                  <a:schemeClr val="bg1"/>
                </a:solidFill>
              </a:rPr>
              <a:t>estudio</a:t>
            </a:r>
            <a:r>
              <a:rPr lang="en-US" sz="1200" dirty="0">
                <a:solidFill>
                  <a:schemeClr val="bg1"/>
                </a:solidFill>
              </a:rPr>
              <a:t>: </a:t>
            </a:r>
            <a:endParaRPr lang="en-US">
              <a:solidFill>
                <a:schemeClr val="bg1"/>
              </a:solidFill>
            </a:endParaRPr>
          </a:p>
          <a:p>
            <a:endParaRPr lang="en-US" sz="1200" dirty="0">
              <a:solidFill>
                <a:schemeClr val="bg1"/>
              </a:solidFill>
              <a:latin typeface="Aptos"/>
              <a:ea typeface="+mn-lt"/>
              <a:cs typeface="+mn-lt"/>
            </a:endParaRPr>
          </a:p>
          <a:p>
            <a:pPr algn="ctr"/>
            <a:r>
              <a:rPr lang="en-US" sz="1200" dirty="0">
                <a:solidFill>
                  <a:schemeClr val="bg1"/>
                </a:solidFill>
                <a:latin typeface="Consolas"/>
                <a:ea typeface="+mn-lt"/>
                <a:cs typeface="+mn-lt"/>
              </a:rPr>
              <a:t>['Iran', 'Israel', 'Pakistan', 'Yemen (North Yemen)', 'Iraq', 'Turkey', 'Syria', </a:t>
            </a:r>
            <a:r>
              <a:rPr lang="en-US" sz="1200" dirty="0">
                <a:solidFill>
                  <a:schemeClr val="bg1"/>
                </a:solidFill>
                <a:latin typeface="Consolas"/>
              </a:rPr>
              <a:t>'Jordan', 'Lebanon']</a:t>
            </a:r>
            <a:endParaRPr lang="en-US" dirty="0">
              <a:solidFill>
                <a:schemeClr val="bg1"/>
              </a:solidFill>
            </a:endParaRPr>
          </a:p>
          <a:p>
            <a:pPr algn="ctr"/>
            <a:endParaRPr lang="en-US" sz="1200" dirty="0">
              <a:solidFill>
                <a:schemeClr val="bg1"/>
              </a:solidFill>
            </a:endParaRPr>
          </a:p>
          <a:p>
            <a:endParaRPr lang="en-US" sz="1200" dirty="0">
              <a:solidFill>
                <a:schemeClr val="bg1"/>
              </a:solidFill>
            </a:endParaRPr>
          </a:p>
        </p:txBody>
      </p:sp>
      <p:pic>
        <p:nvPicPr>
          <p:cNvPr id="6" name="Imagen 5" descr="Gráfico, Histograma&#10;&#10;Descripción generada automáticamente">
            <a:extLst>
              <a:ext uri="{FF2B5EF4-FFF2-40B4-BE49-F238E27FC236}">
                <a16:creationId xmlns:a16="http://schemas.microsoft.com/office/drawing/2014/main" id="{4D78E3AD-8E9A-FBDC-6B9F-2224E0D3E2B4}"/>
              </a:ext>
            </a:extLst>
          </p:cNvPr>
          <p:cNvPicPr>
            <a:picLocks noChangeAspect="1"/>
          </p:cNvPicPr>
          <p:nvPr/>
        </p:nvPicPr>
        <p:blipFill>
          <a:blip r:embed="rId4"/>
          <a:stretch>
            <a:fillRect/>
          </a:stretch>
        </p:blipFill>
        <p:spPr>
          <a:xfrm>
            <a:off x="-83022" y="669599"/>
            <a:ext cx="8438925" cy="4983177"/>
          </a:xfrm>
          <a:prstGeom prst="rect">
            <a:avLst/>
          </a:prstGeom>
        </p:spPr>
      </p:pic>
    </p:spTree>
    <p:extLst>
      <p:ext uri="{BB962C8B-B14F-4D97-AF65-F5344CB8AC3E}">
        <p14:creationId xmlns:p14="http://schemas.microsoft.com/office/powerpoint/2010/main" val="214889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281835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Analisis de </a:t>
            </a:r>
            <a:r>
              <a:rPr lang="en-US" err="1">
                <a:solidFill>
                  <a:schemeClr val="bg1"/>
                </a:solidFill>
              </a:rPr>
              <a:t>datos</a:t>
            </a:r>
            <a:r>
              <a:rPr lang="en-US" dirty="0">
                <a:solidFill>
                  <a:schemeClr val="bg1"/>
                </a:solidFill>
              </a:rPr>
              <a:t> de las </a:t>
            </a:r>
            <a:endParaRPr lang="es-ES">
              <a:solidFill>
                <a:schemeClr val="bg1"/>
              </a:solidFill>
            </a:endParaRPr>
          </a:p>
          <a:p>
            <a:r>
              <a:rPr lang="en-US" dirty="0" err="1">
                <a:solidFill>
                  <a:schemeClr val="bg1"/>
                </a:solidFill>
              </a:rPr>
              <a:t>acciones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el</a:t>
            </a:r>
            <a:r>
              <a:rPr lang="en-US" dirty="0">
                <a:solidFill>
                  <a:schemeClr val="bg1"/>
                </a:solidFill>
              </a:rPr>
              <a:t> </a:t>
            </a:r>
            <a:r>
              <a:rPr lang="en-US" dirty="0" err="1">
                <a:solidFill>
                  <a:schemeClr val="bg1"/>
                </a:solidFill>
              </a:rPr>
              <a:t>estudio</a:t>
            </a:r>
            <a:r>
              <a:rPr lang="en-US" dirty="0">
                <a:solidFill>
                  <a:schemeClr val="bg1"/>
                </a:solidFill>
              </a:rPr>
              <a:t>.</a:t>
            </a:r>
            <a:endParaRPr lang="en-US">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5</a:t>
            </a:r>
          </a:p>
          <a:p>
            <a:endParaRPr lang="en-US" dirty="0"/>
          </a:p>
        </p:txBody>
      </p:sp>
      <p:sp>
        <p:nvSpPr>
          <p:cNvPr id="3" name="TextBox 6">
            <a:extLst>
              <a:ext uri="{FF2B5EF4-FFF2-40B4-BE49-F238E27FC236}">
                <a16:creationId xmlns:a16="http://schemas.microsoft.com/office/drawing/2014/main" id="{C4AD9B67-7CD8-839D-BF25-0B77490A3448}"/>
              </a:ext>
            </a:extLst>
          </p:cNvPr>
          <p:cNvSpPr txBox="1"/>
          <p:nvPr/>
        </p:nvSpPr>
        <p:spPr>
          <a:xfrm>
            <a:off x="8830849" y="2713973"/>
            <a:ext cx="23486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err="1">
                <a:solidFill>
                  <a:schemeClr val="bg1"/>
                </a:solidFill>
              </a:rPr>
              <a:t>Acciones</a:t>
            </a:r>
            <a:r>
              <a:rPr lang="en-US" sz="1200" dirty="0">
                <a:solidFill>
                  <a:schemeClr val="bg1"/>
                </a:solidFill>
              </a:rPr>
              <a:t> </a:t>
            </a:r>
            <a:r>
              <a:rPr lang="en-US" sz="1200" dirty="0" err="1">
                <a:solidFill>
                  <a:schemeClr val="bg1"/>
                </a:solidFill>
              </a:rPr>
              <a:t>seleccionados</a:t>
            </a:r>
            <a:r>
              <a:rPr lang="en-US" sz="1200" dirty="0">
                <a:solidFill>
                  <a:schemeClr val="bg1"/>
                </a:solidFill>
              </a:rPr>
              <a:t> para </a:t>
            </a:r>
            <a:r>
              <a:rPr lang="en-US" sz="1200" dirty="0" err="1">
                <a:solidFill>
                  <a:schemeClr val="bg1"/>
                </a:solidFill>
              </a:rPr>
              <a:t>el</a:t>
            </a:r>
            <a:r>
              <a:rPr lang="en-US" sz="1200" dirty="0">
                <a:solidFill>
                  <a:schemeClr val="bg1"/>
                </a:solidFill>
              </a:rPr>
              <a:t> </a:t>
            </a:r>
            <a:r>
              <a:rPr lang="en-US" sz="1200" dirty="0" err="1">
                <a:solidFill>
                  <a:schemeClr val="bg1"/>
                </a:solidFill>
              </a:rPr>
              <a:t>estudio</a:t>
            </a:r>
            <a:r>
              <a:rPr lang="en-US" sz="1200" dirty="0">
                <a:solidFill>
                  <a:schemeClr val="bg1"/>
                </a:solidFill>
              </a:rPr>
              <a:t>: </a:t>
            </a:r>
            <a:endParaRPr lang="en-US" dirty="0">
              <a:solidFill>
                <a:schemeClr val="bg1"/>
              </a:solidFill>
            </a:endParaRPr>
          </a:p>
          <a:p>
            <a:r>
              <a:rPr lang="en-US" sz="1200" dirty="0">
                <a:solidFill>
                  <a:schemeClr val="bg1"/>
                </a:solidFill>
                <a:latin typeface="Consolas"/>
                <a:ea typeface="+mn-lt"/>
                <a:cs typeface="+mn-lt"/>
              </a:rPr>
              <a:t>['Solaria','</a:t>
            </a:r>
            <a:r>
              <a:rPr lang="en-US" sz="1200" dirty="0" err="1">
                <a:solidFill>
                  <a:schemeClr val="bg1"/>
                </a:solidFill>
                <a:latin typeface="Consolas"/>
                <a:ea typeface="+mn-lt"/>
                <a:cs typeface="+mn-lt"/>
              </a:rPr>
              <a:t>Enagas</a:t>
            </a:r>
            <a:r>
              <a:rPr lang="en-US" sz="1200" dirty="0">
                <a:solidFill>
                  <a:schemeClr val="bg1"/>
                </a:solidFill>
                <a:latin typeface="Consolas"/>
                <a:ea typeface="+mn-lt"/>
                <a:cs typeface="+mn-lt"/>
              </a:rPr>
              <a:t>', '</a:t>
            </a:r>
            <a:r>
              <a:rPr lang="en-US" sz="1200" dirty="0" err="1">
                <a:solidFill>
                  <a:schemeClr val="bg1"/>
                </a:solidFill>
                <a:latin typeface="Consolas"/>
                <a:ea typeface="+mn-lt"/>
                <a:cs typeface="+mn-lt"/>
              </a:rPr>
              <a:t>Acciona</a:t>
            </a:r>
            <a:r>
              <a:rPr lang="en-US" sz="1200" dirty="0">
                <a:solidFill>
                  <a:schemeClr val="bg1"/>
                </a:solidFill>
                <a:latin typeface="Consolas"/>
                <a:ea typeface="+mn-lt"/>
                <a:cs typeface="+mn-lt"/>
              </a:rPr>
              <a:t>','NextEra',  'Iberdrola', 'Kinder', 'Honeywell International', ‘Exxon Mobile Solutions ',</a:t>
            </a:r>
            <a:r>
              <a:rPr lang="en-US" sz="1200" dirty="0">
                <a:solidFill>
                  <a:schemeClr val="bg1"/>
                </a:solidFill>
                <a:latin typeface="Consolas"/>
              </a:rPr>
              <a:t> '</a:t>
            </a:r>
            <a:r>
              <a:rPr lang="en-US" sz="1200" dirty="0" err="1">
                <a:solidFill>
                  <a:schemeClr val="bg1"/>
                </a:solidFill>
                <a:latin typeface="Consolas"/>
              </a:rPr>
              <a:t>Tecnicas</a:t>
            </a:r>
            <a:r>
              <a:rPr lang="en-US" sz="1200" dirty="0">
                <a:solidFill>
                  <a:schemeClr val="bg1"/>
                </a:solidFill>
                <a:latin typeface="Consolas"/>
              </a:rPr>
              <a:t> </a:t>
            </a:r>
            <a:r>
              <a:rPr lang="en-US" sz="1200" dirty="0" err="1">
                <a:solidFill>
                  <a:schemeClr val="bg1"/>
                </a:solidFill>
                <a:latin typeface="Consolas"/>
              </a:rPr>
              <a:t>Reunidas</a:t>
            </a:r>
            <a:r>
              <a:rPr lang="en-US" sz="1200" dirty="0">
                <a:solidFill>
                  <a:schemeClr val="bg1"/>
                </a:solidFill>
                <a:latin typeface="Consolas"/>
              </a:rPr>
              <a:t>']:</a:t>
            </a:r>
            <a:endParaRPr lang="en-US" dirty="0">
              <a:solidFill>
                <a:schemeClr val="bg1"/>
              </a:solidFill>
            </a:endParaRPr>
          </a:p>
          <a:p>
            <a:endParaRPr lang="en-US" sz="1200" dirty="0">
              <a:solidFill>
                <a:schemeClr val="bg1"/>
              </a:solidFill>
            </a:endParaRPr>
          </a:p>
          <a:p>
            <a:pPr algn="ctr"/>
            <a:endParaRPr lang="en-US" sz="1200" dirty="0">
              <a:solidFill>
                <a:schemeClr val="bg1"/>
              </a:solidFill>
            </a:endParaRPr>
          </a:p>
          <a:p>
            <a:endParaRPr lang="en-US" sz="1200" dirty="0">
              <a:solidFill>
                <a:schemeClr val="bg1"/>
              </a:solidFill>
            </a:endParaRPr>
          </a:p>
        </p:txBody>
      </p:sp>
      <p:graphicFrame>
        <p:nvGraphicFramePr>
          <p:cNvPr id="7" name="Table 13">
            <a:extLst>
              <a:ext uri="{FF2B5EF4-FFF2-40B4-BE49-F238E27FC236}">
                <a16:creationId xmlns:a16="http://schemas.microsoft.com/office/drawing/2014/main" id="{ADEB778C-AFED-CCF7-3E0B-B216BA916DD6}"/>
              </a:ext>
            </a:extLst>
          </p:cNvPr>
          <p:cNvGraphicFramePr>
            <a:graphicFrameLocks noGrp="1"/>
          </p:cNvGraphicFramePr>
          <p:nvPr>
            <p:extLst>
              <p:ext uri="{D42A27DB-BD31-4B8C-83A1-F6EECF244321}">
                <p14:modId xmlns:p14="http://schemas.microsoft.com/office/powerpoint/2010/main" val="2602014809"/>
              </p:ext>
            </p:extLst>
          </p:nvPr>
        </p:nvGraphicFramePr>
        <p:xfrm>
          <a:off x="299545" y="1229709"/>
          <a:ext cx="7869094" cy="2950986"/>
        </p:xfrm>
        <a:graphic>
          <a:graphicData uri="http://schemas.openxmlformats.org/drawingml/2006/table">
            <a:tbl>
              <a:tblPr firstRow="1" bandRow="1">
                <a:tableStyleId>{5C22544A-7EE6-4342-B048-85BDC9FD1C3A}</a:tableStyleId>
              </a:tblPr>
              <a:tblGrid>
                <a:gridCol w="2071449">
                  <a:extLst>
                    <a:ext uri="{9D8B030D-6E8A-4147-A177-3AD203B41FA5}">
                      <a16:colId xmlns:a16="http://schemas.microsoft.com/office/drawing/2014/main" val="2210268141"/>
                    </a:ext>
                  </a:extLst>
                </a:gridCol>
                <a:gridCol w="5797645">
                  <a:extLst>
                    <a:ext uri="{9D8B030D-6E8A-4147-A177-3AD203B41FA5}">
                      <a16:colId xmlns:a16="http://schemas.microsoft.com/office/drawing/2014/main" val="330995904"/>
                    </a:ext>
                  </a:extLst>
                </a:gridCol>
              </a:tblGrid>
              <a:tr h="373166">
                <a:tc>
                  <a:txBody>
                    <a:bodyPr/>
                    <a:lstStyle/>
                    <a:p>
                      <a:pPr lvl="0">
                        <a:buNone/>
                      </a:pPr>
                      <a:r>
                        <a:rPr lang="en-US" dirty="0"/>
                        <a:t>Variable</a:t>
                      </a:r>
                    </a:p>
                  </a:txBody>
                  <a:tcPr/>
                </a:tc>
                <a:tc>
                  <a:txBody>
                    <a:bodyPr/>
                    <a:lstStyle/>
                    <a:p>
                      <a:r>
                        <a:rPr lang="en-US" err="1"/>
                        <a:t>Significado</a:t>
                      </a:r>
                    </a:p>
                  </a:txBody>
                  <a:tcPr/>
                </a:tc>
                <a:extLst>
                  <a:ext uri="{0D108BD9-81ED-4DB2-BD59-A6C34878D82A}">
                    <a16:rowId xmlns:a16="http://schemas.microsoft.com/office/drawing/2014/main" val="1598513801"/>
                  </a:ext>
                </a:extLst>
              </a:tr>
              <a:tr h="368260">
                <a:tc>
                  <a:txBody>
                    <a:bodyPr/>
                    <a:lstStyle/>
                    <a:p>
                      <a:pPr lvl="0">
                        <a:buNone/>
                      </a:pPr>
                      <a:r>
                        <a:rPr lang="en-US" sz="1200" b="1" i="0" u="none" strike="noStrike" noProof="0" dirty="0">
                          <a:solidFill>
                            <a:srgbClr val="0D0D0D"/>
                          </a:solidFill>
                        </a:rPr>
                        <a:t>Date</a:t>
                      </a:r>
                      <a:endParaRPr lang="es-ES" dirty="0"/>
                    </a:p>
                  </a:txBody>
                  <a:tcPr/>
                </a:tc>
                <a:tc>
                  <a:txBody>
                    <a:bodyPr/>
                    <a:lstStyle/>
                    <a:p>
                      <a:pPr lvl="0">
                        <a:buNone/>
                      </a:pPr>
                      <a:r>
                        <a:rPr lang="en-US" sz="1200" b="0" i="0" u="none" strike="noStrike" noProof="0" dirty="0">
                          <a:solidFill>
                            <a:srgbClr val="0D0D0D"/>
                          </a:solidFill>
                          <a:latin typeface="Aptos"/>
                        </a:rPr>
                        <a:t>Indica la </a:t>
                      </a:r>
                      <a:r>
                        <a:rPr lang="en-US" sz="1200" b="0" i="0" u="none" strike="noStrike" noProof="0" dirty="0" err="1">
                          <a:solidFill>
                            <a:srgbClr val="0D0D0D"/>
                          </a:solidFill>
                          <a:latin typeface="Aptos"/>
                        </a:rPr>
                        <a:t>fecha</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en</a:t>
                      </a:r>
                      <a:r>
                        <a:rPr lang="en-US" sz="1200" b="0" i="0" u="none" strike="noStrike" noProof="0" dirty="0">
                          <a:solidFill>
                            <a:srgbClr val="0D0D0D"/>
                          </a:solidFill>
                          <a:latin typeface="Aptos"/>
                        </a:rPr>
                        <a:t> la que se </a:t>
                      </a:r>
                      <a:r>
                        <a:rPr lang="en-US" sz="1200" b="0" i="0" u="none" strike="noStrike" noProof="0" dirty="0" err="1">
                          <a:solidFill>
                            <a:srgbClr val="0D0D0D"/>
                          </a:solidFill>
                          <a:latin typeface="Aptos"/>
                        </a:rPr>
                        <a:t>registraron</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los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datos</a:t>
                      </a:r>
                      <a:r>
                        <a:rPr lang="en-US" sz="1200" b="0" i="0" u="none" strike="noStrike" noProof="0" dirty="0">
                          <a:solidFill>
                            <a:srgbClr val="0D0D0D"/>
                          </a:solidFill>
                          <a:latin typeface="Aptos"/>
                        </a:rPr>
                        <a:t> de mercado</a:t>
                      </a:r>
                      <a:endParaRPr lang="es-ES" dirty="0"/>
                    </a:p>
                  </a:txBody>
                  <a:tcPr/>
                </a:tc>
                <a:extLst>
                  <a:ext uri="{0D108BD9-81ED-4DB2-BD59-A6C34878D82A}">
                    <a16:rowId xmlns:a16="http://schemas.microsoft.com/office/drawing/2014/main" val="2633411271"/>
                  </a:ext>
                </a:extLst>
              </a:tr>
              <a:tr h="368260">
                <a:tc>
                  <a:txBody>
                    <a:bodyPr/>
                    <a:lstStyle/>
                    <a:p>
                      <a:pPr lvl="0">
                        <a:buNone/>
                      </a:pPr>
                      <a:r>
                        <a:rPr lang="en-US" sz="1200" b="1" i="0" u="none" strike="noStrike" noProof="0" dirty="0">
                          <a:solidFill>
                            <a:srgbClr val="0D0D0D"/>
                          </a:solidFill>
                        </a:rPr>
                        <a:t>Open</a:t>
                      </a:r>
                      <a:endParaRPr lang="es-ES" dirty="0"/>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de </a:t>
                      </a:r>
                      <a:r>
                        <a:rPr lang="en-US" sz="1200" b="0" i="0" u="none" strike="noStrike" noProof="0" dirty="0" err="1">
                          <a:solidFill>
                            <a:srgbClr val="0D0D0D"/>
                          </a:solidFill>
                        </a:rPr>
                        <a:t>apertura</a:t>
                      </a:r>
                      <a:r>
                        <a:rPr lang="en-US" sz="1200" b="0" i="0" u="none" strike="noStrike" noProof="0" dirty="0">
                          <a:solidFill>
                            <a:srgbClr val="0D0D0D"/>
                          </a:solidFill>
                        </a:rPr>
                        <a:t> de las </a:t>
                      </a:r>
                      <a:r>
                        <a:rPr lang="en-US" sz="1200" b="0" i="0" u="none" strike="noStrike" noProof="0" dirty="0" err="1">
                          <a:solidFill>
                            <a:srgbClr val="0D0D0D"/>
                          </a:solidFill>
                        </a:rPr>
                        <a:t>acciones</a:t>
                      </a:r>
                      <a:r>
                        <a:rPr lang="en-US" sz="1200" b="0" i="0" u="none" strike="noStrike" noProof="0" dirty="0">
                          <a:solidFill>
                            <a:srgbClr val="0D0D0D"/>
                          </a:solidFill>
                        </a:rPr>
                        <a:t> </a:t>
                      </a:r>
                      <a:r>
                        <a:rPr lang="en-US" sz="1200" b="0" i="0" u="none" strike="noStrike" noProof="0" dirty="0" err="1">
                          <a:solidFill>
                            <a:srgbClr val="0D0D0D"/>
                          </a:solidFill>
                        </a:rPr>
                        <a:t>en</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día de </a:t>
                      </a:r>
                      <a:r>
                        <a:rPr lang="en-US" sz="1200" b="0" i="0" u="none" strike="noStrike" noProof="0" dirty="0" err="1">
                          <a:solidFill>
                            <a:srgbClr val="0D0D0D"/>
                          </a:solidFill>
                        </a:rPr>
                        <a:t>negociación</a:t>
                      </a:r>
                      <a:r>
                        <a:rPr lang="en-US" sz="1200" b="0" i="0" u="none" strike="noStrike" noProof="0" dirty="0">
                          <a:solidFill>
                            <a:srgbClr val="0D0D0D"/>
                          </a:solidFill>
                        </a:rPr>
                        <a:t> </a:t>
                      </a:r>
                      <a:r>
                        <a:rPr lang="en-US" sz="1200" b="0" i="0" u="none" strike="noStrike" noProof="0" dirty="0" err="1">
                          <a:solidFill>
                            <a:srgbClr val="0D0D0D"/>
                          </a:solidFill>
                        </a:rPr>
                        <a:t>correspondiente</a:t>
                      </a:r>
                    </a:p>
                  </a:txBody>
                  <a:tcPr/>
                </a:tc>
                <a:extLst>
                  <a:ext uri="{0D108BD9-81ED-4DB2-BD59-A6C34878D82A}">
                    <a16:rowId xmlns:a16="http://schemas.microsoft.com/office/drawing/2014/main" val="1994131924"/>
                  </a:ext>
                </a:extLst>
              </a:tr>
              <a:tr h="368260">
                <a:tc>
                  <a:txBody>
                    <a:bodyPr/>
                    <a:lstStyle/>
                    <a:p>
                      <a:pPr lvl="0">
                        <a:buNone/>
                      </a:pPr>
                      <a:r>
                        <a:rPr lang="en-US" sz="1200" b="1" i="0" u="none" strike="noStrike" noProof="0" dirty="0">
                          <a:solidFill>
                            <a:srgbClr val="0D0D0D"/>
                          </a:solidFill>
                        </a:rPr>
                        <a:t>High</a:t>
                      </a:r>
                      <a:endParaRPr lang="es-ES" dirty="0"/>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a:t>
                      </a:r>
                      <a:r>
                        <a:rPr lang="en-US" sz="1200" b="0" i="0" u="none" strike="noStrike" noProof="0" dirty="0" err="1">
                          <a:solidFill>
                            <a:srgbClr val="0D0D0D"/>
                          </a:solidFill>
                        </a:rPr>
                        <a:t>más</a:t>
                      </a:r>
                      <a:r>
                        <a:rPr lang="en-US" sz="1200" b="0" i="0" u="none" strike="noStrike" noProof="0" dirty="0">
                          <a:solidFill>
                            <a:srgbClr val="0D0D0D"/>
                          </a:solidFill>
                        </a:rPr>
                        <a:t> alto al que </a:t>
                      </a:r>
                      <a:r>
                        <a:rPr lang="en-US" sz="1200" b="0" i="0" u="none" strike="noStrike" noProof="0" dirty="0" err="1">
                          <a:solidFill>
                            <a:srgbClr val="0D0D0D"/>
                          </a:solidFill>
                        </a:rPr>
                        <a:t>llegaron</a:t>
                      </a:r>
                      <a:r>
                        <a:rPr lang="en-US" sz="1200" b="0" i="0" u="none" strike="noStrike" noProof="0" dirty="0">
                          <a:solidFill>
                            <a:srgbClr val="0D0D0D"/>
                          </a:solidFill>
                        </a:rPr>
                        <a:t> las </a:t>
                      </a:r>
                      <a:r>
                        <a:rPr lang="en-US" sz="1200" b="0" i="0" u="none" strike="noStrike" noProof="0" dirty="0" err="1">
                          <a:solidFill>
                            <a:srgbClr val="0D0D0D"/>
                          </a:solidFill>
                        </a:rPr>
                        <a:t>acciones</a:t>
                      </a:r>
                      <a:r>
                        <a:rPr lang="en-US" sz="1200" b="0" i="0" u="none" strike="noStrike" noProof="0" dirty="0">
                          <a:solidFill>
                            <a:srgbClr val="0D0D0D"/>
                          </a:solidFill>
                        </a:rPr>
                        <a:t> </a:t>
                      </a:r>
                      <a:r>
                        <a:rPr lang="en-US" sz="1200" b="0" i="0" u="none" strike="noStrike" noProof="0" dirty="0" err="1">
                          <a:solidFill>
                            <a:srgbClr val="0D0D0D"/>
                          </a:solidFill>
                        </a:rPr>
                        <a:t>durante</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día</a:t>
                      </a:r>
                      <a:endParaRPr lang="es-ES" dirty="0"/>
                    </a:p>
                  </a:txBody>
                  <a:tcPr/>
                </a:tc>
                <a:extLst>
                  <a:ext uri="{0D108BD9-81ED-4DB2-BD59-A6C34878D82A}">
                    <a16:rowId xmlns:a16="http://schemas.microsoft.com/office/drawing/2014/main" val="2452980143"/>
                  </a:ext>
                </a:extLst>
              </a:tr>
              <a:tr h="368260">
                <a:tc>
                  <a:txBody>
                    <a:bodyPr/>
                    <a:lstStyle/>
                    <a:p>
                      <a:pPr lvl="0">
                        <a:buNone/>
                      </a:pPr>
                      <a:r>
                        <a:rPr lang="en-US" sz="1200" b="1" i="0" u="none" strike="noStrike" noProof="0" dirty="0">
                          <a:solidFill>
                            <a:srgbClr val="0D0D0D"/>
                          </a:solidFill>
                        </a:rPr>
                        <a:t>Low</a:t>
                      </a:r>
                      <a:endParaRPr lang="es-ES" dirty="0"/>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a:t>
                      </a:r>
                      <a:r>
                        <a:rPr lang="en-US" sz="1200" b="0" i="0" u="none" strike="noStrike" noProof="0" dirty="0" err="1">
                          <a:solidFill>
                            <a:srgbClr val="0D0D0D"/>
                          </a:solidFill>
                        </a:rPr>
                        <a:t>más</a:t>
                      </a:r>
                      <a:r>
                        <a:rPr lang="en-US" sz="1200" b="0" i="0" u="none" strike="noStrike" noProof="0" dirty="0">
                          <a:solidFill>
                            <a:srgbClr val="0D0D0D"/>
                          </a:solidFill>
                        </a:rPr>
                        <a:t> bajo al que </a:t>
                      </a:r>
                      <a:r>
                        <a:rPr lang="en-US" sz="1200" b="0" i="0" u="none" strike="noStrike" noProof="0" dirty="0" err="1">
                          <a:solidFill>
                            <a:srgbClr val="0D0D0D"/>
                          </a:solidFill>
                        </a:rPr>
                        <a:t>cayeron</a:t>
                      </a:r>
                      <a:r>
                        <a:rPr lang="en-US" sz="1200" b="0" i="0" u="none" strike="noStrike" noProof="0" dirty="0">
                          <a:solidFill>
                            <a:srgbClr val="0D0D0D"/>
                          </a:solidFill>
                        </a:rPr>
                        <a:t> las </a:t>
                      </a:r>
                      <a:r>
                        <a:rPr lang="en-US" sz="1200" b="0" i="0" u="none" strike="noStrike" noProof="0" dirty="0" err="1">
                          <a:solidFill>
                            <a:srgbClr val="0D0D0D"/>
                          </a:solidFill>
                        </a:rPr>
                        <a:t>acciones</a:t>
                      </a:r>
                      <a:r>
                        <a:rPr lang="en-US" sz="1200" b="0" i="0" u="none" strike="noStrike" noProof="0" dirty="0">
                          <a:solidFill>
                            <a:srgbClr val="0D0D0D"/>
                          </a:solidFill>
                        </a:rPr>
                        <a:t> </a:t>
                      </a:r>
                      <a:r>
                        <a:rPr lang="en-US" sz="1200" b="0" i="0" u="none" strike="noStrike" noProof="0" dirty="0" err="1">
                          <a:solidFill>
                            <a:srgbClr val="0D0D0D"/>
                          </a:solidFill>
                        </a:rPr>
                        <a:t>durante</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día de </a:t>
                      </a:r>
                      <a:r>
                        <a:rPr lang="en-US" sz="1200" b="0" i="0" u="none" strike="noStrike" noProof="0" dirty="0" err="1">
                          <a:solidFill>
                            <a:srgbClr val="0D0D0D"/>
                          </a:solidFill>
                        </a:rPr>
                        <a:t>negociación</a:t>
                      </a:r>
                    </a:p>
                  </a:txBody>
                  <a:tcPr/>
                </a:tc>
                <a:extLst>
                  <a:ext uri="{0D108BD9-81ED-4DB2-BD59-A6C34878D82A}">
                    <a16:rowId xmlns:a16="http://schemas.microsoft.com/office/drawing/2014/main" val="3776715345"/>
                  </a:ext>
                </a:extLst>
              </a:tr>
              <a:tr h="368260">
                <a:tc>
                  <a:txBody>
                    <a:bodyPr/>
                    <a:lstStyle/>
                    <a:p>
                      <a:pPr lvl="0">
                        <a:buNone/>
                      </a:pPr>
                      <a:r>
                        <a:rPr lang="en-US" sz="1200" b="1" i="0" u="none" strike="noStrike" noProof="0" dirty="0">
                          <a:solidFill>
                            <a:srgbClr val="0D0D0D"/>
                          </a:solidFill>
                        </a:rPr>
                        <a:t>Close</a:t>
                      </a:r>
                      <a:endParaRPr lang="es-ES" dirty="0"/>
                    </a:p>
                  </a:txBody>
                  <a:tcPr/>
                </a:tc>
                <a:tc>
                  <a:txBody>
                    <a:bodyPr/>
                    <a:lstStyle/>
                    <a:p>
                      <a:pPr lvl="0">
                        <a:buNone/>
                      </a:pPr>
                      <a:r>
                        <a:rPr lang="en-US" sz="1200" b="0" i="0" u="none" strike="noStrike" noProof="0" dirty="0" err="1">
                          <a:solidFill>
                            <a:srgbClr val="0D0D0D"/>
                          </a:solidFill>
                        </a:rPr>
                        <a:t>Representa</a:t>
                      </a:r>
                      <a:r>
                        <a:rPr lang="en-US" sz="1200" b="0" i="0" u="none" strike="noStrike" noProof="0" dirty="0">
                          <a:solidFill>
                            <a:srgbClr val="0D0D0D"/>
                          </a:solidFill>
                        </a:rPr>
                        <a:t> </a:t>
                      </a:r>
                      <a:r>
                        <a:rPr lang="en-US" sz="1200" b="0" i="0" u="none" strike="noStrike" noProof="0" dirty="0" err="1">
                          <a:solidFill>
                            <a:srgbClr val="0D0D0D"/>
                          </a:solidFill>
                        </a:rPr>
                        <a:t>el</a:t>
                      </a:r>
                      <a:r>
                        <a:rPr lang="en-US" sz="1200" b="0" i="0" u="none" strike="noStrike" noProof="0" dirty="0">
                          <a:solidFill>
                            <a:srgbClr val="0D0D0D"/>
                          </a:solidFill>
                        </a:rPr>
                        <a:t> </a:t>
                      </a:r>
                      <a:r>
                        <a:rPr lang="en-US" sz="1200" b="0" i="0" u="none" strike="noStrike" noProof="0" dirty="0" err="1">
                          <a:solidFill>
                            <a:srgbClr val="0D0D0D"/>
                          </a:solidFill>
                        </a:rPr>
                        <a:t>precio</a:t>
                      </a:r>
                      <a:r>
                        <a:rPr lang="en-US" sz="1200" b="0" i="0" u="none" strike="noStrike" noProof="0" dirty="0">
                          <a:solidFill>
                            <a:srgbClr val="0D0D0D"/>
                          </a:solidFill>
                        </a:rPr>
                        <a:t> de </a:t>
                      </a:r>
                      <a:r>
                        <a:rPr lang="en-US" sz="1200" b="0" i="0" u="none" strike="noStrike" noProof="0" dirty="0" err="1">
                          <a:solidFill>
                            <a:srgbClr val="0D0D0D"/>
                          </a:solidFill>
                        </a:rPr>
                        <a:t>cierre</a:t>
                      </a:r>
                      <a:r>
                        <a:rPr lang="en-US" sz="1200" b="0" i="0" u="none" strike="noStrike" noProof="0" dirty="0">
                          <a:solidFill>
                            <a:srgbClr val="0D0D0D"/>
                          </a:solidFill>
                        </a:rPr>
                        <a:t> de las </a:t>
                      </a:r>
                      <a:r>
                        <a:rPr lang="en-US" sz="1200" b="0" i="0" u="none" strike="noStrike" noProof="0" dirty="0" err="1">
                          <a:solidFill>
                            <a:srgbClr val="0D0D0D"/>
                          </a:solidFill>
                        </a:rPr>
                        <a:t>acciones</a:t>
                      </a:r>
                      <a:r>
                        <a:rPr lang="en-US" sz="1200" b="0" i="0" u="none" strike="noStrike" noProof="0" dirty="0">
                          <a:solidFill>
                            <a:srgbClr val="0D0D0D"/>
                          </a:solidFill>
                        </a:rPr>
                        <a:t> al final del día de </a:t>
                      </a:r>
                      <a:r>
                        <a:rPr lang="en-US" sz="1200" b="0" i="0" u="none" strike="noStrike" noProof="0" dirty="0" err="1">
                          <a:solidFill>
                            <a:srgbClr val="0D0D0D"/>
                          </a:solidFill>
                        </a:rPr>
                        <a:t>negociación</a:t>
                      </a:r>
                      <a:r>
                        <a:rPr lang="en-US" sz="1200" b="0" i="0" u="none" strike="noStrike" noProof="0" dirty="0">
                          <a:solidFill>
                            <a:srgbClr val="0D0D0D"/>
                          </a:solidFill>
                        </a:rPr>
                        <a:t>.</a:t>
                      </a:r>
                      <a:endParaRPr lang="en-US" dirty="0" err="1"/>
                    </a:p>
                  </a:txBody>
                  <a:tcPr/>
                </a:tc>
                <a:extLst>
                  <a:ext uri="{0D108BD9-81ED-4DB2-BD59-A6C34878D82A}">
                    <a16:rowId xmlns:a16="http://schemas.microsoft.com/office/drawing/2014/main" val="1372246124"/>
                  </a:ext>
                </a:extLst>
              </a:tr>
              <a:tr h="368260">
                <a:tc>
                  <a:txBody>
                    <a:bodyPr/>
                    <a:lstStyle/>
                    <a:p>
                      <a:pPr lvl="0">
                        <a:buNone/>
                      </a:pPr>
                      <a:r>
                        <a:rPr lang="en-US" sz="1200" b="1" i="0" u="none" strike="noStrike" noProof="0" dirty="0">
                          <a:solidFill>
                            <a:srgbClr val="0D0D0D"/>
                          </a:solidFill>
                        </a:rPr>
                        <a:t>Adj Close</a:t>
                      </a:r>
                      <a:endParaRPr lang="en-US" dirty="0" err="1"/>
                    </a:p>
                  </a:txBody>
                  <a:tcPr/>
                </a:tc>
                <a:tc>
                  <a:txBody>
                    <a:bodyPr/>
                    <a:lstStyle/>
                    <a:p>
                      <a:pPr lvl="0">
                        <a:buNone/>
                      </a:pPr>
                      <a:r>
                        <a:rPr lang="en-US" sz="1200" b="0" i="0" u="none" strike="noStrike" noProof="0" dirty="0" err="1">
                          <a:solidFill>
                            <a:srgbClr val="0D0D0D"/>
                          </a:solidFill>
                        </a:rPr>
                        <a:t>Precio</a:t>
                      </a:r>
                      <a:r>
                        <a:rPr lang="en-US" sz="1200" b="0" i="0" u="none" strike="noStrike" noProof="0" dirty="0">
                          <a:solidFill>
                            <a:srgbClr val="0D0D0D"/>
                          </a:solidFill>
                        </a:rPr>
                        <a:t> de </a:t>
                      </a:r>
                      <a:r>
                        <a:rPr lang="en-US" sz="1200" b="0" i="0" u="none" strike="noStrike" noProof="0" dirty="0" err="1">
                          <a:solidFill>
                            <a:srgbClr val="0D0D0D"/>
                          </a:solidFill>
                        </a:rPr>
                        <a:t>cierre</a:t>
                      </a:r>
                      <a:r>
                        <a:rPr lang="en-US" sz="1200" b="0" i="0" u="none" strike="noStrike" noProof="0" dirty="0">
                          <a:solidFill>
                            <a:srgbClr val="0D0D0D"/>
                          </a:solidFill>
                        </a:rPr>
                        <a:t> </a:t>
                      </a:r>
                      <a:r>
                        <a:rPr lang="en-US" sz="1200" b="0" i="0" u="none" strike="noStrike" noProof="0" dirty="0" err="1">
                          <a:solidFill>
                            <a:srgbClr val="0D0D0D"/>
                          </a:solidFill>
                        </a:rPr>
                        <a:t>ajustado</a:t>
                      </a:r>
                      <a:r>
                        <a:rPr lang="en-US" sz="1200" b="0" i="0" u="none" strike="noStrike" noProof="0" dirty="0">
                          <a:solidFill>
                            <a:srgbClr val="0D0D0D"/>
                          </a:solidFill>
                        </a:rPr>
                        <a:t> de las acciones.</a:t>
                      </a:r>
                      <a:endParaRPr lang="es-ES" dirty="0"/>
                    </a:p>
                  </a:txBody>
                  <a:tcPr/>
                </a:tc>
                <a:extLst>
                  <a:ext uri="{0D108BD9-81ED-4DB2-BD59-A6C34878D82A}">
                    <a16:rowId xmlns:a16="http://schemas.microsoft.com/office/drawing/2014/main" val="2360961460"/>
                  </a:ext>
                </a:extLst>
              </a:tr>
              <a:tr h="368260">
                <a:tc>
                  <a:txBody>
                    <a:bodyPr/>
                    <a:lstStyle/>
                    <a:p>
                      <a:pPr lvl="0">
                        <a:buNone/>
                      </a:pPr>
                      <a:r>
                        <a:rPr lang="en-US" sz="1200" b="1" i="0" u="none" strike="noStrike" noProof="0" dirty="0">
                          <a:solidFill>
                            <a:srgbClr val="0D0D0D"/>
                          </a:solidFill>
                        </a:rPr>
                        <a:t>Volume</a:t>
                      </a:r>
                      <a:endParaRPr lang="es-ES" dirty="0"/>
                    </a:p>
                  </a:txBody>
                  <a:tcPr/>
                </a:tc>
                <a:tc>
                  <a:txBody>
                    <a:bodyPr/>
                    <a:lstStyle/>
                    <a:p>
                      <a:pPr lvl="0">
                        <a:buNone/>
                      </a:pPr>
                      <a:r>
                        <a:rPr lang="en-US" sz="1200" b="0" i="0" u="none" strike="noStrike" noProof="0" dirty="0">
                          <a:solidFill>
                            <a:srgbClr val="0D0D0D"/>
                          </a:solidFill>
                          <a:latin typeface="Aptos"/>
                        </a:rPr>
                        <a:t>El </a:t>
                      </a:r>
                      <a:r>
                        <a:rPr lang="en-US" sz="1200" b="0" i="0" u="none" strike="noStrike" noProof="0" dirty="0" err="1">
                          <a:solidFill>
                            <a:srgbClr val="0D0D0D"/>
                          </a:solidFill>
                          <a:latin typeface="Aptos"/>
                        </a:rPr>
                        <a:t>volumen</a:t>
                      </a:r>
                      <a:r>
                        <a:rPr lang="en-US" sz="1200" b="0" i="0" u="none" strike="noStrike" noProof="0" dirty="0">
                          <a:solidFill>
                            <a:srgbClr val="0D0D0D"/>
                          </a:solidFill>
                          <a:latin typeface="Aptos"/>
                        </a:rPr>
                        <a:t> total de </a:t>
                      </a:r>
                      <a:r>
                        <a:rPr lang="en-US" sz="1200" b="0" i="0" u="none" strike="noStrike" noProof="0" dirty="0" err="1">
                          <a:solidFill>
                            <a:srgbClr val="0D0D0D"/>
                          </a:solidFill>
                          <a:latin typeface="Aptos"/>
                        </a:rPr>
                        <a:t>acciones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negociadas</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durante</a:t>
                      </a:r>
                      <a:r>
                        <a:rPr lang="en-US" sz="1200" b="0" i="0" u="none" strike="noStrike" noProof="0" dirty="0">
                          <a:solidFill>
                            <a:srgbClr val="0D0D0D"/>
                          </a:solidFill>
                          <a:latin typeface="Aptos"/>
                        </a:rPr>
                        <a:t> </a:t>
                      </a:r>
                      <a:r>
                        <a:rPr lang="en-US" sz="1200" b="0" i="0" u="none" strike="noStrike" noProof="0" dirty="0" err="1">
                          <a:solidFill>
                            <a:srgbClr val="0D0D0D"/>
                          </a:solidFill>
                          <a:latin typeface="Aptos"/>
                        </a:rPr>
                        <a:t>el</a:t>
                      </a:r>
                      <a:r>
                        <a:rPr lang="en-US" sz="1200" b="0" i="0" u="none" strike="noStrike" noProof="0" dirty="0">
                          <a:solidFill>
                            <a:srgbClr val="0D0D0D"/>
                          </a:solidFill>
                          <a:latin typeface="Aptos"/>
                        </a:rPr>
                        <a:t> día de </a:t>
                      </a:r>
                      <a:r>
                        <a:rPr lang="en-US" sz="1200" b="0" i="0" u="none" strike="noStrike" noProof="0" dirty="0" err="1">
                          <a:solidFill>
                            <a:srgbClr val="0D0D0D"/>
                          </a:solidFill>
                          <a:latin typeface="Aptos"/>
                        </a:rPr>
                        <a:t>negociación</a:t>
                      </a:r>
                      <a:endParaRPr lang="en-US" dirty="0" err="1"/>
                    </a:p>
                  </a:txBody>
                  <a:tcPr/>
                </a:tc>
                <a:extLst>
                  <a:ext uri="{0D108BD9-81ED-4DB2-BD59-A6C34878D82A}">
                    <a16:rowId xmlns:a16="http://schemas.microsoft.com/office/drawing/2014/main" val="2616967047"/>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472FAD3-2D94-3612-6C2F-7BA33E448A62}"/>
                  </a:ext>
                </a:extLst>
              </p14:cNvPr>
              <p14:cNvContentPartPr/>
              <p14:nvPr/>
            </p14:nvContentPartPr>
            <p14:xfrm>
              <a:off x="646560" y="4750920"/>
              <a:ext cx="360" cy="360"/>
            </p14:xfrm>
          </p:contentPart>
        </mc:Choice>
        <mc:Fallback xmlns="">
          <p:pic>
            <p:nvPicPr>
              <p:cNvPr id="2" name="Ink 1">
                <a:extLst>
                  <a:ext uri="{FF2B5EF4-FFF2-40B4-BE49-F238E27FC236}">
                    <a16:creationId xmlns:a16="http://schemas.microsoft.com/office/drawing/2014/main" id="{4472FAD3-2D94-3612-6C2F-7BA33E448A62}"/>
                  </a:ext>
                </a:extLst>
              </p:cNvPr>
              <p:cNvPicPr/>
              <p:nvPr/>
            </p:nvPicPr>
            <p:blipFill>
              <a:blip r:embed="rId5"/>
              <a:stretch>
                <a:fillRect/>
              </a:stretch>
            </p:blipFill>
            <p:spPr>
              <a:xfrm>
                <a:off x="637200" y="4741560"/>
                <a:ext cx="19080" cy="19080"/>
              </a:xfrm>
              <a:prstGeom prst="rect">
                <a:avLst/>
              </a:prstGeom>
            </p:spPr>
          </p:pic>
        </mc:Fallback>
      </mc:AlternateContent>
    </p:spTree>
    <p:extLst>
      <p:ext uri="{BB962C8B-B14F-4D97-AF65-F5344CB8AC3E}">
        <p14:creationId xmlns:p14="http://schemas.microsoft.com/office/powerpoint/2010/main" val="9753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281835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Análisis</a:t>
            </a:r>
            <a:r>
              <a:rPr lang="en-US" dirty="0">
                <a:solidFill>
                  <a:schemeClr val="bg1"/>
                </a:solidFill>
              </a:rPr>
              <a:t> visual de </a:t>
            </a:r>
            <a:r>
              <a:rPr lang="en-US" dirty="0" err="1">
                <a:solidFill>
                  <a:schemeClr val="bg1"/>
                </a:solidFill>
              </a:rPr>
              <a:t>una</a:t>
            </a:r>
            <a:r>
              <a:rPr lang="en-US" dirty="0">
                <a:solidFill>
                  <a:schemeClr val="bg1"/>
                </a:solidFill>
              </a:rPr>
              <a:t> de las </a:t>
            </a:r>
            <a:r>
              <a:rPr lang="en-US" dirty="0" err="1">
                <a:solidFill>
                  <a:schemeClr val="bg1"/>
                </a:solidFill>
              </a:rPr>
              <a:t>acciones</a:t>
            </a:r>
            <a:r>
              <a:rPr lang="en-US" dirty="0">
                <a:solidFill>
                  <a:schemeClr val="bg1"/>
                </a:solidFill>
              </a:rPr>
              <a:t>: Repsol</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6</a:t>
            </a:r>
          </a:p>
          <a:p>
            <a:endParaRPr lang="en-US" dirty="0"/>
          </a:p>
        </p:txBody>
      </p:sp>
      <p:sp>
        <p:nvSpPr>
          <p:cNvPr id="7" name="TextBox 6">
            <a:extLst>
              <a:ext uri="{FF2B5EF4-FFF2-40B4-BE49-F238E27FC236}">
                <a16:creationId xmlns:a16="http://schemas.microsoft.com/office/drawing/2014/main" id="{51623F7A-FE06-A9B7-53FA-4FC948ED64B9}"/>
              </a:ext>
            </a:extLst>
          </p:cNvPr>
          <p:cNvSpPr txBox="1"/>
          <p:nvPr/>
        </p:nvSpPr>
        <p:spPr>
          <a:xfrm>
            <a:off x="8830849" y="2713973"/>
            <a:ext cx="23486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err="1">
                <a:solidFill>
                  <a:schemeClr val="bg1"/>
                </a:solidFill>
              </a:rPr>
              <a:t>Gráfico</a:t>
            </a:r>
            <a:r>
              <a:rPr lang="en-US" sz="1200" dirty="0">
                <a:solidFill>
                  <a:schemeClr val="bg1"/>
                </a:solidFill>
              </a:rPr>
              <a:t> que </a:t>
            </a:r>
            <a:r>
              <a:rPr lang="en-US" sz="1200" dirty="0" err="1">
                <a:solidFill>
                  <a:schemeClr val="bg1"/>
                </a:solidFill>
              </a:rPr>
              <a:t>tiene</a:t>
            </a:r>
            <a:r>
              <a:rPr lang="en-US" sz="1200" dirty="0">
                <a:solidFill>
                  <a:schemeClr val="bg1"/>
                </a:solidFill>
              </a:rPr>
              <a:t> la </a:t>
            </a:r>
            <a:r>
              <a:rPr lang="en-US" sz="1200" dirty="0" err="1">
                <a:solidFill>
                  <a:schemeClr val="bg1"/>
                </a:solidFill>
              </a:rPr>
              <a:t>evolución</a:t>
            </a:r>
            <a:r>
              <a:rPr lang="en-US" sz="1200" dirty="0">
                <a:solidFill>
                  <a:schemeClr val="bg1"/>
                </a:solidFill>
              </a:rPr>
              <a:t> de la </a:t>
            </a:r>
            <a:r>
              <a:rPr lang="en-US" sz="1200" dirty="0" err="1">
                <a:solidFill>
                  <a:schemeClr val="bg1"/>
                </a:solidFill>
              </a:rPr>
              <a:t>acción</a:t>
            </a:r>
            <a:r>
              <a:rPr lang="en-US" sz="1200" dirty="0">
                <a:solidFill>
                  <a:schemeClr val="bg1"/>
                </a:solidFill>
              </a:rPr>
              <a:t> de Repsol </a:t>
            </a:r>
            <a:r>
              <a:rPr lang="en-US" sz="1200" dirty="0" err="1">
                <a:solidFill>
                  <a:schemeClr val="bg1"/>
                </a:solidFill>
              </a:rPr>
              <a:t>durante</a:t>
            </a:r>
            <a:r>
              <a:rPr lang="en-US" sz="1200" dirty="0">
                <a:solidFill>
                  <a:schemeClr val="bg1"/>
                </a:solidFill>
              </a:rPr>
              <a:t> </a:t>
            </a:r>
            <a:r>
              <a:rPr lang="en-US" sz="1200" dirty="0" err="1">
                <a:solidFill>
                  <a:schemeClr val="bg1"/>
                </a:solidFill>
              </a:rPr>
              <a:t>el</a:t>
            </a:r>
            <a:r>
              <a:rPr lang="en-US" sz="1200" dirty="0">
                <a:solidFill>
                  <a:schemeClr val="bg1"/>
                </a:solidFill>
              </a:rPr>
              <a:t> </a:t>
            </a:r>
            <a:r>
              <a:rPr lang="en-US" sz="1200" dirty="0" err="1">
                <a:solidFill>
                  <a:schemeClr val="bg1"/>
                </a:solidFill>
              </a:rPr>
              <a:t>período</a:t>
            </a:r>
            <a:r>
              <a:rPr lang="en-US" sz="1200" dirty="0">
                <a:solidFill>
                  <a:schemeClr val="bg1"/>
                </a:solidFill>
              </a:rPr>
              <a:t> 2011-2015</a:t>
            </a:r>
          </a:p>
          <a:p>
            <a:endParaRPr lang="en-US" sz="1200" dirty="0">
              <a:solidFill>
                <a:schemeClr val="bg1"/>
              </a:solidFill>
            </a:endParaRPr>
          </a:p>
          <a:p>
            <a:pPr algn="ctr"/>
            <a:endParaRPr lang="en-US" sz="1200" dirty="0">
              <a:solidFill>
                <a:schemeClr val="bg1"/>
              </a:solidFill>
            </a:endParaRPr>
          </a:p>
          <a:p>
            <a:endParaRPr lang="en-US" sz="1200" dirty="0">
              <a:solidFill>
                <a:schemeClr val="bg1"/>
              </a:solidFill>
            </a:endParaRPr>
          </a:p>
        </p:txBody>
      </p:sp>
      <p:pic>
        <p:nvPicPr>
          <p:cNvPr id="2" name="Imagen 1" descr="Gráfico, Histograma&#10;&#10;Descripción generada automáticamente">
            <a:extLst>
              <a:ext uri="{FF2B5EF4-FFF2-40B4-BE49-F238E27FC236}">
                <a16:creationId xmlns:a16="http://schemas.microsoft.com/office/drawing/2014/main" id="{383FA4E0-4701-DDD1-3D8F-B6B332785A2C}"/>
              </a:ext>
            </a:extLst>
          </p:cNvPr>
          <p:cNvPicPr>
            <a:picLocks noChangeAspect="1"/>
          </p:cNvPicPr>
          <p:nvPr/>
        </p:nvPicPr>
        <p:blipFill>
          <a:blip r:embed="rId4"/>
          <a:stretch>
            <a:fillRect/>
          </a:stretch>
        </p:blipFill>
        <p:spPr>
          <a:xfrm>
            <a:off x="125263" y="563669"/>
            <a:ext cx="8705586" cy="4985910"/>
          </a:xfrm>
          <a:prstGeom prst="rect">
            <a:avLst/>
          </a:prstGeom>
        </p:spPr>
      </p:pic>
    </p:spTree>
    <p:extLst>
      <p:ext uri="{BB962C8B-B14F-4D97-AF65-F5344CB8AC3E}">
        <p14:creationId xmlns:p14="http://schemas.microsoft.com/office/powerpoint/2010/main" val="367972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3"/>
          <a:srcRect l="-2057" t="-29376" r="1971" b="29376"/>
          <a:stretch/>
        </p:blipFill>
        <p:spPr>
          <a:xfrm flipH="1">
            <a:off x="-3820412" y="-4997127"/>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8830849" y="563669"/>
            <a:ext cx="281835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Análisis</a:t>
            </a:r>
            <a:r>
              <a:rPr lang="en-US" dirty="0">
                <a:solidFill>
                  <a:schemeClr val="bg1"/>
                </a:solidFill>
              </a:rPr>
              <a:t> visual de </a:t>
            </a:r>
            <a:r>
              <a:rPr lang="en-US" dirty="0" err="1">
                <a:solidFill>
                  <a:schemeClr val="bg1"/>
                </a:solidFill>
              </a:rPr>
              <a:t>una</a:t>
            </a:r>
            <a:r>
              <a:rPr lang="en-US" dirty="0">
                <a:solidFill>
                  <a:schemeClr val="bg1"/>
                </a:solidFill>
              </a:rPr>
              <a:t> de las </a:t>
            </a:r>
            <a:r>
              <a:rPr lang="en-US" dirty="0" err="1">
                <a:solidFill>
                  <a:schemeClr val="bg1"/>
                </a:solidFill>
              </a:rPr>
              <a:t>acciones</a:t>
            </a:r>
            <a:r>
              <a:rPr lang="en-US" dirty="0">
                <a:solidFill>
                  <a:schemeClr val="bg1"/>
                </a:solidFill>
              </a:rPr>
              <a:t>: Repsol</a:t>
            </a: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6</a:t>
            </a:r>
          </a:p>
          <a:p>
            <a:endParaRPr lang="en-US" dirty="0"/>
          </a:p>
        </p:txBody>
      </p:sp>
      <p:sp>
        <p:nvSpPr>
          <p:cNvPr id="7" name="TextBox 6">
            <a:extLst>
              <a:ext uri="{FF2B5EF4-FFF2-40B4-BE49-F238E27FC236}">
                <a16:creationId xmlns:a16="http://schemas.microsoft.com/office/drawing/2014/main" id="{51623F7A-FE06-A9B7-53FA-4FC948ED64B9}"/>
              </a:ext>
            </a:extLst>
          </p:cNvPr>
          <p:cNvSpPr txBox="1"/>
          <p:nvPr/>
        </p:nvSpPr>
        <p:spPr>
          <a:xfrm>
            <a:off x="8830849" y="2713973"/>
            <a:ext cx="23486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err="1">
                <a:solidFill>
                  <a:schemeClr val="bg1"/>
                </a:solidFill>
              </a:rPr>
              <a:t>Gráfico</a:t>
            </a:r>
            <a:r>
              <a:rPr lang="en-US" sz="1200" dirty="0">
                <a:solidFill>
                  <a:schemeClr val="bg1"/>
                </a:solidFill>
              </a:rPr>
              <a:t> que </a:t>
            </a:r>
            <a:r>
              <a:rPr lang="en-US" sz="1200" dirty="0" err="1">
                <a:solidFill>
                  <a:schemeClr val="bg1"/>
                </a:solidFill>
              </a:rPr>
              <a:t>tiene</a:t>
            </a:r>
            <a:r>
              <a:rPr lang="en-US" sz="1200" dirty="0">
                <a:solidFill>
                  <a:schemeClr val="bg1"/>
                </a:solidFill>
              </a:rPr>
              <a:t> la </a:t>
            </a:r>
            <a:r>
              <a:rPr lang="en-US" sz="1200" dirty="0" err="1">
                <a:solidFill>
                  <a:schemeClr val="bg1"/>
                </a:solidFill>
              </a:rPr>
              <a:t>evolución</a:t>
            </a:r>
            <a:r>
              <a:rPr lang="en-US" sz="1200" dirty="0">
                <a:solidFill>
                  <a:schemeClr val="bg1"/>
                </a:solidFill>
              </a:rPr>
              <a:t> de la </a:t>
            </a:r>
            <a:r>
              <a:rPr lang="en-US" sz="1200" dirty="0" err="1">
                <a:solidFill>
                  <a:schemeClr val="bg1"/>
                </a:solidFill>
              </a:rPr>
              <a:t>acción</a:t>
            </a:r>
            <a:r>
              <a:rPr lang="en-US" sz="1200" dirty="0">
                <a:solidFill>
                  <a:schemeClr val="bg1"/>
                </a:solidFill>
              </a:rPr>
              <a:t> de Repsol </a:t>
            </a:r>
            <a:r>
              <a:rPr lang="en-US" sz="1200" dirty="0" err="1">
                <a:solidFill>
                  <a:schemeClr val="bg1"/>
                </a:solidFill>
              </a:rPr>
              <a:t>durante</a:t>
            </a:r>
            <a:r>
              <a:rPr lang="en-US" sz="1200" dirty="0">
                <a:solidFill>
                  <a:schemeClr val="bg1"/>
                </a:solidFill>
              </a:rPr>
              <a:t> </a:t>
            </a:r>
            <a:r>
              <a:rPr lang="en-US" sz="1200" dirty="0" err="1">
                <a:solidFill>
                  <a:schemeClr val="bg1"/>
                </a:solidFill>
              </a:rPr>
              <a:t>el</a:t>
            </a:r>
            <a:r>
              <a:rPr lang="en-US" sz="1200" dirty="0">
                <a:solidFill>
                  <a:schemeClr val="bg1"/>
                </a:solidFill>
              </a:rPr>
              <a:t> </a:t>
            </a:r>
            <a:r>
              <a:rPr lang="en-US" sz="1200" dirty="0" err="1">
                <a:solidFill>
                  <a:schemeClr val="bg1"/>
                </a:solidFill>
              </a:rPr>
              <a:t>período</a:t>
            </a:r>
            <a:r>
              <a:rPr lang="en-US" sz="1200" dirty="0">
                <a:solidFill>
                  <a:schemeClr val="bg1"/>
                </a:solidFill>
              </a:rPr>
              <a:t> 2011-2015</a:t>
            </a:r>
          </a:p>
          <a:p>
            <a:endParaRPr lang="en-US" sz="1200" dirty="0">
              <a:solidFill>
                <a:schemeClr val="bg1"/>
              </a:solidFill>
            </a:endParaRPr>
          </a:p>
          <a:p>
            <a:pPr algn="ctr"/>
            <a:endParaRPr lang="en-US" sz="1200" dirty="0">
              <a:solidFill>
                <a:schemeClr val="bg1"/>
              </a:solidFill>
            </a:endParaRPr>
          </a:p>
          <a:p>
            <a:endParaRPr lang="en-US" sz="1200" dirty="0">
              <a:solidFill>
                <a:schemeClr val="bg1"/>
              </a:solidFill>
            </a:endParaRPr>
          </a:p>
        </p:txBody>
      </p:sp>
      <p:pic>
        <p:nvPicPr>
          <p:cNvPr id="2" name="Imagen 1" descr="Gráfico, Histograma&#10;&#10;Descripción generada automáticamente">
            <a:extLst>
              <a:ext uri="{FF2B5EF4-FFF2-40B4-BE49-F238E27FC236}">
                <a16:creationId xmlns:a16="http://schemas.microsoft.com/office/drawing/2014/main" id="{383FA4E0-4701-DDD1-3D8F-B6B332785A2C}"/>
              </a:ext>
            </a:extLst>
          </p:cNvPr>
          <p:cNvPicPr>
            <a:picLocks noChangeAspect="1"/>
          </p:cNvPicPr>
          <p:nvPr/>
        </p:nvPicPr>
        <p:blipFill>
          <a:blip r:embed="rId4"/>
          <a:stretch>
            <a:fillRect/>
          </a:stretch>
        </p:blipFill>
        <p:spPr>
          <a:xfrm>
            <a:off x="125263" y="563669"/>
            <a:ext cx="8705586" cy="4985910"/>
          </a:xfrm>
          <a:prstGeom prst="rect">
            <a:avLst/>
          </a:prstGeom>
        </p:spPr>
      </p:pic>
    </p:spTree>
    <p:extLst>
      <p:ext uri="{BB962C8B-B14F-4D97-AF65-F5344CB8AC3E}">
        <p14:creationId xmlns:p14="http://schemas.microsoft.com/office/powerpoint/2010/main" val="415624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hand holding a graph&#10;&#10;Descripción generada automáticamente">
            <a:extLst>
              <a:ext uri="{FF2B5EF4-FFF2-40B4-BE49-F238E27FC236}">
                <a16:creationId xmlns:a16="http://schemas.microsoft.com/office/drawing/2014/main" id="{383AC69D-70B7-30BB-034C-23D78A3C0140}"/>
              </a:ext>
            </a:extLst>
          </p:cNvPr>
          <p:cNvPicPr>
            <a:picLocks noGrp="1" noChangeAspect="1"/>
          </p:cNvPicPr>
          <p:nvPr>
            <p:ph idx="1"/>
          </p:nvPr>
        </p:nvPicPr>
        <p:blipFill rotWithShape="1">
          <a:blip r:embed="rId2"/>
          <a:srcRect l="-2057" t="-29376" r="1971" b="29376"/>
          <a:stretch/>
        </p:blipFill>
        <p:spPr>
          <a:xfrm flipH="1">
            <a:off x="-4394522" y="-3702771"/>
            <a:ext cx="17004057" cy="12412324"/>
          </a:xfrm>
        </p:spPr>
      </p:pic>
      <p:sp>
        <p:nvSpPr>
          <p:cNvPr id="5" name="TextBox 5">
            <a:extLst>
              <a:ext uri="{FF2B5EF4-FFF2-40B4-BE49-F238E27FC236}">
                <a16:creationId xmlns:a16="http://schemas.microsoft.com/office/drawing/2014/main" id="{664290FA-68F6-5FDA-6932-982A3766E4EC}"/>
              </a:ext>
            </a:extLst>
          </p:cNvPr>
          <p:cNvSpPr txBox="1"/>
          <p:nvPr/>
        </p:nvSpPr>
        <p:spPr>
          <a:xfrm>
            <a:off x="0" y="6210821"/>
            <a:ext cx="21607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Pablo Pozo Vargas</a:t>
            </a:r>
          </a:p>
          <a:p>
            <a:endParaRPr lang="en-US" dirty="0"/>
          </a:p>
        </p:txBody>
      </p:sp>
      <p:sp>
        <p:nvSpPr>
          <p:cNvPr id="11" name="TextBox 5">
            <a:extLst>
              <a:ext uri="{FF2B5EF4-FFF2-40B4-BE49-F238E27FC236}">
                <a16:creationId xmlns:a16="http://schemas.microsoft.com/office/drawing/2014/main" id="{24FE8731-AA91-EFC7-C620-D9F294C70A3F}"/>
              </a:ext>
            </a:extLst>
          </p:cNvPr>
          <p:cNvSpPr txBox="1"/>
          <p:nvPr/>
        </p:nvSpPr>
        <p:spPr>
          <a:xfrm>
            <a:off x="135699" y="1231724"/>
            <a:ext cx="936320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solidFill>
                  <a:schemeClr val="bg1"/>
                </a:solidFill>
              </a:rPr>
              <a:t>Análisis</a:t>
            </a:r>
            <a:r>
              <a:rPr lang="en-US" dirty="0">
                <a:solidFill>
                  <a:schemeClr val="bg1"/>
                </a:solidFill>
              </a:rPr>
              <a:t> de </a:t>
            </a:r>
            <a:r>
              <a:rPr lang="en-US" dirty="0" err="1">
                <a:solidFill>
                  <a:schemeClr val="bg1"/>
                </a:solidFill>
              </a:rPr>
              <a:t>Correlación</a:t>
            </a:r>
            <a:r>
              <a:rPr lang="en-US" dirty="0">
                <a:solidFill>
                  <a:schemeClr val="bg1"/>
                </a:solidFill>
              </a:rPr>
              <a:t> entre </a:t>
            </a:r>
            <a:r>
              <a:rPr lang="en-US" dirty="0" err="1">
                <a:solidFill>
                  <a:schemeClr val="bg1"/>
                </a:solidFill>
              </a:rPr>
              <a:t>los</a:t>
            </a:r>
            <a:r>
              <a:rPr lang="en-US" dirty="0">
                <a:solidFill>
                  <a:schemeClr val="bg1"/>
                </a:solidFill>
              </a:rPr>
              <a:t> </a:t>
            </a:r>
            <a:r>
              <a:rPr lang="en-US" dirty="0" err="1">
                <a:solidFill>
                  <a:schemeClr val="bg1"/>
                </a:solidFill>
              </a:rPr>
              <a:t>eventos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conflictos</a:t>
            </a:r>
            <a:r>
              <a:rPr lang="en-US" dirty="0">
                <a:solidFill>
                  <a:schemeClr val="bg1"/>
                </a:solidFill>
              </a:rPr>
              <a:t> y </a:t>
            </a:r>
            <a:r>
              <a:rPr lang="en-US" dirty="0" err="1">
                <a:solidFill>
                  <a:schemeClr val="bg1"/>
                </a:solidFill>
              </a:rPr>
              <a:t>una</a:t>
            </a:r>
            <a:r>
              <a:rPr lang="en-US" dirty="0">
                <a:solidFill>
                  <a:schemeClr val="bg1"/>
                </a:solidFill>
              </a:rPr>
              <a:t> </a:t>
            </a:r>
            <a:r>
              <a:rPr lang="en-US" dirty="0" err="1">
                <a:solidFill>
                  <a:schemeClr val="bg1"/>
                </a:solidFill>
              </a:rPr>
              <a:t>acción</a:t>
            </a:r>
            <a:r>
              <a:rPr lang="en-US" dirty="0">
                <a:solidFill>
                  <a:schemeClr val="bg1"/>
                </a:solidFill>
              </a:rPr>
              <a:t> dada (2011-2014)</a:t>
            </a:r>
            <a:endParaRPr lang="en-US" dirty="0" err="1">
              <a:solidFill>
                <a:schemeClr val="bg1"/>
              </a:solidFill>
            </a:endParaRPr>
          </a:p>
          <a:p>
            <a:endParaRPr lang="en-US" dirty="0"/>
          </a:p>
        </p:txBody>
      </p:sp>
      <p:sp>
        <p:nvSpPr>
          <p:cNvPr id="12" name="TextBox 5">
            <a:extLst>
              <a:ext uri="{FF2B5EF4-FFF2-40B4-BE49-F238E27FC236}">
                <a16:creationId xmlns:a16="http://schemas.microsoft.com/office/drawing/2014/main" id="{9CB1F524-5D7E-F97C-9ED7-952A09F0BF25}"/>
              </a:ext>
            </a:extLst>
          </p:cNvPr>
          <p:cNvSpPr txBox="1"/>
          <p:nvPr/>
        </p:nvSpPr>
        <p:spPr>
          <a:xfrm>
            <a:off x="11649204" y="6033368"/>
            <a:ext cx="41753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8</a:t>
            </a:r>
          </a:p>
          <a:p>
            <a:endParaRPr lang="en-US" dirty="0"/>
          </a:p>
        </p:txBody>
      </p:sp>
      <p:sp>
        <p:nvSpPr>
          <p:cNvPr id="6" name="CuadroTexto 5">
            <a:extLst>
              <a:ext uri="{FF2B5EF4-FFF2-40B4-BE49-F238E27FC236}">
                <a16:creationId xmlns:a16="http://schemas.microsoft.com/office/drawing/2014/main" id="{0AF73FF3-4E45-239B-94A3-696CBDE38774}"/>
              </a:ext>
            </a:extLst>
          </p:cNvPr>
          <p:cNvSpPr txBox="1"/>
          <p:nvPr/>
        </p:nvSpPr>
        <p:spPr>
          <a:xfrm>
            <a:off x="1628384" y="2139862"/>
            <a:ext cx="7954027"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bg1"/>
                </a:solidFill>
              </a:rPr>
              <a:t>Intervalo seleccionado 2011- 2015</a:t>
            </a:r>
          </a:p>
          <a:p>
            <a:endParaRPr lang="es-ES" dirty="0">
              <a:solidFill>
                <a:schemeClr val="bg1"/>
              </a:solidFill>
              <a:ea typeface="+mn-lt"/>
              <a:cs typeface="+mn-lt"/>
            </a:endParaRPr>
          </a:p>
          <a:p>
            <a:pPr marL="285750" indent="-285750">
              <a:buFont typeface="Arial" panose="020B0604020202020204" pitchFamily="34" charset="0"/>
              <a:buChar char="•"/>
            </a:pPr>
            <a:r>
              <a:rPr lang="es-ES" sz="1200" dirty="0">
                <a:solidFill>
                  <a:schemeClr val="bg1"/>
                </a:solidFill>
                <a:ea typeface="+mn-lt"/>
                <a:cs typeface="+mn-lt"/>
              </a:rPr>
              <a:t>Este intervalo nos proporciona una ventana significativa para examinar cómo los eventos de conflicto pueden haber afectado el volumen de negociación en el mercado durante ese tiempo.</a:t>
            </a:r>
            <a:endParaRPr lang="es-ES" dirty="0">
              <a:solidFill>
                <a:schemeClr val="bg1"/>
              </a:solidFill>
            </a:endParaRPr>
          </a:p>
          <a:p>
            <a:pPr marL="285750" indent="-285750">
              <a:buFont typeface="Arial" panose="020B0604020202020204" pitchFamily="34" charset="0"/>
              <a:buChar char="•"/>
            </a:pPr>
            <a:endParaRPr lang="es-ES" dirty="0">
              <a:solidFill>
                <a:schemeClr val="bg1"/>
              </a:solidFill>
            </a:endParaRPr>
          </a:p>
        </p:txBody>
      </p:sp>
      <p:sp>
        <p:nvSpPr>
          <p:cNvPr id="7" name="CuadroTexto 6">
            <a:extLst>
              <a:ext uri="{FF2B5EF4-FFF2-40B4-BE49-F238E27FC236}">
                <a16:creationId xmlns:a16="http://schemas.microsoft.com/office/drawing/2014/main" id="{7607029C-62DE-B5BA-A097-0020875FC518}"/>
              </a:ext>
            </a:extLst>
          </p:cNvPr>
          <p:cNvSpPr txBox="1"/>
          <p:nvPr/>
        </p:nvSpPr>
        <p:spPr>
          <a:xfrm>
            <a:off x="1628383" y="3486409"/>
            <a:ext cx="795402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bg1"/>
                </a:solidFill>
              </a:rPr>
              <a:t>Zona</a:t>
            </a:r>
            <a:r>
              <a:rPr lang="es-ES" sz="1200" dirty="0">
                <a:solidFill>
                  <a:schemeClr val="bg1"/>
                </a:solidFill>
                <a:ea typeface="+mn-lt"/>
                <a:cs typeface="+mn-lt"/>
              </a:rPr>
              <a:t> </a:t>
            </a:r>
            <a:r>
              <a:rPr lang="es-ES" dirty="0">
                <a:solidFill>
                  <a:schemeClr val="bg1"/>
                </a:solidFill>
              </a:rPr>
              <a:t>seleccionada</a:t>
            </a:r>
          </a:p>
          <a:p>
            <a:endParaRPr lang="es-ES" dirty="0">
              <a:solidFill>
                <a:schemeClr val="bg1"/>
              </a:solidFill>
            </a:endParaRPr>
          </a:p>
          <a:p>
            <a:pPr marL="285750" indent="-285750">
              <a:buFont typeface="Arial" panose="020B0604020202020204" pitchFamily="34" charset="0"/>
              <a:buChar char="•"/>
            </a:pPr>
            <a:r>
              <a:rPr lang="es-ES" sz="1200" dirty="0">
                <a:solidFill>
                  <a:schemeClr val="bg1"/>
                </a:solidFill>
              </a:rPr>
              <a:t>Oriente próximo con los </a:t>
            </a:r>
            <a:r>
              <a:rPr lang="es-ES" sz="1200" dirty="0" err="1">
                <a:solidFill>
                  <a:schemeClr val="bg1"/>
                </a:solidFill>
              </a:rPr>
              <a:t>paises</a:t>
            </a:r>
            <a:r>
              <a:rPr lang="es-ES" sz="1200" dirty="0">
                <a:solidFill>
                  <a:schemeClr val="bg1"/>
                </a:solidFill>
              </a:rPr>
              <a:t>  ['</a:t>
            </a:r>
            <a:r>
              <a:rPr lang="es-ES" sz="1200" dirty="0" err="1">
                <a:solidFill>
                  <a:schemeClr val="bg1"/>
                </a:solidFill>
              </a:rPr>
              <a:t>Iran</a:t>
            </a:r>
            <a:r>
              <a:rPr lang="es-ES" sz="1200" dirty="0">
                <a:solidFill>
                  <a:schemeClr val="bg1"/>
                </a:solidFill>
              </a:rPr>
              <a:t>', 'Israel', '</a:t>
            </a:r>
            <a:r>
              <a:rPr lang="es-ES" sz="1200" dirty="0" err="1">
                <a:solidFill>
                  <a:schemeClr val="bg1"/>
                </a:solidFill>
              </a:rPr>
              <a:t>Pakistan</a:t>
            </a:r>
            <a:r>
              <a:rPr lang="es-ES" sz="1200" dirty="0">
                <a:solidFill>
                  <a:schemeClr val="bg1"/>
                </a:solidFill>
              </a:rPr>
              <a:t>', 'Iraq', '</a:t>
            </a:r>
            <a:r>
              <a:rPr lang="es-ES" sz="1200" dirty="0" err="1">
                <a:solidFill>
                  <a:schemeClr val="bg1"/>
                </a:solidFill>
              </a:rPr>
              <a:t>Turkey</a:t>
            </a:r>
            <a:r>
              <a:rPr lang="es-ES" sz="1200" dirty="0">
                <a:solidFill>
                  <a:schemeClr val="bg1"/>
                </a:solidFill>
              </a:rPr>
              <a:t>', '</a:t>
            </a:r>
            <a:r>
              <a:rPr lang="es-ES" sz="1200" dirty="0" err="1">
                <a:solidFill>
                  <a:schemeClr val="bg1"/>
                </a:solidFill>
              </a:rPr>
              <a:t>Syria</a:t>
            </a:r>
            <a:r>
              <a:rPr lang="es-ES" sz="1200" dirty="0">
                <a:solidFill>
                  <a:schemeClr val="bg1"/>
                </a:solidFill>
              </a:rPr>
              <a:t>', '</a:t>
            </a:r>
            <a:r>
              <a:rPr lang="es-ES" sz="1200" dirty="0" err="1">
                <a:solidFill>
                  <a:schemeClr val="bg1"/>
                </a:solidFill>
              </a:rPr>
              <a:t>Jordan</a:t>
            </a:r>
            <a:r>
              <a:rPr lang="es-ES" sz="1200" dirty="0">
                <a:solidFill>
                  <a:schemeClr val="bg1"/>
                </a:solidFill>
              </a:rPr>
              <a:t>']</a:t>
            </a:r>
          </a:p>
          <a:p>
            <a:pPr marL="285750" indent="-285750">
              <a:buFont typeface="Arial" panose="020B0604020202020204" pitchFamily="34" charset="0"/>
              <a:buChar char="•"/>
            </a:pPr>
            <a:endParaRPr lang="es-ES" dirty="0">
              <a:solidFill>
                <a:schemeClr val="bg1"/>
              </a:solidFill>
            </a:endParaRPr>
          </a:p>
        </p:txBody>
      </p:sp>
      <p:sp>
        <p:nvSpPr>
          <p:cNvPr id="8" name="CuadroTexto 7">
            <a:extLst>
              <a:ext uri="{FF2B5EF4-FFF2-40B4-BE49-F238E27FC236}">
                <a16:creationId xmlns:a16="http://schemas.microsoft.com/office/drawing/2014/main" id="{E8B39AF9-55B6-409D-7C30-23641C4D4198}"/>
              </a:ext>
            </a:extLst>
          </p:cNvPr>
          <p:cNvSpPr txBox="1"/>
          <p:nvPr/>
        </p:nvSpPr>
        <p:spPr>
          <a:xfrm>
            <a:off x="1544876" y="4822519"/>
            <a:ext cx="795402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solidFill>
                  <a:schemeClr val="bg1"/>
                </a:solidFill>
              </a:rPr>
              <a:t>Objetivo de la evaluación</a:t>
            </a:r>
          </a:p>
          <a:p>
            <a:endParaRPr lang="es-ES" dirty="0">
              <a:solidFill>
                <a:schemeClr val="bg1"/>
              </a:solidFill>
            </a:endParaRPr>
          </a:p>
          <a:p>
            <a:pPr marL="285750" indent="-285750">
              <a:buFont typeface="Arial" panose="020B0604020202020204" pitchFamily="34" charset="0"/>
              <a:buChar char="•"/>
            </a:pPr>
            <a:r>
              <a:rPr lang="es-ES" sz="1200" dirty="0">
                <a:solidFill>
                  <a:schemeClr val="bg1"/>
                </a:solidFill>
              </a:rPr>
              <a:t>Evaluar la relación entre el volumen de acciones y el número de eventos por día en los conflictos</a:t>
            </a:r>
          </a:p>
          <a:p>
            <a:pPr marL="285750" indent="-285750">
              <a:buFont typeface="Arial" panose="020B0604020202020204" pitchFamily="34" charset="0"/>
              <a:buChar char="•"/>
            </a:pPr>
            <a:r>
              <a:rPr lang="es-ES" sz="1200" dirty="0">
                <a:solidFill>
                  <a:schemeClr val="bg1"/>
                </a:solidFill>
                <a:ea typeface="+mn-lt"/>
                <a:cs typeface="+mn-lt"/>
              </a:rPr>
              <a:t>Queremos comprender si hay alguna relación entre el volumen de acciones negociadas en el mercado y la frecuencia de eventos por día</a:t>
            </a:r>
            <a:endParaRPr lang="es-ES" sz="1200" dirty="0">
              <a:solidFill>
                <a:schemeClr val="bg1"/>
              </a:solidFill>
            </a:endParaRPr>
          </a:p>
          <a:p>
            <a:pPr marL="285750" indent="-285750">
              <a:buFont typeface="Arial" panose="020B0604020202020204" pitchFamily="34" charset="0"/>
              <a:buChar char="•"/>
            </a:pPr>
            <a:endParaRPr lang="es-ES" sz="1200" dirty="0">
              <a:solidFill>
                <a:schemeClr val="bg1"/>
              </a:solidFill>
            </a:endParaRPr>
          </a:p>
        </p:txBody>
      </p:sp>
    </p:spTree>
    <p:extLst>
      <p:ext uri="{BB962C8B-B14F-4D97-AF65-F5344CB8AC3E}">
        <p14:creationId xmlns:p14="http://schemas.microsoft.com/office/powerpoint/2010/main" val="39101123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TotalTime>
  <Words>1781</Words>
  <Application>Microsoft Office PowerPoint</Application>
  <PresentationFormat>Widescreen</PresentationFormat>
  <Paragraphs>242</Paragraphs>
  <Slides>13</Slides>
  <Notes>11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Consolas</vt:lpstr>
      <vt:lpstr>Rockwell</vt:lpstr>
      <vt:lpstr>Söhne</vt:lpstr>
      <vt:lpstr>Tema de Office</vt:lpstr>
      <vt:lpstr>EDA – Guerras y Acciones Energéticas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 Pozo Vargas</dc:creator>
  <cp:lastModifiedBy>Pablo Pozo Vargas</cp:lastModifiedBy>
  <cp:revision>622</cp:revision>
  <dcterms:created xsi:type="dcterms:W3CDTF">2024-05-04T10:06:19Z</dcterms:created>
  <dcterms:modified xsi:type="dcterms:W3CDTF">2024-05-06T11:23:41Z</dcterms:modified>
</cp:coreProperties>
</file>