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AE136B-E27B-0062-937B-8E31736CC31D}" v="2353" dt="2024-05-04T14:38:29.486"/>
    <p1510:client id="{499B62FD-713E-59CC-66D8-1B97A955FE1A}" v="12" dt="2024-05-04T10:09:28.437"/>
    <p1510:client id="{9136BF4B-ED6B-DB80-0D96-765E8F334C1F}" v="102" dt="2024-05-04T10:29:50.564"/>
    <p1510:client id="{B7BE3AE3-D04E-03F2-6BEA-4E35AAF65879}" v="829" dt="2024-05-04T11:15:17.2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04/05/2024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04/05/2024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04/05/2024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04/05/2024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04/05/2024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04/05/2024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04/05/2024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04/05/2024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04/05/2024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04/05/2024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04/05/2024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771E8B-6CA5-40B2-8038-0E112F3DAC1C}" type="datetimeFigureOut">
              <a:rPr lang="es-ES" smtClean="0"/>
              <a:t>04/05/2024</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pablo.pozo.vargas@gmail.co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cording_eda_word_war">
            <a:hlinkClick r:id="" action="ppaction://media"/>
            <a:extLst>
              <a:ext uri="{FF2B5EF4-FFF2-40B4-BE49-F238E27FC236}">
                <a16:creationId xmlns:a16="http://schemas.microsoft.com/office/drawing/2014/main" id="{587069D8-AAAF-9E56-BBA2-28C3B5D7730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79363" y="-556364"/>
            <a:ext cx="12870645" cy="9087632"/>
          </a:xfrm>
          <a:prstGeom prst="rect">
            <a:avLst/>
          </a:prstGeom>
          <a:ln>
            <a:solidFill>
              <a:srgbClr val="4472C4"/>
            </a:solidFill>
          </a:ln>
        </p:spPr>
      </p:pic>
      <p:sp>
        <p:nvSpPr>
          <p:cNvPr id="2" name="Título 1"/>
          <p:cNvSpPr>
            <a:spLocks noGrp="1"/>
          </p:cNvSpPr>
          <p:nvPr>
            <p:ph type="ctrTitle"/>
          </p:nvPr>
        </p:nvSpPr>
        <p:spPr>
          <a:xfrm>
            <a:off x="-459287" y="-328569"/>
            <a:ext cx="9144000" cy="2387600"/>
          </a:xfrm>
        </p:spPr>
        <p:txBody>
          <a:bodyPr/>
          <a:lstStyle/>
          <a:p>
            <a:r>
              <a:rPr lang="es-ES" dirty="0">
                <a:solidFill>
                  <a:schemeClr val="bg1"/>
                </a:solidFill>
                <a:latin typeface="Rockwell"/>
              </a:rPr>
              <a:t>EDA – Guer</a:t>
            </a:r>
            <a:r>
              <a:rPr lang="es-ES" dirty="0">
                <a:solidFill>
                  <a:schemeClr val="bg1"/>
                </a:solidFill>
                <a:latin typeface="Rockwell"/>
                <a:ea typeface="+mj-lt"/>
                <a:cs typeface="+mj-lt"/>
              </a:rPr>
              <a:t>ras</a:t>
            </a:r>
            <a:r>
              <a:rPr lang="es-ES" dirty="0">
                <a:solidFill>
                  <a:schemeClr val="bg1"/>
                </a:solidFill>
                <a:latin typeface="Rockwell"/>
              </a:rPr>
              <a:t> y Acciones Energéticas </a:t>
            </a:r>
            <a:endParaRPr lang="es-ES" dirty="0">
              <a:solidFill>
                <a:schemeClr val="bg1"/>
              </a:solidFill>
            </a:endParaRPr>
          </a:p>
        </p:txBody>
      </p:sp>
      <p:pic>
        <p:nvPicPr>
          <p:cNvPr id="8" name="Picture 7" descr="A green tank with a long barrel&#10;&#10;Descripción generada automáticamente">
            <a:extLst>
              <a:ext uri="{FF2B5EF4-FFF2-40B4-BE49-F238E27FC236}">
                <a16:creationId xmlns:a16="http://schemas.microsoft.com/office/drawing/2014/main" id="{CFBDEF09-82A8-905C-282A-AA7BC7EDD623}"/>
              </a:ext>
            </a:extLst>
          </p:cNvPr>
          <p:cNvPicPr>
            <a:picLocks noChangeAspect="1"/>
          </p:cNvPicPr>
          <p:nvPr/>
        </p:nvPicPr>
        <p:blipFill>
          <a:blip r:embed="rId5"/>
          <a:stretch>
            <a:fillRect/>
          </a:stretch>
        </p:blipFill>
        <p:spPr>
          <a:xfrm>
            <a:off x="8187585" y="4142723"/>
            <a:ext cx="2476500" cy="2476500"/>
          </a:xfrm>
          <a:prstGeom prst="rect">
            <a:avLst/>
          </a:prstGeom>
        </p:spPr>
      </p:pic>
      <p:sp>
        <p:nvSpPr>
          <p:cNvPr id="9" name="TextBox 5">
            <a:extLst>
              <a:ext uri="{FF2B5EF4-FFF2-40B4-BE49-F238E27FC236}">
                <a16:creationId xmlns:a16="http://schemas.microsoft.com/office/drawing/2014/main" id="{664290FA-68F6-5FDA-6932-982A3766E4EC}"/>
              </a:ext>
            </a:extLst>
          </p:cNvPr>
          <p:cNvSpPr txBox="1"/>
          <p:nvPr/>
        </p:nvSpPr>
        <p:spPr>
          <a:xfrm>
            <a:off x="187890" y="5970738"/>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Tree>
    <p:extLst>
      <p:ext uri="{BB962C8B-B14F-4D97-AF65-F5344CB8AC3E}">
        <p14:creationId xmlns:p14="http://schemas.microsoft.com/office/powerpoint/2010/main"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2"/>
          <a:srcRect l="-2057" t="-29376" r="1971" b="29376"/>
          <a:stretch/>
        </p:blipFill>
        <p:spPr>
          <a:xfrm flipH="1">
            <a:off x="-3799535" y="-4892744"/>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1315233" y="396656"/>
            <a:ext cx="3141944" cy="73866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err="1">
                <a:solidFill>
                  <a:schemeClr val="bg1"/>
                </a:solidFill>
              </a:rPr>
              <a:t>Conclusiones</a:t>
            </a:r>
            <a:endParaRPr lang="es-ES" sz="2400" err="1">
              <a:solidFill>
                <a:schemeClr val="bg1"/>
              </a:solidFill>
            </a:endParaRP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576136" y="6210820"/>
            <a:ext cx="53235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10</a:t>
            </a:r>
          </a:p>
          <a:p>
            <a:endParaRPr lang="en-US" dirty="0"/>
          </a:p>
        </p:txBody>
      </p:sp>
      <p:sp>
        <p:nvSpPr>
          <p:cNvPr id="2" name="CuadroTexto 1">
            <a:extLst>
              <a:ext uri="{FF2B5EF4-FFF2-40B4-BE49-F238E27FC236}">
                <a16:creationId xmlns:a16="http://schemas.microsoft.com/office/drawing/2014/main" id="{95E0B6C6-7DE2-526D-FF16-38428E00D7F9}"/>
              </a:ext>
            </a:extLst>
          </p:cNvPr>
          <p:cNvSpPr txBox="1"/>
          <p:nvPr/>
        </p:nvSpPr>
        <p:spPr>
          <a:xfrm>
            <a:off x="93946" y="1513561"/>
            <a:ext cx="9728547"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s-ES" sz="1600" b="1" dirty="0">
                <a:solidFill>
                  <a:schemeClr val="bg1"/>
                </a:solidFill>
                <a:latin typeface="Rockwell"/>
                <a:ea typeface="+mn-lt"/>
                <a:cs typeface="+mn-lt"/>
              </a:rPr>
              <a:t>Correlación Moderada:</a:t>
            </a:r>
            <a:r>
              <a:rPr lang="es-ES" sz="1600" dirty="0">
                <a:solidFill>
                  <a:schemeClr val="bg1"/>
                </a:solidFill>
                <a:latin typeface="Rockwell"/>
                <a:ea typeface="+mn-lt"/>
                <a:cs typeface="+mn-lt"/>
              </a:rPr>
              <a:t> En general se observa una</a:t>
            </a:r>
            <a:r>
              <a:rPr lang="es-ES" sz="1600" b="1" dirty="0">
                <a:solidFill>
                  <a:schemeClr val="bg1"/>
                </a:solidFill>
                <a:latin typeface="Rockwell"/>
                <a:ea typeface="+mn-lt"/>
                <a:cs typeface="+mn-lt"/>
              </a:rPr>
              <a:t> correlación moderada </a:t>
            </a:r>
            <a:r>
              <a:rPr lang="es-ES" sz="1600" dirty="0">
                <a:solidFill>
                  <a:schemeClr val="bg1"/>
                </a:solidFill>
                <a:latin typeface="Rockwell"/>
                <a:ea typeface="+mn-lt"/>
                <a:cs typeface="+mn-lt"/>
              </a:rPr>
              <a:t>entre el número de conflictos y el comportamiento del mercado de acciones. Esto sugiere que existe una relación significativa entre estos dos factores, aunque no es extremadamente fuerte.</a:t>
            </a:r>
            <a:endParaRPr lang="es-ES" sz="1600">
              <a:solidFill>
                <a:schemeClr val="bg1"/>
              </a:solidFill>
              <a:latin typeface="Rockwell"/>
            </a:endParaRPr>
          </a:p>
          <a:p>
            <a:pPr marL="285750" indent="-285750">
              <a:buFont typeface="Arial"/>
              <a:buChar char="•"/>
            </a:pPr>
            <a:endParaRPr lang="es-ES" sz="1600" dirty="0">
              <a:solidFill>
                <a:schemeClr val="bg1"/>
              </a:solidFill>
              <a:latin typeface="Rockwell"/>
              <a:ea typeface="+mn-lt"/>
              <a:cs typeface="+mn-lt"/>
            </a:endParaRPr>
          </a:p>
          <a:p>
            <a:pPr marL="285750" indent="-285750">
              <a:buFont typeface="Arial"/>
              <a:buChar char="•"/>
            </a:pPr>
            <a:r>
              <a:rPr lang="es-ES" sz="1600" b="1" dirty="0">
                <a:solidFill>
                  <a:schemeClr val="bg1"/>
                </a:solidFill>
                <a:latin typeface="Rockwell"/>
                <a:ea typeface="+mn-lt"/>
                <a:cs typeface="+mn-lt"/>
              </a:rPr>
              <a:t>Inversión y Riesgo Geopolítico:</a:t>
            </a:r>
            <a:r>
              <a:rPr lang="es-ES" sz="1600" dirty="0">
                <a:solidFill>
                  <a:schemeClr val="bg1"/>
                </a:solidFill>
                <a:latin typeface="Rockwell"/>
                <a:ea typeface="+mn-lt"/>
                <a:cs typeface="+mn-lt"/>
              </a:rPr>
              <a:t> La correlación encontrada indica que los inversores podrían reaccionar a eventos de conflicto ajustando sus estrategias de inversión. Cuando aumenta la incidencia de conflictos, es posible que los inversores perciban un mayor riesgo geopolítico y ajusten sus carteras de inversión en consecuencia.</a:t>
            </a:r>
            <a:endParaRPr lang="es-ES" sz="1600">
              <a:solidFill>
                <a:schemeClr val="bg1"/>
              </a:solidFill>
              <a:latin typeface="Rockwell"/>
            </a:endParaRPr>
          </a:p>
          <a:p>
            <a:pPr marL="285750" indent="-285750">
              <a:buFont typeface="Arial"/>
              <a:buChar char="•"/>
            </a:pPr>
            <a:endParaRPr lang="es-ES" sz="1600" dirty="0">
              <a:solidFill>
                <a:schemeClr val="bg1"/>
              </a:solidFill>
              <a:latin typeface="Rockwell"/>
              <a:ea typeface="+mn-lt"/>
              <a:cs typeface="+mn-lt"/>
            </a:endParaRPr>
          </a:p>
          <a:p>
            <a:pPr marL="285750" indent="-285750">
              <a:buFont typeface="Arial"/>
              <a:buChar char="•"/>
            </a:pPr>
            <a:r>
              <a:rPr lang="es-ES" sz="1600" b="1" dirty="0">
                <a:solidFill>
                  <a:schemeClr val="bg1"/>
                </a:solidFill>
                <a:latin typeface="Rockwell"/>
                <a:ea typeface="+mn-lt"/>
                <a:cs typeface="+mn-lt"/>
              </a:rPr>
              <a:t>Indicador de Tendencias:</a:t>
            </a:r>
            <a:r>
              <a:rPr lang="es-ES" sz="1600" dirty="0">
                <a:solidFill>
                  <a:schemeClr val="bg1"/>
                </a:solidFill>
                <a:latin typeface="Rockwell"/>
                <a:ea typeface="+mn-lt"/>
                <a:cs typeface="+mn-lt"/>
              </a:rPr>
              <a:t> El número de conflictos puede servir como un indicador útil para evaluar tendencias en el mercado de acciones. Una mayor frecuencia de conflictos podría estar asociada con periodos de mayor volatilidad en el mercado, mientras que una disminución en los conflictos podría indicar mayor estabilidad y confianza entre los inversores.</a:t>
            </a:r>
            <a:endParaRPr lang="es-ES" sz="1600" dirty="0">
              <a:solidFill>
                <a:schemeClr val="bg1"/>
              </a:solidFill>
              <a:latin typeface="Rockwell"/>
            </a:endParaRPr>
          </a:p>
          <a:p>
            <a:pPr algn="l"/>
            <a:endParaRPr lang="es-ES" dirty="0"/>
          </a:p>
        </p:txBody>
      </p:sp>
    </p:spTree>
    <p:extLst>
      <p:ext uri="{BB962C8B-B14F-4D97-AF65-F5344CB8AC3E}">
        <p14:creationId xmlns:p14="http://schemas.microsoft.com/office/powerpoint/2010/main" val="2596007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43CAA87-2558-FF64-8F6D-37692A45A6B4}"/>
              </a:ext>
            </a:extLst>
          </p:cNvPr>
          <p:cNvPicPr>
            <a:picLocks noChangeAspect="1"/>
          </p:cNvPicPr>
          <p:nvPr/>
        </p:nvPicPr>
        <p:blipFill>
          <a:blip r:embed="rId2"/>
          <a:stretch>
            <a:fillRect/>
          </a:stretch>
        </p:blipFill>
        <p:spPr>
          <a:xfrm>
            <a:off x="-4161" y="4175"/>
            <a:ext cx="12200323" cy="6849649"/>
          </a:xfrm>
          <a:prstGeom prst="rect">
            <a:avLst/>
          </a:prstGeo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6" name="Marcador de contenido 5">
            <a:extLst>
              <a:ext uri="{FF2B5EF4-FFF2-40B4-BE49-F238E27FC236}">
                <a16:creationId xmlns:a16="http://schemas.microsoft.com/office/drawing/2014/main" id="{0F53A16B-66EF-321F-5238-D2D323C29EDD}"/>
              </a:ext>
            </a:extLst>
          </p:cNvPr>
          <p:cNvSpPr>
            <a:spLocks noGrp="1"/>
          </p:cNvSpPr>
          <p:nvPr>
            <p:ph idx="1"/>
          </p:nvPr>
        </p:nvSpPr>
        <p:spPr>
          <a:xfrm>
            <a:off x="2163871" y="886173"/>
            <a:ext cx="10515600" cy="4351338"/>
          </a:xfrm>
        </p:spPr>
        <p:txBody>
          <a:bodyPr vert="horz" lIns="91440" tIns="45720" rIns="91440" bIns="45720" rtlCol="0" anchor="t">
            <a:normAutofit/>
          </a:bodyPr>
          <a:lstStyle/>
          <a:p>
            <a:r>
              <a:rPr lang="es-ES" sz="2400" dirty="0">
                <a:solidFill>
                  <a:schemeClr val="bg1"/>
                </a:solidFill>
                <a:ea typeface="+mn-lt"/>
                <a:cs typeface="+mn-lt"/>
              </a:rPr>
              <a:t>Gracias por escucharme!!</a:t>
            </a:r>
          </a:p>
          <a:p>
            <a:pPr marL="0" indent="0">
              <a:buNone/>
            </a:pPr>
            <a:endParaRPr lang="es-ES" sz="2400" dirty="0">
              <a:solidFill>
                <a:schemeClr val="bg1"/>
              </a:solidFill>
            </a:endParaRPr>
          </a:p>
          <a:p>
            <a:r>
              <a:rPr lang="es-ES" sz="2400" dirty="0">
                <a:solidFill>
                  <a:schemeClr val="bg1"/>
                </a:solidFill>
              </a:rPr>
              <a:t>Contacto: </a:t>
            </a:r>
            <a:r>
              <a:rPr lang="es-ES" sz="2400" b="1" dirty="0">
                <a:solidFill>
                  <a:srgbClr val="FFC000"/>
                </a:solidFill>
                <a:hlinkClick r:id="rId3">
                  <a:extLst>
                    <a:ext uri="{A12FA001-AC4F-418D-AE19-62706E023703}">
                      <ahyp:hlinkClr xmlns:ahyp="http://schemas.microsoft.com/office/drawing/2018/hyperlinkcolor" val="tx"/>
                    </a:ext>
                  </a:extLst>
                </a:hlinkClick>
              </a:rPr>
              <a:t>pablo.pozo.vargas@gmail.com</a:t>
            </a:r>
          </a:p>
          <a:p>
            <a:r>
              <a:rPr lang="es-ES" sz="2400" dirty="0">
                <a:solidFill>
                  <a:schemeClr val="bg1"/>
                </a:solidFill>
              </a:rPr>
              <a:t>Ruegos y preguntas</a:t>
            </a:r>
          </a:p>
        </p:txBody>
      </p:sp>
    </p:spTree>
    <p:extLst>
      <p:ext uri="{BB962C8B-B14F-4D97-AF65-F5344CB8AC3E}">
        <p14:creationId xmlns:p14="http://schemas.microsoft.com/office/powerpoint/2010/main" val="273379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2"/>
          <a:srcRect l="-2057" t="-29376" r="1971" b="29376"/>
          <a:stretch/>
        </p:blipFill>
        <p:spPr>
          <a:xfrm flipH="1">
            <a:off x="-3716028"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8830849" y="563669"/>
            <a:ext cx="314194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ea typeface="+mn-lt"/>
                <a:cs typeface="+mn-lt"/>
              </a:rPr>
              <a:t>Análisis</a:t>
            </a:r>
            <a:r>
              <a:rPr lang="en-US" dirty="0">
                <a:solidFill>
                  <a:schemeClr val="bg1"/>
                </a:solidFill>
                <a:ea typeface="+mn-lt"/>
                <a:cs typeface="+mn-lt"/>
              </a:rPr>
              <a:t> </a:t>
            </a:r>
            <a:r>
              <a:rPr lang="en-US" dirty="0" err="1">
                <a:solidFill>
                  <a:schemeClr val="bg1"/>
                </a:solidFill>
                <a:ea typeface="+mn-lt"/>
                <a:cs typeface="+mn-lt"/>
              </a:rPr>
              <a:t>datos</a:t>
            </a:r>
            <a:r>
              <a:rPr lang="en-US" dirty="0">
                <a:solidFill>
                  <a:schemeClr val="bg1"/>
                </a:solidFill>
                <a:ea typeface="+mn-lt"/>
                <a:cs typeface="+mn-lt"/>
              </a:rPr>
              <a:t> de </a:t>
            </a:r>
            <a:r>
              <a:rPr lang="en-US" dirty="0" err="1">
                <a:solidFill>
                  <a:schemeClr val="bg1"/>
                </a:solidFill>
                <a:ea typeface="+mn-lt"/>
                <a:cs typeface="+mn-lt"/>
              </a:rPr>
              <a:t>conflictos</a:t>
            </a:r>
            <a:endParaRPr lang="en-US" dirty="0" err="1">
              <a:solidFill>
                <a:schemeClr val="bg1"/>
              </a:solidFill>
            </a:endParaRP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1</a:t>
            </a:r>
          </a:p>
          <a:p>
            <a:endParaRPr lang="en-US" dirty="0"/>
          </a:p>
        </p:txBody>
      </p:sp>
      <p:sp>
        <p:nvSpPr>
          <p:cNvPr id="13" name="TextBox 5">
            <a:extLst>
              <a:ext uri="{FF2B5EF4-FFF2-40B4-BE49-F238E27FC236}">
                <a16:creationId xmlns:a16="http://schemas.microsoft.com/office/drawing/2014/main" id="{11411A80-9A36-C86C-3411-4649DE22AC24}"/>
              </a:ext>
            </a:extLst>
          </p:cNvPr>
          <p:cNvSpPr txBox="1"/>
          <p:nvPr/>
        </p:nvSpPr>
        <p:spPr>
          <a:xfrm>
            <a:off x="9050053" y="1002080"/>
            <a:ext cx="3141944"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a:solidFill>
                  <a:schemeClr val="bg1"/>
                </a:solidFill>
              </a:rPr>
              <a:t>Análisis</a:t>
            </a:r>
            <a:r>
              <a:rPr lang="en-US" sz="1200" dirty="0">
                <a:solidFill>
                  <a:schemeClr val="bg1"/>
                </a:solidFill>
              </a:rPr>
              <a:t> </a:t>
            </a:r>
            <a:r>
              <a:rPr lang="en-US" sz="1200" dirty="0" err="1">
                <a:solidFill>
                  <a:schemeClr val="bg1"/>
                </a:solidFill>
              </a:rPr>
              <a:t>datos</a:t>
            </a:r>
            <a:r>
              <a:rPr lang="en-US" sz="1200" dirty="0" err="1">
                <a:solidFill>
                  <a:schemeClr val="bg1"/>
                </a:solidFill>
                <a:ea typeface="+mn-lt"/>
                <a:cs typeface="+mn-lt"/>
              </a:rPr>
              <a:t>Variables</a:t>
            </a:r>
            <a:r>
              <a:rPr lang="en-US" sz="1200" dirty="0">
                <a:solidFill>
                  <a:schemeClr val="bg1"/>
                </a:solidFill>
                <a:ea typeface="+mn-lt"/>
                <a:cs typeface="+mn-lt"/>
              </a:rPr>
              <a:t> </a:t>
            </a:r>
            <a:r>
              <a:rPr lang="en-US" sz="1200" dirty="0" err="1">
                <a:solidFill>
                  <a:schemeClr val="bg1"/>
                </a:solidFill>
                <a:ea typeface="+mn-lt"/>
                <a:cs typeface="+mn-lt"/>
              </a:rPr>
              <a:t>en</a:t>
            </a:r>
            <a:r>
              <a:rPr lang="en-US" sz="1200" dirty="0">
                <a:solidFill>
                  <a:schemeClr val="bg1"/>
                </a:solidFill>
                <a:ea typeface="+mn-lt"/>
                <a:cs typeface="+mn-lt"/>
              </a:rPr>
              <a:t> </a:t>
            </a:r>
            <a:r>
              <a:rPr lang="en-US" sz="1200" dirty="0" err="1">
                <a:solidFill>
                  <a:schemeClr val="bg1"/>
                </a:solidFill>
                <a:ea typeface="+mn-lt"/>
                <a:cs typeface="+mn-lt"/>
              </a:rPr>
              <a:t>el</a:t>
            </a:r>
            <a:r>
              <a:rPr lang="en-US" sz="1200" dirty="0">
                <a:solidFill>
                  <a:schemeClr val="bg1"/>
                </a:solidFill>
                <a:ea typeface="+mn-lt"/>
                <a:cs typeface="+mn-lt"/>
              </a:rPr>
              <a:t> datasheet </a:t>
            </a:r>
            <a:r>
              <a:rPr lang="en-US" sz="1200" dirty="0">
                <a:solidFill>
                  <a:schemeClr val="bg1"/>
                </a:solidFill>
              </a:rPr>
              <a:t> de</a:t>
            </a:r>
            <a:r>
              <a:rPr lang="en-US" dirty="0">
                <a:solidFill>
                  <a:schemeClr val="bg1"/>
                </a:solidFill>
              </a:rPr>
              <a:t> </a:t>
            </a:r>
            <a:r>
              <a:rPr lang="en-US" sz="1200" dirty="0" err="1">
                <a:solidFill>
                  <a:schemeClr val="bg1"/>
                </a:solidFill>
              </a:rPr>
              <a:t>conflictos</a:t>
            </a:r>
            <a:r>
              <a:rPr lang="en-US" sz="1200" dirty="0">
                <a:solidFill>
                  <a:schemeClr val="bg1"/>
                </a:solidFill>
              </a:rPr>
              <a:t> con la union de </a:t>
            </a:r>
            <a:r>
              <a:rPr lang="en-US" sz="1200" dirty="0" err="1">
                <a:solidFill>
                  <a:schemeClr val="bg1"/>
                </a:solidFill>
              </a:rPr>
              <a:t>eventos</a:t>
            </a:r>
          </a:p>
          <a:p>
            <a:endParaRPr lang="en-US" dirty="0"/>
          </a:p>
        </p:txBody>
      </p:sp>
      <p:graphicFrame>
        <p:nvGraphicFramePr>
          <p:cNvPr id="14" name="Table 13">
            <a:extLst>
              <a:ext uri="{FF2B5EF4-FFF2-40B4-BE49-F238E27FC236}">
                <a16:creationId xmlns:a16="http://schemas.microsoft.com/office/drawing/2014/main" id="{9FAC9604-30BC-DB8B-0411-63297A35F84C}"/>
              </a:ext>
            </a:extLst>
          </p:cNvPr>
          <p:cNvGraphicFramePr>
            <a:graphicFrameLocks noGrp="1"/>
          </p:cNvGraphicFramePr>
          <p:nvPr>
            <p:extLst>
              <p:ext uri="{D42A27DB-BD31-4B8C-83A1-F6EECF244321}">
                <p14:modId xmlns:p14="http://schemas.microsoft.com/office/powerpoint/2010/main" val="3319454698"/>
              </p:ext>
            </p:extLst>
          </p:nvPr>
        </p:nvGraphicFramePr>
        <p:xfrm>
          <a:off x="320666" y="461416"/>
          <a:ext cx="8168639" cy="4825851"/>
        </p:xfrm>
        <a:graphic>
          <a:graphicData uri="http://schemas.openxmlformats.org/drawingml/2006/table">
            <a:tbl>
              <a:tblPr firstRow="1" bandRow="1">
                <a:tableStyleId>{5C22544A-7EE6-4342-B048-85BDC9FD1C3A}</a:tableStyleId>
              </a:tblPr>
              <a:tblGrid>
                <a:gridCol w="2150301">
                  <a:extLst>
                    <a:ext uri="{9D8B030D-6E8A-4147-A177-3AD203B41FA5}">
                      <a16:colId xmlns:a16="http://schemas.microsoft.com/office/drawing/2014/main" val="2210268141"/>
                    </a:ext>
                  </a:extLst>
                </a:gridCol>
                <a:gridCol w="6018338">
                  <a:extLst>
                    <a:ext uri="{9D8B030D-6E8A-4147-A177-3AD203B41FA5}">
                      <a16:colId xmlns:a16="http://schemas.microsoft.com/office/drawing/2014/main" val="330995904"/>
                    </a:ext>
                  </a:extLst>
                </a:gridCol>
              </a:tblGrid>
              <a:tr h="375780">
                <a:tc>
                  <a:txBody>
                    <a:bodyPr/>
                    <a:lstStyle/>
                    <a:p>
                      <a:pPr lvl="0">
                        <a:buNone/>
                      </a:pPr>
                      <a:r>
                        <a:rPr lang="en-US" dirty="0"/>
                        <a:t>Variable</a:t>
                      </a:r>
                    </a:p>
                  </a:txBody>
                  <a:tcPr/>
                </a:tc>
                <a:tc>
                  <a:txBody>
                    <a:bodyPr/>
                    <a:lstStyle/>
                    <a:p>
                      <a:r>
                        <a:rPr lang="en-US" dirty="0" err="1"/>
                        <a:t>Significado</a:t>
                      </a:r>
                    </a:p>
                  </a:txBody>
                  <a:tcPr/>
                </a:tc>
                <a:extLst>
                  <a:ext uri="{0D108BD9-81ED-4DB2-BD59-A6C34878D82A}">
                    <a16:rowId xmlns:a16="http://schemas.microsoft.com/office/drawing/2014/main" val="1598513801"/>
                  </a:ext>
                </a:extLst>
              </a:tr>
              <a:tr h="370840">
                <a:tc>
                  <a:txBody>
                    <a:bodyPr/>
                    <a:lstStyle/>
                    <a:p>
                      <a:pPr lvl="0">
                        <a:buNone/>
                      </a:pPr>
                      <a:r>
                        <a:rPr lang="en-US" sz="1200" b="1" i="0" u="none" strike="noStrike" noProof="0" dirty="0" err="1">
                          <a:solidFill>
                            <a:srgbClr val="0D0D0D"/>
                          </a:solidFill>
                          <a:latin typeface="Aptos"/>
                        </a:rPr>
                        <a:t>conflict_id</a:t>
                      </a:r>
                      <a:endParaRPr lang="en-US" dirty="0" err="1"/>
                    </a:p>
                  </a:txBody>
                  <a:tcPr/>
                </a:tc>
                <a:tc>
                  <a:txBody>
                    <a:bodyPr/>
                    <a:lstStyle/>
                    <a:p>
                      <a:pPr lvl="0">
                        <a:buNone/>
                      </a:pPr>
                      <a:r>
                        <a:rPr lang="en-US" sz="1200" b="0" i="0" u="none" strike="noStrike" noProof="0" dirty="0">
                          <a:solidFill>
                            <a:srgbClr val="0D0D0D"/>
                          </a:solidFill>
                        </a:rPr>
                        <a:t>Un </a:t>
                      </a:r>
                      <a:r>
                        <a:rPr lang="en-US" sz="1200" b="0" i="0" u="none" strike="noStrike" noProof="0" dirty="0" err="1">
                          <a:solidFill>
                            <a:srgbClr val="0D0D0D"/>
                          </a:solidFill>
                        </a:rPr>
                        <a:t>identificador</a:t>
                      </a:r>
                      <a:r>
                        <a:rPr lang="en-US" sz="1200" b="0" i="0" u="none" strike="noStrike" noProof="0" dirty="0">
                          <a:solidFill>
                            <a:srgbClr val="0D0D0D"/>
                          </a:solidFill>
                        </a:rPr>
                        <a:t> </a:t>
                      </a:r>
                      <a:r>
                        <a:rPr lang="en-US" sz="1200" b="0" i="0" u="none" strike="noStrike" noProof="0" dirty="0" err="1">
                          <a:solidFill>
                            <a:srgbClr val="0D0D0D"/>
                          </a:solidFill>
                        </a:rPr>
                        <a:t>numérico</a:t>
                      </a:r>
                      <a:r>
                        <a:rPr lang="en-US" sz="1200" b="0" i="0" u="none" strike="noStrike" noProof="0" dirty="0">
                          <a:solidFill>
                            <a:srgbClr val="0D0D0D"/>
                          </a:solidFill>
                        </a:rPr>
                        <a:t> </a:t>
                      </a:r>
                      <a:r>
                        <a:rPr lang="en-US" sz="1200" b="0" i="0" u="none" strike="noStrike" noProof="0" dirty="0" err="1">
                          <a:solidFill>
                            <a:srgbClr val="0D0D0D"/>
                          </a:solidFill>
                        </a:rPr>
                        <a:t>único</a:t>
                      </a:r>
                      <a:r>
                        <a:rPr lang="en-US" sz="1200" b="0" i="0" u="none" strike="noStrike" noProof="0" dirty="0">
                          <a:solidFill>
                            <a:srgbClr val="0D0D0D"/>
                          </a:solidFill>
                        </a:rPr>
                        <a:t> para </a:t>
                      </a:r>
                      <a:r>
                        <a:rPr lang="en-US" sz="1200" b="0" i="0" u="none" strike="noStrike" noProof="0" dirty="0" err="1">
                          <a:solidFill>
                            <a:srgbClr val="0D0D0D"/>
                          </a:solidFill>
                        </a:rPr>
                        <a:t>cada</a:t>
                      </a:r>
                      <a:r>
                        <a:rPr lang="en-US" sz="1200" b="0" i="0" u="none" strike="noStrike" noProof="0" dirty="0">
                          <a:solidFill>
                            <a:srgbClr val="0D0D0D"/>
                          </a:solidFill>
                        </a:rPr>
                        <a:t> </a:t>
                      </a:r>
                      <a:r>
                        <a:rPr lang="en-US" sz="1200" b="0" i="0" u="none" strike="noStrike" noProof="0" dirty="0" err="1">
                          <a:solidFill>
                            <a:srgbClr val="0D0D0D"/>
                          </a:solidFill>
                        </a:rPr>
                        <a:t>conflicto</a:t>
                      </a:r>
                      <a:r>
                        <a:rPr lang="en-US" sz="1200" b="0" i="0" u="none" strike="noStrike" noProof="0" dirty="0">
                          <a:solidFill>
                            <a:srgbClr val="0D0D0D"/>
                          </a:solidFill>
                        </a:rPr>
                        <a:t>.</a:t>
                      </a:r>
                      <a:endParaRPr lang="en-US" sz="1600" dirty="0"/>
                    </a:p>
                  </a:txBody>
                  <a:tcPr/>
                </a:tc>
                <a:extLst>
                  <a:ext uri="{0D108BD9-81ED-4DB2-BD59-A6C34878D82A}">
                    <a16:rowId xmlns:a16="http://schemas.microsoft.com/office/drawing/2014/main" val="2633411271"/>
                  </a:ext>
                </a:extLst>
              </a:tr>
              <a:tr h="370840">
                <a:tc>
                  <a:txBody>
                    <a:bodyPr/>
                    <a:lstStyle/>
                    <a:p>
                      <a:pPr lvl="0">
                        <a:buNone/>
                      </a:pPr>
                      <a:r>
                        <a:rPr lang="en-US" sz="1200" b="1" i="0" u="none" strike="noStrike" noProof="0" dirty="0" err="1">
                          <a:solidFill>
                            <a:srgbClr val="0D0D0D"/>
                          </a:solidFill>
                          <a:latin typeface="Aptos"/>
                        </a:rPr>
                        <a:t>conflict_name</a:t>
                      </a:r>
                      <a:endParaRPr lang="en-US" dirty="0" err="1"/>
                    </a:p>
                  </a:txBody>
                  <a:tcPr/>
                </a:tc>
                <a:tc>
                  <a:txBody>
                    <a:bodyPr/>
                    <a:lstStyle/>
                    <a:p>
                      <a:pPr lvl="0">
                        <a:buNone/>
                      </a:pPr>
                      <a:r>
                        <a:rPr lang="en-US" sz="1200" b="0" i="0" u="none" strike="noStrike" noProof="0" dirty="0">
                          <a:solidFill>
                            <a:srgbClr val="0D0D0D"/>
                          </a:solidFill>
                          <a:latin typeface="Aptos"/>
                        </a:rPr>
                        <a:t>El </a:t>
                      </a:r>
                      <a:r>
                        <a:rPr lang="en-US" sz="1200" b="0" i="0" u="none" strike="noStrike" noProof="0" dirty="0" err="1">
                          <a:solidFill>
                            <a:srgbClr val="0D0D0D"/>
                          </a:solidFill>
                          <a:latin typeface="Aptos"/>
                        </a:rPr>
                        <a:t>nombre</a:t>
                      </a:r>
                      <a:r>
                        <a:rPr lang="en-US" sz="1200" b="0" i="0" u="none" strike="noStrike" noProof="0" dirty="0">
                          <a:solidFill>
                            <a:srgbClr val="0D0D0D"/>
                          </a:solidFill>
                          <a:latin typeface="Aptos"/>
                        </a:rPr>
                        <a:t> del </a:t>
                      </a:r>
                      <a:r>
                        <a:rPr lang="en-US" sz="1200" b="0" i="0" u="none" strike="noStrike" noProof="0" dirty="0" err="1">
                          <a:solidFill>
                            <a:srgbClr val="0D0D0D"/>
                          </a:solidFill>
                          <a:latin typeface="Aptos"/>
                        </a:rPr>
                        <a:t>conflicto</a:t>
                      </a:r>
                      <a:r>
                        <a:rPr lang="en-US" sz="1200" b="0" i="0" u="none" strike="noStrike" noProof="0" dirty="0">
                          <a:solidFill>
                            <a:srgbClr val="0D0D0D"/>
                          </a:solidFill>
                          <a:latin typeface="Aptos"/>
                        </a:rPr>
                        <a:t>.</a:t>
                      </a:r>
                      <a:endParaRPr lang="en-US" sz="1500" b="0" i="0" u="none" strike="noStrike" noProof="0" dirty="0">
                        <a:solidFill>
                          <a:srgbClr val="000000"/>
                        </a:solidFill>
                        <a:latin typeface="Aptos"/>
                      </a:endParaRPr>
                    </a:p>
                  </a:txBody>
                  <a:tcPr/>
                </a:tc>
                <a:extLst>
                  <a:ext uri="{0D108BD9-81ED-4DB2-BD59-A6C34878D82A}">
                    <a16:rowId xmlns:a16="http://schemas.microsoft.com/office/drawing/2014/main" val="1994131924"/>
                  </a:ext>
                </a:extLst>
              </a:tr>
              <a:tr h="370840">
                <a:tc>
                  <a:txBody>
                    <a:bodyPr/>
                    <a:lstStyle/>
                    <a:p>
                      <a:pPr lvl="0">
                        <a:buNone/>
                      </a:pPr>
                      <a:r>
                        <a:rPr lang="en-US" sz="1200" b="1" i="0" u="none" strike="noStrike" noProof="0" dirty="0" err="1">
                          <a:solidFill>
                            <a:srgbClr val="0D0D0D"/>
                          </a:solidFill>
                          <a:latin typeface="Aptos"/>
                        </a:rPr>
                        <a:t>date_start</a:t>
                      </a:r>
                      <a:endParaRPr lang="en-US" dirty="0" err="1"/>
                    </a:p>
                  </a:txBody>
                  <a:tcPr/>
                </a:tc>
                <a:tc>
                  <a:txBody>
                    <a:bodyPr/>
                    <a:lstStyle/>
                    <a:p>
                      <a:pPr lvl="0">
                        <a:buNone/>
                      </a:pPr>
                      <a:r>
                        <a:rPr lang="en-US" sz="1200" b="0" i="0" u="none" strike="noStrike" noProof="0" dirty="0">
                          <a:solidFill>
                            <a:srgbClr val="0D0D0D"/>
                          </a:solidFill>
                          <a:latin typeface="Aptos"/>
                        </a:rPr>
                        <a:t>La </a:t>
                      </a:r>
                      <a:r>
                        <a:rPr lang="en-US" sz="1200" b="0" i="0" u="none" strike="noStrike" noProof="0" dirty="0" err="1">
                          <a:solidFill>
                            <a:srgbClr val="0D0D0D"/>
                          </a:solidFill>
                          <a:latin typeface="Aptos"/>
                        </a:rPr>
                        <a:t>fecha</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inicio</a:t>
                      </a:r>
                      <a:r>
                        <a:rPr lang="en-US" sz="1200" b="0" i="0" u="none" strike="noStrike" noProof="0" dirty="0">
                          <a:solidFill>
                            <a:srgbClr val="0D0D0D"/>
                          </a:solidFill>
                          <a:latin typeface="Aptos"/>
                        </a:rPr>
                        <a:t> del </a:t>
                      </a:r>
                      <a:r>
                        <a:rPr lang="en-US" sz="1200" b="0" i="0" u="none" strike="noStrike" noProof="0" dirty="0" err="1">
                          <a:solidFill>
                            <a:srgbClr val="0D0D0D"/>
                          </a:solidFill>
                          <a:latin typeface="Aptos"/>
                        </a:rPr>
                        <a:t>conflicto</a:t>
                      </a:r>
                      <a:endParaRPr lang="en-US" dirty="0" err="1"/>
                    </a:p>
                  </a:txBody>
                  <a:tcPr/>
                </a:tc>
                <a:extLst>
                  <a:ext uri="{0D108BD9-81ED-4DB2-BD59-A6C34878D82A}">
                    <a16:rowId xmlns:a16="http://schemas.microsoft.com/office/drawing/2014/main" val="2452980143"/>
                  </a:ext>
                </a:extLst>
              </a:tr>
              <a:tr h="370840">
                <a:tc>
                  <a:txBody>
                    <a:bodyPr/>
                    <a:lstStyle/>
                    <a:p>
                      <a:pPr lvl="0">
                        <a:buNone/>
                      </a:pPr>
                      <a:r>
                        <a:rPr lang="en-US" sz="1200" b="1" i="0" u="none" strike="noStrike" noProof="0" dirty="0" err="1">
                          <a:solidFill>
                            <a:srgbClr val="0D0D0D"/>
                          </a:solidFill>
                          <a:latin typeface="Aptos"/>
                        </a:rPr>
                        <a:t>date_end</a:t>
                      </a:r>
                      <a:endParaRPr lang="en-US" dirty="0" err="1"/>
                    </a:p>
                  </a:txBody>
                  <a:tcPr/>
                </a:tc>
                <a:tc>
                  <a:txBody>
                    <a:bodyPr/>
                    <a:lstStyle/>
                    <a:p>
                      <a:pPr lvl="0">
                        <a:buNone/>
                      </a:pPr>
                      <a:r>
                        <a:rPr lang="en-US" sz="1200" b="0" i="0" u="none" strike="noStrike" noProof="0" dirty="0">
                          <a:solidFill>
                            <a:srgbClr val="0D0D0D"/>
                          </a:solidFill>
                          <a:latin typeface="Aptos"/>
                        </a:rPr>
                        <a:t>La </a:t>
                      </a:r>
                      <a:r>
                        <a:rPr lang="en-US" sz="1200" b="0" i="0" u="none" strike="noStrike" noProof="0" dirty="0" err="1">
                          <a:solidFill>
                            <a:srgbClr val="0D0D0D"/>
                          </a:solidFill>
                          <a:latin typeface="Aptos"/>
                        </a:rPr>
                        <a:t>fecha</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finalización</a:t>
                      </a:r>
                      <a:r>
                        <a:rPr lang="en-US" sz="1200" b="0" i="0" u="none" strike="noStrike" noProof="0" dirty="0">
                          <a:solidFill>
                            <a:srgbClr val="0D0D0D"/>
                          </a:solidFill>
                          <a:latin typeface="Aptos"/>
                        </a:rPr>
                        <a:t> del </a:t>
                      </a:r>
                      <a:r>
                        <a:rPr lang="en-US" sz="1200" b="0" i="0" u="none" strike="noStrike" noProof="0" dirty="0" err="1">
                          <a:solidFill>
                            <a:srgbClr val="0D0D0D"/>
                          </a:solidFill>
                          <a:latin typeface="Aptos"/>
                        </a:rPr>
                        <a:t>conflicto</a:t>
                      </a:r>
                      <a:endParaRPr lang="en-US" dirty="0" err="1"/>
                    </a:p>
                  </a:txBody>
                  <a:tcPr/>
                </a:tc>
                <a:extLst>
                  <a:ext uri="{0D108BD9-81ED-4DB2-BD59-A6C34878D82A}">
                    <a16:rowId xmlns:a16="http://schemas.microsoft.com/office/drawing/2014/main" val="3776715345"/>
                  </a:ext>
                </a:extLst>
              </a:tr>
              <a:tr h="370840">
                <a:tc>
                  <a:txBody>
                    <a:bodyPr/>
                    <a:lstStyle/>
                    <a:p>
                      <a:pPr lvl="0">
                        <a:buNone/>
                      </a:pPr>
                      <a:r>
                        <a:rPr lang="en-US" sz="1200" b="1" i="0" u="none" strike="noStrike" noProof="0" dirty="0">
                          <a:solidFill>
                            <a:srgbClr val="0D0D0D"/>
                          </a:solidFill>
                          <a:latin typeface="Aptos"/>
                        </a:rPr>
                        <a:t>best</a:t>
                      </a:r>
                      <a:endParaRPr lang="en-US" dirty="0"/>
                    </a:p>
                  </a:txBody>
                  <a:tcPr/>
                </a:tc>
                <a:tc>
                  <a:txBody>
                    <a:bodyPr/>
                    <a:lstStyle/>
                    <a:p>
                      <a:pPr lvl="0">
                        <a:buNone/>
                      </a:pPr>
                      <a:r>
                        <a:rPr lang="en-US" sz="1200" b="0" i="0" u="none" strike="noStrike" noProof="0" dirty="0">
                          <a:solidFill>
                            <a:srgbClr val="0D0D0D"/>
                          </a:solidFill>
                          <a:latin typeface="Aptos"/>
                        </a:rPr>
                        <a:t>Un valor </a:t>
                      </a:r>
                      <a:r>
                        <a:rPr lang="en-US" sz="1200" b="0" i="0" u="none" strike="noStrike" noProof="0" dirty="0" err="1">
                          <a:solidFill>
                            <a:srgbClr val="0D0D0D"/>
                          </a:solidFill>
                          <a:latin typeface="Aptos"/>
                        </a:rPr>
                        <a:t>numérico</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relacionado</a:t>
                      </a:r>
                      <a:r>
                        <a:rPr lang="en-US" sz="1200" b="0" i="0" u="none" strike="noStrike" noProof="0" dirty="0">
                          <a:solidFill>
                            <a:srgbClr val="0D0D0D"/>
                          </a:solidFill>
                          <a:latin typeface="Aptos"/>
                        </a:rPr>
                        <a:t> con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mejor</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estimado</a:t>
                      </a:r>
                      <a:r>
                        <a:rPr lang="en-US" sz="1200" b="0" i="0" u="none" strike="noStrike" noProof="0" dirty="0">
                          <a:solidFill>
                            <a:srgbClr val="0D0D0D"/>
                          </a:solidFill>
                          <a:latin typeface="Aptos"/>
                        </a:rPr>
                        <a:t> del </a:t>
                      </a:r>
                      <a:r>
                        <a:rPr lang="en-US" sz="1200" b="0" i="0" u="none" strike="noStrike" noProof="0" dirty="0" err="1">
                          <a:solidFill>
                            <a:srgbClr val="0D0D0D"/>
                          </a:solidFill>
                          <a:latin typeface="Aptos"/>
                        </a:rPr>
                        <a:t>número</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muertes</a:t>
                      </a:r>
                      <a:endParaRPr lang="en-US" dirty="0" err="1"/>
                    </a:p>
                  </a:txBody>
                  <a:tcPr/>
                </a:tc>
                <a:extLst>
                  <a:ext uri="{0D108BD9-81ED-4DB2-BD59-A6C34878D82A}">
                    <a16:rowId xmlns:a16="http://schemas.microsoft.com/office/drawing/2014/main" val="1372246124"/>
                  </a:ext>
                </a:extLst>
              </a:tr>
              <a:tr h="370840">
                <a:tc>
                  <a:txBody>
                    <a:bodyPr/>
                    <a:lstStyle/>
                    <a:p>
                      <a:pPr lvl="0">
                        <a:buNone/>
                      </a:pPr>
                      <a:r>
                        <a:rPr lang="en-US" sz="1200" b="1" i="0" u="none" strike="noStrike" noProof="0" dirty="0" err="1">
                          <a:solidFill>
                            <a:srgbClr val="0D0D0D"/>
                          </a:solidFill>
                          <a:latin typeface="Aptos"/>
                        </a:rPr>
                        <a:t>deaths_civilians</a:t>
                      </a:r>
                      <a:endParaRPr lang="en-US" dirty="0" err="1"/>
                    </a:p>
                  </a:txBody>
                  <a:tcPr/>
                </a:tc>
                <a:tc>
                  <a:txBody>
                    <a:bodyPr/>
                    <a:lstStyle/>
                    <a:p>
                      <a:pPr lvl="0">
                        <a:buNone/>
                      </a:pPr>
                      <a:r>
                        <a:rPr lang="en-US" sz="1200" b="0" i="0" u="none" strike="noStrike" noProof="0" dirty="0">
                          <a:solidFill>
                            <a:srgbClr val="0D0D0D"/>
                          </a:solidFill>
                          <a:latin typeface="Aptos"/>
                        </a:rPr>
                        <a:t>El </a:t>
                      </a:r>
                      <a:r>
                        <a:rPr lang="en-US" sz="1200" b="0" i="0" u="none" strike="noStrike" noProof="0" dirty="0" err="1">
                          <a:solidFill>
                            <a:srgbClr val="0D0D0D"/>
                          </a:solidFill>
                          <a:latin typeface="Aptos"/>
                        </a:rPr>
                        <a:t>número</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muertes</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civiles</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en</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conflicto</a:t>
                      </a:r>
                      <a:endParaRPr lang="en-US" dirty="0" err="1"/>
                    </a:p>
                  </a:txBody>
                  <a:tcPr/>
                </a:tc>
                <a:extLst>
                  <a:ext uri="{0D108BD9-81ED-4DB2-BD59-A6C34878D82A}">
                    <a16:rowId xmlns:a16="http://schemas.microsoft.com/office/drawing/2014/main" val="2360961460"/>
                  </a:ext>
                </a:extLst>
              </a:tr>
              <a:tr h="370840">
                <a:tc>
                  <a:txBody>
                    <a:bodyPr/>
                    <a:lstStyle/>
                    <a:p>
                      <a:pPr lvl="0">
                        <a:buNone/>
                      </a:pPr>
                      <a:r>
                        <a:rPr lang="en-US" sz="1200" b="1" i="0" u="none" strike="noStrike" noProof="0" dirty="0" err="1">
                          <a:solidFill>
                            <a:srgbClr val="0D0D0D"/>
                          </a:solidFill>
                          <a:latin typeface="Aptos"/>
                        </a:rPr>
                        <a:t>deaths_unknown</a:t>
                      </a:r>
                      <a:endParaRPr lang="en-US" dirty="0" err="1"/>
                    </a:p>
                  </a:txBody>
                  <a:tcPr/>
                </a:tc>
                <a:tc>
                  <a:txBody>
                    <a:bodyPr/>
                    <a:lstStyle/>
                    <a:p>
                      <a:pPr lvl="0">
                        <a:buNone/>
                      </a:pPr>
                      <a:r>
                        <a:rPr lang="en-US" sz="1200" b="0" i="0" u="none" strike="noStrike" noProof="0" dirty="0">
                          <a:solidFill>
                            <a:srgbClr val="0D0D0D"/>
                          </a:solidFill>
                        </a:rPr>
                        <a:t>El </a:t>
                      </a:r>
                      <a:r>
                        <a:rPr lang="en-US" sz="1200" b="0" i="0" u="none" strike="noStrike" noProof="0" dirty="0" err="1">
                          <a:solidFill>
                            <a:srgbClr val="0D0D0D"/>
                          </a:solidFill>
                        </a:rPr>
                        <a:t>número</a:t>
                      </a:r>
                      <a:r>
                        <a:rPr lang="en-US" sz="1200" b="0" i="0" u="none" strike="noStrike" noProof="0" dirty="0">
                          <a:solidFill>
                            <a:srgbClr val="0D0D0D"/>
                          </a:solidFill>
                        </a:rPr>
                        <a:t> de </a:t>
                      </a:r>
                      <a:r>
                        <a:rPr lang="en-US" sz="1200" b="0" i="0" u="none" strike="noStrike" noProof="0" dirty="0" err="1">
                          <a:solidFill>
                            <a:srgbClr val="0D0D0D"/>
                          </a:solidFill>
                        </a:rPr>
                        <a:t>muertes</a:t>
                      </a:r>
                      <a:r>
                        <a:rPr lang="en-US" sz="1200" b="0" i="0" u="none" strike="noStrike" noProof="0" dirty="0">
                          <a:solidFill>
                            <a:srgbClr val="0D0D0D"/>
                          </a:solidFill>
                        </a:rPr>
                        <a:t> </a:t>
                      </a:r>
                      <a:r>
                        <a:rPr lang="en-US" sz="1200" b="0" i="0" u="none" strike="noStrike" noProof="0" dirty="0" err="1">
                          <a:solidFill>
                            <a:srgbClr val="0D0D0D"/>
                          </a:solidFill>
                        </a:rPr>
                        <a:t>desconocidas</a:t>
                      </a:r>
                      <a:r>
                        <a:rPr lang="en-US" sz="1200" b="0" i="0" u="none" strike="noStrike" noProof="0" dirty="0">
                          <a:solidFill>
                            <a:srgbClr val="0D0D0D"/>
                          </a:solidFill>
                        </a:rPr>
                        <a:t> </a:t>
                      </a:r>
                      <a:r>
                        <a:rPr lang="en-US" sz="1200" b="0" i="0" u="none" strike="noStrike" noProof="0" dirty="0" err="1">
                          <a:solidFill>
                            <a:srgbClr val="0D0D0D"/>
                          </a:solidFill>
                        </a:rPr>
                        <a:t>en</a:t>
                      </a:r>
                      <a:r>
                        <a:rPr lang="en-US" sz="1200" b="0" i="0" u="none" strike="noStrike" noProof="0" dirty="0">
                          <a:solidFill>
                            <a:srgbClr val="0D0D0D"/>
                          </a:solidFill>
                        </a:rPr>
                        <a:t> </a:t>
                      </a:r>
                      <a:r>
                        <a:rPr lang="en-US" sz="1200" b="0" i="0" u="none" strike="noStrike" noProof="0" dirty="0" err="1">
                          <a:solidFill>
                            <a:srgbClr val="0D0D0D"/>
                          </a:solidFill>
                        </a:rPr>
                        <a:t>el</a:t>
                      </a:r>
                      <a:r>
                        <a:rPr lang="en-US" sz="1200" b="0" i="0" u="none" strike="noStrike" noProof="0" dirty="0">
                          <a:solidFill>
                            <a:srgbClr val="0D0D0D"/>
                          </a:solidFill>
                        </a:rPr>
                        <a:t> </a:t>
                      </a:r>
                      <a:r>
                        <a:rPr lang="en-US" sz="1200" b="0" i="0" u="none" strike="noStrike" noProof="0" dirty="0" err="1">
                          <a:solidFill>
                            <a:srgbClr val="0D0D0D"/>
                          </a:solidFill>
                        </a:rPr>
                        <a:t>conflicto</a:t>
                      </a:r>
                      <a:r>
                        <a:rPr lang="en-US" sz="1200" b="0" i="0" u="none" strike="noStrike" noProof="0" dirty="0">
                          <a:solidFill>
                            <a:srgbClr val="0D0D0D"/>
                          </a:solidFill>
                        </a:rPr>
                        <a:t>.</a:t>
                      </a:r>
                      <a:endParaRPr lang="en-US" dirty="0"/>
                    </a:p>
                  </a:txBody>
                  <a:tcPr/>
                </a:tc>
                <a:extLst>
                  <a:ext uri="{0D108BD9-81ED-4DB2-BD59-A6C34878D82A}">
                    <a16:rowId xmlns:a16="http://schemas.microsoft.com/office/drawing/2014/main" val="2616967047"/>
                  </a:ext>
                </a:extLst>
              </a:tr>
              <a:tr h="370839">
                <a:tc>
                  <a:txBody>
                    <a:bodyPr/>
                    <a:lstStyle/>
                    <a:p>
                      <a:pPr lvl="0">
                        <a:buNone/>
                      </a:pPr>
                      <a:r>
                        <a:rPr lang="en-US" sz="1200" b="1" i="0" u="none" strike="noStrike" noProof="0" dirty="0" err="1">
                          <a:solidFill>
                            <a:srgbClr val="0D0D0D"/>
                          </a:solidFill>
                        </a:rPr>
                        <a:t>type_of_violence</a:t>
                      </a:r>
                      <a:endParaRPr lang="en-US" dirty="0" err="1"/>
                    </a:p>
                  </a:txBody>
                  <a:tcPr/>
                </a:tc>
                <a:tc>
                  <a:txBody>
                    <a:bodyPr/>
                    <a:lstStyle/>
                    <a:p>
                      <a:pPr lvl="0">
                        <a:buNone/>
                      </a:pPr>
                      <a:r>
                        <a:rPr lang="en-US" sz="1200" b="0" i="0" u="none" strike="noStrike" noProof="0" dirty="0">
                          <a:solidFill>
                            <a:srgbClr val="0D0D0D"/>
                          </a:solidFill>
                          <a:latin typeface="Aptos"/>
                        </a:rPr>
                        <a:t>Un </a:t>
                      </a:r>
                      <a:r>
                        <a:rPr lang="en-US" sz="1200" b="0" i="0" u="none" strike="noStrike" noProof="0" dirty="0" err="1">
                          <a:solidFill>
                            <a:srgbClr val="0D0D0D"/>
                          </a:solidFill>
                          <a:latin typeface="Aptos"/>
                        </a:rPr>
                        <a:t>código</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numérico</a:t>
                      </a:r>
                      <a:r>
                        <a:rPr lang="en-US" sz="1200" b="0" i="0" u="none" strike="noStrike" noProof="0" dirty="0">
                          <a:solidFill>
                            <a:srgbClr val="0D0D0D"/>
                          </a:solidFill>
                          <a:latin typeface="Aptos"/>
                        </a:rPr>
                        <a:t> que </a:t>
                      </a:r>
                      <a:r>
                        <a:rPr lang="en-US" sz="1200" b="0" i="0" u="none" strike="noStrike" noProof="0" dirty="0" err="1">
                          <a:solidFill>
                            <a:srgbClr val="0D0D0D"/>
                          </a:solidFill>
                          <a:latin typeface="Aptos"/>
                        </a:rPr>
                        <a:t>representa</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tipo</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violencia</a:t>
                      </a:r>
                      <a:r>
                        <a:rPr lang="en-US" sz="1200" b="0" i="0" u="none" strike="noStrike" noProof="0" dirty="0">
                          <a:solidFill>
                            <a:srgbClr val="0D0D0D"/>
                          </a:solidFill>
                          <a:latin typeface="Aptos"/>
                        </a:rPr>
                        <a:t>.</a:t>
                      </a:r>
                      <a:endParaRPr lang="en-US" dirty="0"/>
                    </a:p>
                  </a:txBody>
                  <a:tcPr/>
                </a:tc>
                <a:extLst>
                  <a:ext uri="{0D108BD9-81ED-4DB2-BD59-A6C34878D82A}">
                    <a16:rowId xmlns:a16="http://schemas.microsoft.com/office/drawing/2014/main" val="2168397450"/>
                  </a:ext>
                </a:extLst>
              </a:tr>
              <a:tr h="370838">
                <a:tc>
                  <a:txBody>
                    <a:bodyPr/>
                    <a:lstStyle/>
                    <a:p>
                      <a:pPr lvl="0">
                        <a:buNone/>
                      </a:pPr>
                      <a:r>
                        <a:rPr lang="en-US" sz="1200" b="1" i="0" u="none" strike="noStrike" noProof="0" dirty="0">
                          <a:solidFill>
                            <a:srgbClr val="0D0D0D"/>
                          </a:solidFill>
                        </a:rPr>
                        <a:t>latitude</a:t>
                      </a:r>
                      <a:endParaRPr lang="en-US" dirty="0"/>
                    </a:p>
                  </a:txBody>
                  <a:tcPr/>
                </a:tc>
                <a:tc>
                  <a:txBody>
                    <a:bodyPr/>
                    <a:lstStyle/>
                    <a:p>
                      <a:pPr lvl="0">
                        <a:buNone/>
                      </a:pPr>
                      <a:r>
                        <a:rPr lang="en-US" sz="1200" b="0" i="0" u="none" strike="noStrike" noProof="0" dirty="0">
                          <a:solidFill>
                            <a:srgbClr val="0D0D0D"/>
                          </a:solidFill>
                          <a:latin typeface="Aptos"/>
                        </a:rPr>
                        <a:t>La </a:t>
                      </a:r>
                      <a:r>
                        <a:rPr lang="en-US" sz="1200" b="0" i="0" u="none" strike="noStrike" noProof="0" dirty="0" err="1">
                          <a:solidFill>
                            <a:srgbClr val="0D0D0D"/>
                          </a:solidFill>
                          <a:latin typeface="Aptos"/>
                        </a:rPr>
                        <a:t>latitud</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geográfica</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donde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ocurrió</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rPr>
                        <a:t>evento</a:t>
                      </a:r>
                      <a:r>
                        <a:rPr lang="en-US" sz="1200" b="0" i="0" u="none" strike="noStrike" noProof="0" dirty="0">
                          <a:solidFill>
                            <a:srgbClr val="0D0D0D"/>
                          </a:solidFill>
                          <a:latin typeface="Aptos"/>
                        </a:rPr>
                        <a:t>.</a:t>
                      </a:r>
                      <a:endParaRPr lang="en-US" dirty="0"/>
                    </a:p>
                  </a:txBody>
                  <a:tcPr/>
                </a:tc>
                <a:extLst>
                  <a:ext uri="{0D108BD9-81ED-4DB2-BD59-A6C34878D82A}">
                    <a16:rowId xmlns:a16="http://schemas.microsoft.com/office/drawing/2014/main" val="349578018"/>
                  </a:ext>
                </a:extLst>
              </a:tr>
              <a:tr h="370838">
                <a:tc>
                  <a:txBody>
                    <a:bodyPr/>
                    <a:lstStyle/>
                    <a:p>
                      <a:pPr lvl="0">
                        <a:buNone/>
                      </a:pPr>
                      <a:r>
                        <a:rPr lang="en-US" sz="1200" b="1" i="0" u="none" strike="noStrike" noProof="0" dirty="0">
                          <a:solidFill>
                            <a:srgbClr val="0D0D0D"/>
                          </a:solidFill>
                          <a:latin typeface="Aptos"/>
                        </a:rPr>
                        <a:t>longitude</a:t>
                      </a:r>
                      <a:endParaRPr lang="en-US" dirty="0"/>
                    </a:p>
                  </a:txBody>
                  <a:tcPr/>
                </a:tc>
                <a:tc>
                  <a:txBody>
                    <a:bodyPr/>
                    <a:lstStyle/>
                    <a:p>
                      <a:pPr lvl="0">
                        <a:buNone/>
                      </a:pPr>
                      <a:r>
                        <a:rPr lang="en-US" sz="1200" b="0" i="0" u="none" strike="noStrike" noProof="0" dirty="0">
                          <a:solidFill>
                            <a:srgbClr val="0D0D0D"/>
                          </a:solidFill>
                          <a:latin typeface="Aptos"/>
                        </a:rPr>
                        <a:t>La </a:t>
                      </a:r>
                      <a:r>
                        <a:rPr lang="en-US" sz="1200" b="0" i="0" u="none" strike="noStrike" noProof="0" dirty="0" err="1">
                          <a:solidFill>
                            <a:srgbClr val="0D0D0D"/>
                          </a:solidFill>
                          <a:latin typeface="Aptos"/>
                        </a:rPr>
                        <a:t>longitud</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geográfica</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donde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ocurrió</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rPr>
                        <a:t>evento</a:t>
                      </a:r>
                      <a:r>
                        <a:rPr lang="en-US" sz="1200" b="0" i="0" u="none" strike="noStrike" noProof="0" dirty="0">
                          <a:solidFill>
                            <a:srgbClr val="0D0D0D"/>
                          </a:solidFill>
                          <a:latin typeface="Aptos"/>
                        </a:rPr>
                        <a:t>.</a:t>
                      </a:r>
                      <a:endParaRPr lang="en-US" dirty="0"/>
                    </a:p>
                  </a:txBody>
                  <a:tcPr/>
                </a:tc>
                <a:extLst>
                  <a:ext uri="{0D108BD9-81ED-4DB2-BD59-A6C34878D82A}">
                    <a16:rowId xmlns:a16="http://schemas.microsoft.com/office/drawing/2014/main" val="4193150953"/>
                  </a:ext>
                </a:extLst>
              </a:tr>
              <a:tr h="370838">
                <a:tc>
                  <a:txBody>
                    <a:bodyPr/>
                    <a:lstStyle/>
                    <a:p>
                      <a:pPr lvl="0">
                        <a:buNone/>
                      </a:pPr>
                      <a:r>
                        <a:rPr lang="en-US" sz="1200" b="1" i="0" u="none" strike="noStrike" noProof="0" dirty="0">
                          <a:solidFill>
                            <a:srgbClr val="0D0D0D"/>
                          </a:solidFill>
                          <a:latin typeface="Aptos"/>
                        </a:rPr>
                        <a:t>country</a:t>
                      </a:r>
                      <a:endParaRPr lang="en-US" dirty="0"/>
                    </a:p>
                  </a:txBody>
                  <a:tcPr/>
                </a:tc>
                <a:tc>
                  <a:txBody>
                    <a:bodyPr/>
                    <a:lstStyle/>
                    <a:p>
                      <a:pPr lvl="0">
                        <a:buNone/>
                      </a:pPr>
                      <a:r>
                        <a:rPr lang="en-US" sz="1200" b="0" i="0" u="none" strike="noStrike" noProof="0" dirty="0">
                          <a:solidFill>
                            <a:srgbClr val="0D0D0D"/>
                          </a:solidFill>
                          <a:latin typeface="Aptos"/>
                        </a:rPr>
                        <a:t>El </a:t>
                      </a:r>
                      <a:r>
                        <a:rPr lang="en-US" sz="1200" b="0" i="0" u="none" strike="noStrike" noProof="0" dirty="0" err="1">
                          <a:solidFill>
                            <a:srgbClr val="0D0D0D"/>
                          </a:solidFill>
                          <a:latin typeface="Aptos"/>
                        </a:rPr>
                        <a:t>nombre</a:t>
                      </a:r>
                      <a:r>
                        <a:rPr lang="en-US" sz="1200" b="0" i="0" u="none" strike="noStrike" noProof="0" dirty="0">
                          <a:solidFill>
                            <a:srgbClr val="0D0D0D"/>
                          </a:solidFill>
                          <a:latin typeface="Aptos"/>
                        </a:rPr>
                        <a:t> del </a:t>
                      </a:r>
                      <a:r>
                        <a:rPr lang="en-US" sz="1200" b="0" i="0" u="none" strike="noStrike" noProof="0" dirty="0" err="1">
                          <a:solidFill>
                            <a:srgbClr val="0D0D0D"/>
                          </a:solidFill>
                          <a:latin typeface="Aptos"/>
                        </a:rPr>
                        <a:t>país</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donde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ocurrió</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evento</a:t>
                      </a:r>
                      <a:r>
                        <a:rPr lang="en-US" sz="1200" b="0" i="0" u="none" strike="noStrike" noProof="0" dirty="0">
                          <a:solidFill>
                            <a:srgbClr val="0D0D0D"/>
                          </a:solidFill>
                          <a:latin typeface="Aptos"/>
                        </a:rPr>
                        <a:t>.</a:t>
                      </a:r>
                      <a:endParaRPr lang="en-US" dirty="0"/>
                    </a:p>
                  </a:txBody>
                  <a:tcPr/>
                </a:tc>
                <a:extLst>
                  <a:ext uri="{0D108BD9-81ED-4DB2-BD59-A6C34878D82A}">
                    <a16:rowId xmlns:a16="http://schemas.microsoft.com/office/drawing/2014/main" val="1072901361"/>
                  </a:ext>
                </a:extLst>
              </a:tr>
              <a:tr h="370838">
                <a:tc>
                  <a:txBody>
                    <a:bodyPr/>
                    <a:lstStyle/>
                    <a:p>
                      <a:pPr lvl="0">
                        <a:buNone/>
                      </a:pPr>
                      <a:r>
                        <a:rPr lang="en-US" sz="1200" b="1" i="0" u="none" strike="noStrike" noProof="0" dirty="0" err="1">
                          <a:solidFill>
                            <a:srgbClr val="0D0D0D"/>
                          </a:solidFill>
                        </a:rPr>
                        <a:t>region_x</a:t>
                      </a:r>
                      <a:endParaRPr lang="en-US" dirty="0" err="1"/>
                    </a:p>
                  </a:txBody>
                  <a:tcPr/>
                </a:tc>
                <a:tc>
                  <a:txBody>
                    <a:bodyPr/>
                    <a:lstStyle/>
                    <a:p>
                      <a:pPr lvl="0">
                        <a:buNone/>
                      </a:pPr>
                      <a:r>
                        <a:rPr lang="en-US" sz="1200" b="0" i="0" u="none" strike="noStrike" noProof="0" dirty="0">
                          <a:solidFill>
                            <a:srgbClr val="0D0D0D"/>
                          </a:solidFill>
                          <a:latin typeface="Aptos"/>
                        </a:rPr>
                        <a:t>Un </a:t>
                      </a:r>
                      <a:r>
                        <a:rPr lang="en-US" sz="1200" b="0" i="0" u="none" strike="noStrike" noProof="0" dirty="0" err="1">
                          <a:solidFill>
                            <a:srgbClr val="0D0D0D"/>
                          </a:solidFill>
                          <a:latin typeface="Aptos"/>
                        </a:rPr>
                        <a:t>código</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numérico</a:t>
                      </a:r>
                      <a:r>
                        <a:rPr lang="en-US" sz="1200" b="0" i="0" u="none" strike="noStrike" noProof="0" dirty="0">
                          <a:solidFill>
                            <a:srgbClr val="0D0D0D"/>
                          </a:solidFill>
                          <a:latin typeface="Aptos"/>
                        </a:rPr>
                        <a:t> que </a:t>
                      </a:r>
                      <a:r>
                        <a:rPr lang="en-US" sz="1200" b="0" i="0" u="none" strike="noStrike" noProof="0" dirty="0" err="1">
                          <a:solidFill>
                            <a:srgbClr val="0D0D0D"/>
                          </a:solidFill>
                          <a:latin typeface="Aptos"/>
                        </a:rPr>
                        <a:t>representa</a:t>
                      </a:r>
                      <a:r>
                        <a:rPr lang="en-US" sz="1200" b="0" i="0" u="none" strike="noStrike" noProof="0" dirty="0">
                          <a:solidFill>
                            <a:srgbClr val="0D0D0D"/>
                          </a:solidFill>
                          <a:latin typeface="Aptos"/>
                        </a:rPr>
                        <a:t> la </a:t>
                      </a:r>
                      <a:r>
                        <a:rPr lang="en-US" sz="1200" b="0" i="0" u="none" strike="noStrike" noProof="0" dirty="0" err="1">
                          <a:solidFill>
                            <a:srgbClr val="0D0D0D"/>
                          </a:solidFill>
                          <a:latin typeface="Aptos"/>
                        </a:rPr>
                        <a:t>región</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donde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ocurrió</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rPr>
                        <a:t>evento</a:t>
                      </a:r>
                      <a:r>
                        <a:rPr lang="en-US" sz="1200" b="0" i="0" u="none" strike="noStrike" noProof="0" dirty="0">
                          <a:solidFill>
                            <a:srgbClr val="0D0D0D"/>
                          </a:solidFill>
                          <a:latin typeface="Aptos"/>
                        </a:rPr>
                        <a:t>.</a:t>
                      </a:r>
                      <a:endParaRPr lang="en-US" dirty="0"/>
                    </a:p>
                  </a:txBody>
                  <a:tcPr/>
                </a:tc>
                <a:extLst>
                  <a:ext uri="{0D108BD9-81ED-4DB2-BD59-A6C34878D82A}">
                    <a16:rowId xmlns:a16="http://schemas.microsoft.com/office/drawing/2014/main" val="1699949518"/>
                  </a:ext>
                </a:extLst>
              </a:tr>
            </a:tbl>
          </a:graphicData>
        </a:graphic>
      </p:graphicFrame>
      <p:sp>
        <p:nvSpPr>
          <p:cNvPr id="15" name="TextBox 14">
            <a:extLst>
              <a:ext uri="{FF2B5EF4-FFF2-40B4-BE49-F238E27FC236}">
                <a16:creationId xmlns:a16="http://schemas.microsoft.com/office/drawing/2014/main" id="{B194AA7C-CEF5-BF23-DE78-288D7478F366}"/>
              </a:ext>
            </a:extLst>
          </p:cNvPr>
          <p:cNvSpPr txBox="1"/>
          <p:nvPr/>
        </p:nvSpPr>
        <p:spPr>
          <a:xfrm>
            <a:off x="9091808" y="4645068"/>
            <a:ext cx="22964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solidFill>
                  <a:schemeClr val="bg1"/>
                </a:solidFill>
              </a:rPr>
              <a:t>Número</a:t>
            </a:r>
            <a:r>
              <a:rPr lang="en-US" sz="1200" dirty="0">
                <a:solidFill>
                  <a:schemeClr val="bg1"/>
                </a:solidFill>
              </a:rPr>
              <a:t> de </a:t>
            </a:r>
            <a:r>
              <a:rPr lang="en-US" sz="1200" dirty="0" err="1">
                <a:solidFill>
                  <a:schemeClr val="bg1"/>
                </a:solidFill>
              </a:rPr>
              <a:t>eventos</a:t>
            </a:r>
            <a:r>
              <a:rPr lang="en-US" sz="1200" dirty="0">
                <a:solidFill>
                  <a:schemeClr val="bg1"/>
                </a:solidFill>
              </a:rPr>
              <a:t> </a:t>
            </a:r>
            <a:r>
              <a:rPr lang="en-US" sz="1200" dirty="0" err="1">
                <a:solidFill>
                  <a:schemeClr val="bg1"/>
                </a:solidFill>
              </a:rPr>
              <a:t>recogidos</a:t>
            </a:r>
            <a:r>
              <a:rPr lang="en-US" sz="1200" dirty="0">
                <a:solidFill>
                  <a:schemeClr val="bg1"/>
                </a:solidFill>
              </a:rPr>
              <a:t> </a:t>
            </a:r>
            <a:r>
              <a:rPr lang="en-US" sz="1200" dirty="0" err="1">
                <a:solidFill>
                  <a:schemeClr val="bg1"/>
                </a:solidFill>
              </a:rPr>
              <a:t>en</a:t>
            </a:r>
            <a:r>
              <a:rPr lang="en-US" sz="1200" dirty="0">
                <a:solidFill>
                  <a:schemeClr val="bg1"/>
                </a:solidFill>
              </a:rPr>
              <a:t> </a:t>
            </a:r>
            <a:r>
              <a:rPr lang="en-US" sz="1200" dirty="0" err="1">
                <a:solidFill>
                  <a:schemeClr val="bg1"/>
                </a:solidFill>
              </a:rPr>
              <a:t>los</a:t>
            </a:r>
            <a:r>
              <a:rPr lang="en-US" sz="1200" dirty="0">
                <a:solidFill>
                  <a:schemeClr val="bg1"/>
                </a:solidFill>
              </a:rPr>
              <a:t> </a:t>
            </a:r>
            <a:r>
              <a:rPr lang="en-US" sz="1200" dirty="0" err="1">
                <a:solidFill>
                  <a:schemeClr val="bg1"/>
                </a:solidFill>
              </a:rPr>
              <a:t>datos</a:t>
            </a:r>
            <a:r>
              <a:rPr lang="en-US" sz="1200" dirty="0">
                <a:solidFill>
                  <a:schemeClr val="bg1"/>
                </a:solidFill>
              </a:rPr>
              <a:t>: </a:t>
            </a:r>
            <a:r>
              <a:rPr lang="en-US" sz="1200" dirty="0">
                <a:solidFill>
                  <a:schemeClr val="bg1"/>
                </a:solidFill>
                <a:ea typeface="+mn-lt"/>
                <a:cs typeface="+mn-lt"/>
              </a:rPr>
              <a:t>5517264</a:t>
            </a:r>
            <a:endParaRPr lang="en-US" sz="1200" dirty="0">
              <a:solidFill>
                <a:schemeClr val="bg1"/>
              </a:solidFill>
            </a:endParaRPr>
          </a:p>
        </p:txBody>
      </p:sp>
    </p:spTree>
    <p:extLst>
      <p:ext uri="{BB962C8B-B14F-4D97-AF65-F5344CB8AC3E}">
        <p14:creationId xmlns:p14="http://schemas.microsoft.com/office/powerpoint/2010/main" val="374488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2"/>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9248383" y="-2"/>
            <a:ext cx="2818355" cy="175432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Agrupación</a:t>
            </a:r>
            <a:r>
              <a:rPr lang="en-US" dirty="0">
                <a:solidFill>
                  <a:schemeClr val="bg1"/>
                </a:solidFill>
              </a:rPr>
              <a:t> de </a:t>
            </a:r>
            <a:r>
              <a:rPr lang="en-US" dirty="0" err="1">
                <a:solidFill>
                  <a:schemeClr val="bg1"/>
                </a:solidFill>
              </a:rPr>
              <a:t>países</a:t>
            </a:r>
            <a:r>
              <a:rPr lang="en-US" dirty="0">
                <a:solidFill>
                  <a:schemeClr val="bg1"/>
                </a:solidFill>
              </a:rPr>
              <a:t> </a:t>
            </a:r>
            <a:r>
              <a:rPr lang="en-US" dirty="0" err="1">
                <a:solidFill>
                  <a:schemeClr val="bg1"/>
                </a:solidFill>
              </a:rPr>
              <a:t>teniendo</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cuenta</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número</a:t>
            </a:r>
            <a:r>
              <a:rPr lang="en-US" dirty="0">
                <a:solidFill>
                  <a:schemeClr val="bg1"/>
                </a:solidFill>
              </a:rPr>
              <a:t> de </a:t>
            </a:r>
            <a:r>
              <a:rPr lang="en-US" dirty="0" err="1">
                <a:solidFill>
                  <a:schemeClr val="bg1"/>
                </a:solidFill>
              </a:rPr>
              <a:t>eventos</a:t>
            </a:r>
            <a:r>
              <a:rPr lang="en-US" dirty="0">
                <a:solidFill>
                  <a:schemeClr val="bg1"/>
                </a:solidFill>
              </a:rPr>
              <a:t> </a:t>
            </a:r>
            <a:r>
              <a:rPr lang="en-US" dirty="0" err="1">
                <a:solidFill>
                  <a:schemeClr val="bg1"/>
                </a:solidFill>
              </a:rPr>
              <a:t>dentro</a:t>
            </a:r>
            <a:r>
              <a:rPr lang="en-US" dirty="0">
                <a:solidFill>
                  <a:schemeClr val="bg1"/>
                </a:solidFill>
              </a:rPr>
              <a:t> de </a:t>
            </a:r>
            <a:r>
              <a:rPr lang="en-US" dirty="0" err="1">
                <a:solidFill>
                  <a:schemeClr val="bg1"/>
                </a:solidFill>
              </a:rPr>
              <a:t>los</a:t>
            </a:r>
            <a:r>
              <a:rPr lang="en-US" dirty="0">
                <a:solidFill>
                  <a:schemeClr val="bg1"/>
                </a:solidFill>
              </a:rPr>
              <a:t> </a:t>
            </a:r>
            <a:r>
              <a:rPr lang="en-US" dirty="0" err="1">
                <a:solidFill>
                  <a:schemeClr val="bg1"/>
                </a:solidFill>
              </a:rPr>
              <a:t>conflictos</a:t>
            </a:r>
            <a:r>
              <a:rPr lang="en-US" dirty="0">
                <a:solidFill>
                  <a:schemeClr val="bg1"/>
                </a:solidFill>
              </a:rPr>
              <a:t> de 2001-2023</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2</a:t>
            </a:r>
          </a:p>
          <a:p>
            <a:endParaRPr lang="en-US" dirty="0"/>
          </a:p>
        </p:txBody>
      </p:sp>
      <p:pic>
        <p:nvPicPr>
          <p:cNvPr id="2" name="Picture 1" descr="A graph with text on it&#10;&#10;Descripción generada automáticamente">
            <a:extLst>
              <a:ext uri="{FF2B5EF4-FFF2-40B4-BE49-F238E27FC236}">
                <a16:creationId xmlns:a16="http://schemas.microsoft.com/office/drawing/2014/main" id="{2EAC5183-92FC-96F0-FCD4-FD6808C3B09B}"/>
              </a:ext>
            </a:extLst>
          </p:cNvPr>
          <p:cNvPicPr>
            <a:picLocks noChangeAspect="1"/>
          </p:cNvPicPr>
          <p:nvPr/>
        </p:nvPicPr>
        <p:blipFill>
          <a:blip r:embed="rId3"/>
          <a:stretch>
            <a:fillRect/>
          </a:stretch>
        </p:blipFill>
        <p:spPr>
          <a:xfrm>
            <a:off x="-511480" y="248927"/>
            <a:ext cx="9759864" cy="5786035"/>
          </a:xfrm>
          <a:prstGeom prst="rect">
            <a:avLst/>
          </a:prstGeom>
        </p:spPr>
      </p:pic>
      <p:sp>
        <p:nvSpPr>
          <p:cNvPr id="6" name="TextBox 5">
            <a:extLst>
              <a:ext uri="{FF2B5EF4-FFF2-40B4-BE49-F238E27FC236}">
                <a16:creationId xmlns:a16="http://schemas.microsoft.com/office/drawing/2014/main" id="{51CDEB4A-1017-CA7E-D51D-62BE8CF9DF43}"/>
              </a:ext>
            </a:extLst>
          </p:cNvPr>
          <p:cNvSpPr txBox="1"/>
          <p:nvPr/>
        </p:nvSpPr>
        <p:spPr>
          <a:xfrm>
            <a:off x="9509342" y="1711890"/>
            <a:ext cx="2348629"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solidFill>
                  <a:schemeClr val="bg1"/>
                </a:solidFill>
              </a:rPr>
              <a:t>Países</a:t>
            </a:r>
            <a:r>
              <a:rPr lang="en-US" sz="1200" dirty="0">
                <a:solidFill>
                  <a:schemeClr val="bg1"/>
                </a:solidFill>
              </a:rPr>
              <a:t> con </a:t>
            </a:r>
            <a:r>
              <a:rPr lang="en-US" sz="1200" err="1">
                <a:solidFill>
                  <a:schemeClr val="bg1"/>
                </a:solidFill>
              </a:rPr>
              <a:t>más</a:t>
            </a:r>
            <a:r>
              <a:rPr lang="en-US" sz="1200" dirty="0">
                <a:solidFill>
                  <a:schemeClr val="bg1"/>
                </a:solidFill>
              </a:rPr>
              <a:t> </a:t>
            </a:r>
            <a:r>
              <a:rPr lang="en-US" sz="1200" err="1">
                <a:solidFill>
                  <a:schemeClr val="bg1"/>
                </a:solidFill>
              </a:rPr>
              <a:t>conflictos</a:t>
            </a:r>
            <a:r>
              <a:rPr lang="en-US" sz="1200" dirty="0">
                <a:solidFill>
                  <a:schemeClr val="bg1"/>
                </a:solidFill>
              </a:rPr>
              <a:t>: </a:t>
            </a:r>
          </a:p>
          <a:p>
            <a:endParaRPr lang="en-US" sz="1200" dirty="0">
              <a:solidFill>
                <a:schemeClr val="bg1"/>
              </a:solidFill>
              <a:ea typeface="+mn-lt"/>
              <a:cs typeface="+mn-lt"/>
            </a:endParaRPr>
          </a:p>
          <a:p>
            <a:pPr algn="ctr"/>
            <a:r>
              <a:rPr lang="en-US" sz="1200">
                <a:solidFill>
                  <a:schemeClr val="bg1"/>
                </a:solidFill>
                <a:ea typeface="+mn-lt"/>
                <a:cs typeface="+mn-lt"/>
              </a:rPr>
              <a:t>Afghanistan</a:t>
            </a:r>
            <a:endParaRPr lang="en-US"/>
          </a:p>
          <a:p>
            <a:pPr algn="ctr"/>
            <a:r>
              <a:rPr lang="en-US" sz="1200">
                <a:solidFill>
                  <a:schemeClr val="bg1"/>
                </a:solidFill>
                <a:ea typeface="+mn-lt"/>
                <a:cs typeface="+mn-lt"/>
              </a:rPr>
              <a:t>Syria</a:t>
            </a:r>
            <a:endParaRPr lang="en-US"/>
          </a:p>
          <a:p>
            <a:pPr algn="ctr"/>
            <a:r>
              <a:rPr lang="en-US" sz="1200">
                <a:solidFill>
                  <a:schemeClr val="bg1"/>
                </a:solidFill>
                <a:ea typeface="+mn-lt"/>
                <a:cs typeface="+mn-lt"/>
              </a:rPr>
              <a:t>Israel</a:t>
            </a:r>
            <a:endParaRPr lang="en-US"/>
          </a:p>
          <a:p>
            <a:pPr algn="ctr"/>
            <a:r>
              <a:rPr lang="en-US" sz="1200">
                <a:solidFill>
                  <a:schemeClr val="bg1"/>
                </a:solidFill>
                <a:ea typeface="+mn-lt"/>
                <a:cs typeface="+mn-lt"/>
              </a:rPr>
              <a:t>Colombia</a:t>
            </a:r>
            <a:endParaRPr lang="en-US"/>
          </a:p>
          <a:p>
            <a:pPr algn="ctr"/>
            <a:r>
              <a:rPr lang="en-US" sz="1200" dirty="0">
                <a:solidFill>
                  <a:schemeClr val="bg1"/>
                </a:solidFill>
                <a:ea typeface="+mn-lt"/>
                <a:cs typeface="+mn-lt"/>
              </a:rPr>
              <a:t>Iraq</a:t>
            </a:r>
            <a:endParaRPr lang="en-US" dirty="0"/>
          </a:p>
          <a:p>
            <a:pPr algn="ctr"/>
            <a:r>
              <a:rPr lang="en-US" sz="1200" dirty="0">
                <a:solidFill>
                  <a:schemeClr val="bg1"/>
                </a:solidFill>
                <a:ea typeface="+mn-lt"/>
                <a:cs typeface="+mn-lt"/>
              </a:rPr>
              <a:t>India</a:t>
            </a:r>
            <a:endParaRPr lang="en-US" dirty="0"/>
          </a:p>
          <a:p>
            <a:pPr algn="ctr"/>
            <a:r>
              <a:rPr lang="en-US" sz="1200" dirty="0">
                <a:solidFill>
                  <a:schemeClr val="bg1"/>
                </a:solidFill>
                <a:ea typeface="+mn-lt"/>
                <a:cs typeface="+mn-lt"/>
              </a:rPr>
              <a:t>Somalia</a:t>
            </a:r>
            <a:endParaRPr lang="en-US" dirty="0"/>
          </a:p>
          <a:p>
            <a:pPr algn="ctr"/>
            <a:r>
              <a:rPr lang="en-US" sz="1200" dirty="0">
                <a:solidFill>
                  <a:schemeClr val="bg1"/>
                </a:solidFill>
                <a:ea typeface="+mn-lt"/>
                <a:cs typeface="+mn-lt"/>
              </a:rPr>
              <a:t>Yemen (North Yemen)</a:t>
            </a:r>
            <a:endParaRPr lang="en-US" dirty="0"/>
          </a:p>
          <a:p>
            <a:pPr algn="ctr"/>
            <a:r>
              <a:rPr lang="en-US" sz="1200" dirty="0">
                <a:solidFill>
                  <a:schemeClr val="bg1"/>
                </a:solidFill>
                <a:ea typeface="+mn-lt"/>
                <a:cs typeface="+mn-lt"/>
              </a:rPr>
              <a:t>Philippines</a:t>
            </a:r>
            <a:endParaRPr lang="en-US" dirty="0"/>
          </a:p>
          <a:p>
            <a:pPr algn="ctr"/>
            <a:r>
              <a:rPr lang="en-US" sz="1200" dirty="0">
                <a:solidFill>
                  <a:schemeClr val="bg1"/>
                </a:solidFill>
                <a:ea typeface="+mn-lt"/>
                <a:cs typeface="+mn-lt"/>
              </a:rPr>
              <a:t>Turkey</a:t>
            </a:r>
            <a:endParaRPr lang="en-US" dirty="0"/>
          </a:p>
          <a:p>
            <a:endParaRPr lang="en-US" sz="1200" dirty="0">
              <a:solidFill>
                <a:schemeClr val="bg1"/>
              </a:solidFill>
            </a:endParaRPr>
          </a:p>
        </p:txBody>
      </p:sp>
    </p:spTree>
    <p:extLst>
      <p:ext uri="{BB962C8B-B14F-4D97-AF65-F5344CB8AC3E}">
        <p14:creationId xmlns:p14="http://schemas.microsoft.com/office/powerpoint/2010/main" val="20145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2"/>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9248383" y="-2"/>
            <a:ext cx="2818355"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Vista de </a:t>
            </a:r>
            <a:r>
              <a:rPr lang="en-US" dirty="0" err="1">
                <a:solidFill>
                  <a:schemeClr val="bg1"/>
                </a:solidFill>
              </a:rPr>
              <a:t>los</a:t>
            </a:r>
            <a:r>
              <a:rPr lang="en-US" dirty="0">
                <a:solidFill>
                  <a:schemeClr val="bg1"/>
                </a:solidFill>
              </a:rPr>
              <a:t> </a:t>
            </a:r>
            <a:r>
              <a:rPr lang="en-US" dirty="0" err="1">
                <a:solidFill>
                  <a:schemeClr val="bg1"/>
                </a:solidFill>
              </a:rPr>
              <a:t>eventos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los</a:t>
            </a:r>
            <a:r>
              <a:rPr lang="en-US" dirty="0">
                <a:solidFill>
                  <a:schemeClr val="bg1"/>
                </a:solidFill>
              </a:rPr>
              <a:t>  </a:t>
            </a:r>
            <a:r>
              <a:rPr lang="en-US" dirty="0" err="1">
                <a:solidFill>
                  <a:schemeClr val="bg1"/>
                </a:solidFill>
              </a:rPr>
              <a:t>conflictos</a:t>
            </a:r>
            <a:r>
              <a:rPr lang="en-US" dirty="0">
                <a:solidFill>
                  <a:schemeClr val="bg1"/>
                </a:solidFill>
              </a:rPr>
              <a:t> </a:t>
            </a:r>
            <a:r>
              <a:rPr lang="en-US" dirty="0" err="1">
                <a:solidFill>
                  <a:schemeClr val="bg1"/>
                </a:solidFill>
              </a:rPr>
              <a:t>por</a:t>
            </a:r>
            <a:r>
              <a:rPr lang="en-US" dirty="0">
                <a:solidFill>
                  <a:schemeClr val="bg1"/>
                </a:solidFill>
              </a:rPr>
              <a:t> </a:t>
            </a:r>
            <a:r>
              <a:rPr lang="en-US" dirty="0" err="1">
                <a:solidFill>
                  <a:schemeClr val="bg1"/>
                </a:solidFill>
              </a:rPr>
              <a:t>años</a:t>
            </a:r>
            <a:r>
              <a:rPr lang="en-US" dirty="0">
                <a:solidFill>
                  <a:schemeClr val="bg1"/>
                </a:solidFill>
              </a:rPr>
              <a:t> </a:t>
            </a:r>
            <a:r>
              <a:rPr lang="en-US" dirty="0" err="1">
                <a:solidFill>
                  <a:schemeClr val="bg1"/>
                </a:solidFill>
              </a:rPr>
              <a:t>totales</a:t>
            </a:r>
            <a:endParaRPr lang="en-US" dirty="0">
              <a:solidFill>
                <a:schemeClr val="bg1"/>
              </a:solidFill>
            </a:endParaRP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3</a:t>
            </a:r>
          </a:p>
          <a:p>
            <a:r>
              <a:rPr lang="en-US" dirty="0"/>
              <a:t>3</a:t>
            </a:r>
          </a:p>
        </p:txBody>
      </p:sp>
      <p:sp>
        <p:nvSpPr>
          <p:cNvPr id="6" name="TextBox 5">
            <a:extLst>
              <a:ext uri="{FF2B5EF4-FFF2-40B4-BE49-F238E27FC236}">
                <a16:creationId xmlns:a16="http://schemas.microsoft.com/office/drawing/2014/main" id="{51CDEB4A-1017-CA7E-D51D-62BE8CF9DF43}"/>
              </a:ext>
            </a:extLst>
          </p:cNvPr>
          <p:cNvSpPr txBox="1"/>
          <p:nvPr/>
        </p:nvSpPr>
        <p:spPr>
          <a:xfrm>
            <a:off x="9509342" y="1711890"/>
            <a:ext cx="234862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bg1"/>
                </a:solidFill>
              </a:rPr>
              <a:t>En </a:t>
            </a:r>
            <a:r>
              <a:rPr lang="en-US" sz="1200" dirty="0" err="1">
                <a:solidFill>
                  <a:schemeClr val="bg1"/>
                </a:solidFill>
              </a:rPr>
              <a:t>este</a:t>
            </a:r>
            <a:r>
              <a:rPr lang="en-US" sz="1200" dirty="0">
                <a:solidFill>
                  <a:schemeClr val="bg1"/>
                </a:solidFill>
              </a:rPr>
              <a:t> </a:t>
            </a:r>
            <a:r>
              <a:rPr lang="en-US" sz="1200" dirty="0" err="1">
                <a:solidFill>
                  <a:schemeClr val="bg1"/>
                </a:solidFill>
              </a:rPr>
              <a:t>gráfico</a:t>
            </a:r>
            <a:r>
              <a:rPr lang="en-US" sz="1200" dirty="0">
                <a:solidFill>
                  <a:schemeClr val="bg1"/>
                </a:solidFill>
              </a:rPr>
              <a:t> se </a:t>
            </a:r>
            <a:r>
              <a:rPr lang="en-US" sz="1200" dirty="0" err="1">
                <a:solidFill>
                  <a:schemeClr val="bg1"/>
                </a:solidFill>
              </a:rPr>
              <a:t>ve</a:t>
            </a:r>
            <a:r>
              <a:rPr lang="en-US" sz="1200" dirty="0">
                <a:solidFill>
                  <a:schemeClr val="bg1"/>
                </a:solidFill>
              </a:rPr>
              <a:t> que </a:t>
            </a:r>
            <a:r>
              <a:rPr lang="en-US" sz="1200" dirty="0" err="1">
                <a:solidFill>
                  <a:schemeClr val="bg1"/>
                </a:solidFill>
              </a:rPr>
              <a:t>desde</a:t>
            </a:r>
            <a:r>
              <a:rPr lang="en-US" sz="1200" dirty="0">
                <a:solidFill>
                  <a:schemeClr val="bg1"/>
                </a:solidFill>
              </a:rPr>
              <a:t> 2011 </a:t>
            </a:r>
            <a:endParaRPr lang="es-ES">
              <a:solidFill>
                <a:schemeClr val="bg1"/>
              </a:solidFill>
            </a:endParaRPr>
          </a:p>
          <a:p>
            <a:r>
              <a:rPr lang="en-US" sz="1200" dirty="0">
                <a:solidFill>
                  <a:schemeClr val="bg1"/>
                </a:solidFill>
              </a:rPr>
              <a:t>Hasta 2015 hay un </a:t>
            </a:r>
            <a:r>
              <a:rPr lang="en-US" sz="1200" dirty="0" err="1">
                <a:solidFill>
                  <a:schemeClr val="bg1"/>
                </a:solidFill>
              </a:rPr>
              <a:t>aumento</a:t>
            </a:r>
            <a:r>
              <a:rPr lang="en-US" sz="1200" dirty="0">
                <a:solidFill>
                  <a:schemeClr val="bg1"/>
                </a:solidFill>
              </a:rPr>
              <a:t> </a:t>
            </a:r>
            <a:r>
              <a:rPr lang="en-US" sz="1200" dirty="0" err="1">
                <a:solidFill>
                  <a:schemeClr val="bg1"/>
                </a:solidFill>
              </a:rPr>
              <a:t>significativo</a:t>
            </a:r>
            <a:r>
              <a:rPr lang="en-US" sz="1200" dirty="0">
                <a:solidFill>
                  <a:schemeClr val="bg1"/>
                </a:solidFill>
              </a:rPr>
              <a:t> de </a:t>
            </a:r>
            <a:r>
              <a:rPr lang="en-US" sz="1200" dirty="0" err="1">
                <a:solidFill>
                  <a:schemeClr val="bg1"/>
                </a:solidFill>
              </a:rPr>
              <a:t>eventos</a:t>
            </a:r>
            <a:endParaRPr lang="en-US" dirty="0" err="1">
              <a:solidFill>
                <a:schemeClr val="bg1"/>
              </a:solidFill>
            </a:endParaRPr>
          </a:p>
        </p:txBody>
      </p:sp>
      <p:pic>
        <p:nvPicPr>
          <p:cNvPr id="3" name="Imagen 2" descr="Gráfico, Histograma&#10;&#10;Descripción generada automáticamente">
            <a:extLst>
              <a:ext uri="{FF2B5EF4-FFF2-40B4-BE49-F238E27FC236}">
                <a16:creationId xmlns:a16="http://schemas.microsoft.com/office/drawing/2014/main" id="{8C5B5529-DCD5-888F-B9B0-10B303A478C6}"/>
              </a:ext>
            </a:extLst>
          </p:cNvPr>
          <p:cNvPicPr>
            <a:picLocks noChangeAspect="1"/>
          </p:cNvPicPr>
          <p:nvPr/>
        </p:nvPicPr>
        <p:blipFill>
          <a:blip r:embed="rId3"/>
          <a:stretch>
            <a:fillRect/>
          </a:stretch>
        </p:blipFill>
        <p:spPr>
          <a:xfrm>
            <a:off x="-1456215" y="336572"/>
            <a:ext cx="10448925" cy="5495925"/>
          </a:xfrm>
          <a:prstGeom prst="rect">
            <a:avLst/>
          </a:prstGeom>
        </p:spPr>
      </p:pic>
    </p:spTree>
    <p:extLst>
      <p:ext uri="{BB962C8B-B14F-4D97-AF65-F5344CB8AC3E}">
        <p14:creationId xmlns:p14="http://schemas.microsoft.com/office/powerpoint/2010/main" val="99590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2"/>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8830849" y="563669"/>
            <a:ext cx="2818355"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Agrupación</a:t>
            </a:r>
            <a:r>
              <a:rPr lang="en-US" dirty="0">
                <a:solidFill>
                  <a:schemeClr val="bg1"/>
                </a:solidFill>
              </a:rPr>
              <a:t> de </a:t>
            </a:r>
            <a:r>
              <a:rPr lang="en-US" dirty="0" err="1">
                <a:solidFill>
                  <a:schemeClr val="bg1"/>
                </a:solidFill>
              </a:rPr>
              <a:t>países</a:t>
            </a:r>
            <a:r>
              <a:rPr lang="en-US" dirty="0">
                <a:solidFill>
                  <a:schemeClr val="bg1"/>
                </a:solidFill>
              </a:rPr>
              <a:t> </a:t>
            </a:r>
            <a:r>
              <a:rPr lang="en-US" dirty="0" err="1">
                <a:solidFill>
                  <a:schemeClr val="bg1"/>
                </a:solidFill>
              </a:rPr>
              <a:t>por</a:t>
            </a:r>
            <a:r>
              <a:rPr lang="en-US" dirty="0">
                <a:solidFill>
                  <a:schemeClr val="bg1"/>
                </a:solidFill>
              </a:rPr>
              <a:t> </a:t>
            </a:r>
            <a:r>
              <a:rPr lang="en-US" dirty="0" err="1">
                <a:solidFill>
                  <a:schemeClr val="bg1"/>
                </a:solidFill>
              </a:rPr>
              <a:t>oriente</a:t>
            </a:r>
            <a:r>
              <a:rPr lang="en-US" dirty="0">
                <a:solidFill>
                  <a:schemeClr val="bg1"/>
                </a:solidFill>
              </a:rPr>
              <a:t> proximo </a:t>
            </a:r>
            <a:r>
              <a:rPr lang="en-US" dirty="0" err="1">
                <a:solidFill>
                  <a:schemeClr val="bg1"/>
                </a:solidFill>
              </a:rPr>
              <a:t>en</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perídodo</a:t>
            </a:r>
            <a:r>
              <a:rPr lang="en-US" dirty="0">
                <a:solidFill>
                  <a:schemeClr val="bg1"/>
                </a:solidFill>
              </a:rPr>
              <a:t> 2011-2015</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4</a:t>
            </a:r>
          </a:p>
          <a:p>
            <a:endParaRPr lang="en-US" dirty="0"/>
          </a:p>
        </p:txBody>
      </p:sp>
      <p:sp>
        <p:nvSpPr>
          <p:cNvPr id="2" name="TextBox 1">
            <a:extLst>
              <a:ext uri="{FF2B5EF4-FFF2-40B4-BE49-F238E27FC236}">
                <a16:creationId xmlns:a16="http://schemas.microsoft.com/office/drawing/2014/main" id="{36D698ED-3045-BEFA-BE36-9040E9BE91A2}"/>
              </a:ext>
            </a:extLst>
          </p:cNvPr>
          <p:cNvSpPr txBox="1"/>
          <p:nvPr/>
        </p:nvSpPr>
        <p:spPr>
          <a:xfrm>
            <a:off x="8423753" y="3935259"/>
            <a:ext cx="376824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dirty="0">
              <a:solidFill>
                <a:schemeClr val="bg1"/>
              </a:solidFill>
            </a:endParaRPr>
          </a:p>
          <a:p>
            <a:r>
              <a:rPr lang="en-US" sz="1200" err="1">
                <a:solidFill>
                  <a:schemeClr val="bg1"/>
                </a:solidFill>
                <a:latin typeface="Söhne"/>
                <a:ea typeface="Söhne"/>
                <a:cs typeface="Söhne"/>
              </a:rPr>
              <a:t>Elegí</a:t>
            </a:r>
            <a:r>
              <a:rPr lang="en-US" sz="1200" dirty="0">
                <a:solidFill>
                  <a:schemeClr val="bg1"/>
                </a:solidFill>
                <a:latin typeface="Söhne"/>
                <a:ea typeface="Söhne"/>
                <a:cs typeface="Söhne"/>
              </a:rPr>
              <a:t> </a:t>
            </a:r>
            <a:r>
              <a:rPr lang="en-US" sz="1200" err="1">
                <a:solidFill>
                  <a:schemeClr val="bg1"/>
                </a:solidFill>
                <a:latin typeface="Söhne"/>
                <a:ea typeface="Söhne"/>
                <a:cs typeface="Söhne"/>
              </a:rPr>
              <a:t>países</a:t>
            </a:r>
            <a:r>
              <a:rPr lang="en-US" sz="1200" dirty="0">
                <a:solidFill>
                  <a:schemeClr val="bg1"/>
                </a:solidFill>
                <a:latin typeface="Söhne"/>
                <a:ea typeface="Söhne"/>
                <a:cs typeface="Söhne"/>
              </a:rPr>
              <a:t> del Oriente </a:t>
            </a:r>
            <a:r>
              <a:rPr lang="en-US" sz="1200" err="1">
                <a:solidFill>
                  <a:schemeClr val="bg1"/>
                </a:solidFill>
                <a:latin typeface="Söhne"/>
                <a:ea typeface="Söhne"/>
                <a:cs typeface="Söhne"/>
              </a:rPr>
              <a:t>Próximo</a:t>
            </a:r>
            <a:r>
              <a:rPr lang="en-US" sz="1200" dirty="0">
                <a:solidFill>
                  <a:schemeClr val="bg1"/>
                </a:solidFill>
                <a:latin typeface="Söhne"/>
                <a:ea typeface="Söhne"/>
                <a:cs typeface="Söhne"/>
              </a:rPr>
              <a:t> para mi </a:t>
            </a:r>
            <a:r>
              <a:rPr lang="en-US" sz="1200" err="1">
                <a:solidFill>
                  <a:schemeClr val="bg1"/>
                </a:solidFill>
                <a:latin typeface="Söhne"/>
                <a:ea typeface="Söhne"/>
                <a:cs typeface="Söhne"/>
              </a:rPr>
              <a:t>análisis</a:t>
            </a:r>
            <a:r>
              <a:rPr lang="en-US" sz="1200" dirty="0">
                <a:solidFill>
                  <a:schemeClr val="bg1"/>
                </a:solidFill>
                <a:latin typeface="Söhne"/>
                <a:ea typeface="Söhne"/>
                <a:cs typeface="Söhne"/>
              </a:rPr>
              <a:t> </a:t>
            </a:r>
            <a:r>
              <a:rPr lang="en-US" sz="1200" err="1">
                <a:solidFill>
                  <a:schemeClr val="bg1"/>
                </a:solidFill>
                <a:latin typeface="Söhne"/>
                <a:ea typeface="Söhne"/>
                <a:cs typeface="Söhne"/>
              </a:rPr>
              <a:t>debido</a:t>
            </a:r>
            <a:r>
              <a:rPr lang="en-US" sz="1200" dirty="0">
                <a:solidFill>
                  <a:schemeClr val="bg1"/>
                </a:solidFill>
                <a:latin typeface="Söhne"/>
                <a:ea typeface="Söhne"/>
                <a:cs typeface="Söhne"/>
              </a:rPr>
              <a:t> a </a:t>
            </a:r>
            <a:r>
              <a:rPr lang="en-US" sz="1200" err="1">
                <a:solidFill>
                  <a:schemeClr val="bg1"/>
                </a:solidFill>
                <a:latin typeface="Söhne"/>
                <a:ea typeface="Söhne"/>
                <a:cs typeface="Söhne"/>
              </a:rPr>
              <a:t>su</a:t>
            </a:r>
            <a:r>
              <a:rPr lang="en-US" sz="1200" dirty="0">
                <a:solidFill>
                  <a:schemeClr val="bg1"/>
                </a:solidFill>
                <a:latin typeface="Söhne"/>
                <a:ea typeface="Söhne"/>
                <a:cs typeface="Söhne"/>
              </a:rPr>
              <a:t> </a:t>
            </a:r>
            <a:r>
              <a:rPr lang="en-US" sz="1200" err="1">
                <a:solidFill>
                  <a:schemeClr val="bg1"/>
                </a:solidFill>
                <a:latin typeface="Söhne"/>
                <a:ea typeface="Söhne"/>
                <a:cs typeface="Söhne"/>
              </a:rPr>
              <a:t>conexión</a:t>
            </a:r>
            <a:r>
              <a:rPr lang="en-US" sz="1200" dirty="0">
                <a:solidFill>
                  <a:schemeClr val="bg1"/>
                </a:solidFill>
                <a:latin typeface="Söhne"/>
                <a:ea typeface="Söhne"/>
                <a:cs typeface="Söhne"/>
              </a:rPr>
              <a:t> </a:t>
            </a:r>
            <a:r>
              <a:rPr lang="en-US" sz="1200" err="1">
                <a:solidFill>
                  <a:schemeClr val="bg1"/>
                </a:solidFill>
                <a:latin typeface="Söhne"/>
                <a:ea typeface="Söhne"/>
                <a:cs typeface="Söhne"/>
              </a:rPr>
              <a:t>histórica</a:t>
            </a:r>
            <a:r>
              <a:rPr lang="en-US" sz="1200" dirty="0">
                <a:solidFill>
                  <a:schemeClr val="bg1"/>
                </a:solidFill>
                <a:latin typeface="Söhne"/>
                <a:ea typeface="Söhne"/>
                <a:cs typeface="Söhne"/>
              </a:rPr>
              <a:t> y </a:t>
            </a:r>
            <a:r>
              <a:rPr lang="en-US" sz="1200" err="1">
                <a:solidFill>
                  <a:schemeClr val="bg1"/>
                </a:solidFill>
                <a:latin typeface="Söhne"/>
                <a:ea typeface="Söhne"/>
                <a:cs typeface="Söhne"/>
              </a:rPr>
              <a:t>económica</a:t>
            </a:r>
            <a:r>
              <a:rPr lang="en-US" sz="1200" dirty="0">
                <a:solidFill>
                  <a:schemeClr val="bg1"/>
                </a:solidFill>
                <a:latin typeface="Söhne"/>
                <a:ea typeface="Söhne"/>
                <a:cs typeface="Söhne"/>
              </a:rPr>
              <a:t> con las </a:t>
            </a:r>
            <a:r>
              <a:rPr lang="en-US" sz="1200" err="1">
                <a:solidFill>
                  <a:schemeClr val="bg1"/>
                </a:solidFill>
                <a:latin typeface="Söhne"/>
                <a:ea typeface="Söhne"/>
                <a:cs typeface="Söhne"/>
              </a:rPr>
              <a:t>acciones</a:t>
            </a:r>
            <a:r>
              <a:rPr lang="en-US" sz="1200" dirty="0">
                <a:solidFill>
                  <a:schemeClr val="bg1"/>
                </a:solidFill>
                <a:latin typeface="Söhne"/>
                <a:ea typeface="Söhne"/>
                <a:cs typeface="Söhne"/>
              </a:rPr>
              <a:t> </a:t>
            </a:r>
            <a:r>
              <a:rPr lang="en-US" sz="1200" err="1">
                <a:solidFill>
                  <a:schemeClr val="bg1"/>
                </a:solidFill>
                <a:latin typeface="Söhne"/>
                <a:ea typeface="Söhne"/>
                <a:cs typeface="Söhne"/>
              </a:rPr>
              <a:t>energéticas</a:t>
            </a:r>
            <a:r>
              <a:rPr lang="en-US" sz="1200" dirty="0">
                <a:solidFill>
                  <a:schemeClr val="bg1"/>
                </a:solidFill>
                <a:latin typeface="Söhne"/>
                <a:ea typeface="Söhne"/>
                <a:cs typeface="Söhne"/>
              </a:rPr>
              <a:t> de EE. UU. y España, lo que </a:t>
            </a:r>
            <a:r>
              <a:rPr lang="en-US" sz="1200" err="1">
                <a:solidFill>
                  <a:schemeClr val="bg1"/>
                </a:solidFill>
                <a:latin typeface="Söhne"/>
                <a:ea typeface="Söhne"/>
                <a:cs typeface="Söhne"/>
              </a:rPr>
              <a:t>sugiere</a:t>
            </a:r>
            <a:r>
              <a:rPr lang="en-US" sz="1200" dirty="0">
                <a:solidFill>
                  <a:schemeClr val="bg1"/>
                </a:solidFill>
                <a:latin typeface="Söhne"/>
                <a:ea typeface="Söhne"/>
                <a:cs typeface="Söhne"/>
              </a:rPr>
              <a:t> </a:t>
            </a:r>
            <a:r>
              <a:rPr lang="en-US" sz="1200" err="1">
                <a:solidFill>
                  <a:schemeClr val="bg1"/>
                </a:solidFill>
                <a:latin typeface="Söhne"/>
                <a:ea typeface="Söhne"/>
                <a:cs typeface="Söhne"/>
              </a:rPr>
              <a:t>una</a:t>
            </a:r>
            <a:r>
              <a:rPr lang="en-US" sz="1200" dirty="0">
                <a:solidFill>
                  <a:schemeClr val="bg1"/>
                </a:solidFill>
                <a:latin typeface="Söhne"/>
                <a:ea typeface="Söhne"/>
                <a:cs typeface="Söhne"/>
              </a:rPr>
              <a:t> </a:t>
            </a:r>
            <a:r>
              <a:rPr lang="en-US" sz="1200" err="1">
                <a:solidFill>
                  <a:schemeClr val="bg1"/>
                </a:solidFill>
                <a:latin typeface="Söhne"/>
                <a:ea typeface="Söhne"/>
                <a:cs typeface="Söhne"/>
              </a:rPr>
              <a:t>relevancia</a:t>
            </a:r>
            <a:r>
              <a:rPr lang="en-US" sz="1200" dirty="0">
                <a:solidFill>
                  <a:schemeClr val="bg1"/>
                </a:solidFill>
                <a:latin typeface="Söhne"/>
                <a:ea typeface="Söhne"/>
                <a:cs typeface="Söhne"/>
              </a:rPr>
              <a:t> </a:t>
            </a:r>
            <a:r>
              <a:rPr lang="en-US" sz="1200" err="1">
                <a:solidFill>
                  <a:schemeClr val="bg1"/>
                </a:solidFill>
                <a:latin typeface="Söhne"/>
                <a:ea typeface="Söhne"/>
                <a:cs typeface="Söhne"/>
              </a:rPr>
              <a:t>directa</a:t>
            </a:r>
            <a:r>
              <a:rPr lang="en-US" sz="1200" dirty="0">
                <a:solidFill>
                  <a:schemeClr val="bg1"/>
                </a:solidFill>
                <a:latin typeface="Söhne"/>
                <a:ea typeface="Söhne"/>
                <a:cs typeface="Söhne"/>
              </a:rPr>
              <a:t> </a:t>
            </a:r>
            <a:r>
              <a:rPr lang="en-US" sz="1200" err="1">
                <a:solidFill>
                  <a:schemeClr val="bg1"/>
                </a:solidFill>
                <a:latin typeface="Söhne"/>
                <a:ea typeface="Söhne"/>
                <a:cs typeface="Söhne"/>
              </a:rPr>
              <a:t>en</a:t>
            </a:r>
            <a:r>
              <a:rPr lang="en-US" sz="1200" dirty="0">
                <a:solidFill>
                  <a:schemeClr val="bg1"/>
                </a:solidFill>
                <a:latin typeface="Söhne"/>
                <a:ea typeface="Söhne"/>
                <a:cs typeface="Söhne"/>
              </a:rPr>
              <a:t> </a:t>
            </a:r>
            <a:r>
              <a:rPr lang="en-US" sz="1200" err="1">
                <a:solidFill>
                  <a:schemeClr val="bg1"/>
                </a:solidFill>
                <a:latin typeface="Söhne"/>
                <a:ea typeface="Söhne"/>
                <a:cs typeface="Söhne"/>
              </a:rPr>
              <a:t>el</a:t>
            </a:r>
            <a:r>
              <a:rPr lang="en-US" sz="1200" dirty="0">
                <a:solidFill>
                  <a:schemeClr val="bg1"/>
                </a:solidFill>
                <a:latin typeface="Söhne"/>
                <a:ea typeface="Söhne"/>
                <a:cs typeface="Söhne"/>
              </a:rPr>
              <a:t> </a:t>
            </a:r>
            <a:r>
              <a:rPr lang="en-US" sz="1200" err="1">
                <a:solidFill>
                  <a:schemeClr val="bg1"/>
                </a:solidFill>
                <a:latin typeface="Söhne"/>
                <a:ea typeface="Söhne"/>
                <a:cs typeface="Söhne"/>
              </a:rPr>
              <a:t>contexto</a:t>
            </a:r>
            <a:r>
              <a:rPr lang="en-US" sz="1200" dirty="0">
                <a:solidFill>
                  <a:schemeClr val="bg1"/>
                </a:solidFill>
                <a:latin typeface="Söhne"/>
                <a:ea typeface="Söhne"/>
                <a:cs typeface="Söhne"/>
              </a:rPr>
              <a:t> de mi </a:t>
            </a:r>
            <a:r>
              <a:rPr lang="en-US" sz="1200" err="1">
                <a:solidFill>
                  <a:schemeClr val="bg1"/>
                </a:solidFill>
                <a:latin typeface="Söhne"/>
                <a:ea typeface="Söhne"/>
                <a:cs typeface="Söhne"/>
              </a:rPr>
              <a:t>investigación</a:t>
            </a:r>
            <a:r>
              <a:rPr lang="en-US" sz="1200" dirty="0">
                <a:solidFill>
                  <a:schemeClr val="bg1"/>
                </a:solidFill>
                <a:latin typeface="Söhne"/>
                <a:ea typeface="Söhne"/>
                <a:cs typeface="Söhne"/>
              </a:rPr>
              <a:t> </a:t>
            </a:r>
            <a:r>
              <a:rPr lang="en-US" sz="1200" err="1">
                <a:solidFill>
                  <a:schemeClr val="bg1"/>
                </a:solidFill>
                <a:latin typeface="Söhne"/>
                <a:ea typeface="Söhne"/>
                <a:cs typeface="Söhne"/>
              </a:rPr>
              <a:t>sobre</a:t>
            </a:r>
            <a:r>
              <a:rPr lang="en-US" sz="1200" dirty="0">
                <a:solidFill>
                  <a:schemeClr val="bg1"/>
                </a:solidFill>
                <a:latin typeface="Söhne"/>
                <a:ea typeface="Söhne"/>
                <a:cs typeface="Söhne"/>
              </a:rPr>
              <a:t> </a:t>
            </a:r>
            <a:r>
              <a:rPr lang="en-US" sz="1200" err="1">
                <a:solidFill>
                  <a:schemeClr val="bg1"/>
                </a:solidFill>
                <a:latin typeface="Söhne"/>
                <a:ea typeface="Söhne"/>
                <a:cs typeface="Söhne"/>
              </a:rPr>
              <a:t>acciones</a:t>
            </a:r>
            <a:r>
              <a:rPr lang="en-US" sz="1200" dirty="0">
                <a:solidFill>
                  <a:schemeClr val="bg1"/>
                </a:solidFill>
                <a:latin typeface="Söhne"/>
                <a:ea typeface="Söhne"/>
                <a:cs typeface="Söhne"/>
              </a:rPr>
              <a:t> </a:t>
            </a:r>
            <a:r>
              <a:rPr lang="en-US" sz="1200" err="1">
                <a:solidFill>
                  <a:schemeClr val="bg1"/>
                </a:solidFill>
                <a:latin typeface="Söhne"/>
                <a:ea typeface="Söhne"/>
                <a:cs typeface="Söhne"/>
              </a:rPr>
              <a:t>energéticas</a:t>
            </a:r>
            <a:r>
              <a:rPr lang="en-US" sz="1200" dirty="0">
                <a:solidFill>
                  <a:schemeClr val="bg1"/>
                </a:solidFill>
                <a:latin typeface="Söhne"/>
                <a:ea typeface="Söhne"/>
                <a:cs typeface="Söhne"/>
              </a:rPr>
              <a:t>.</a:t>
            </a:r>
            <a:endParaRPr lang="en-US" sz="1200" dirty="0">
              <a:solidFill>
                <a:schemeClr val="bg1"/>
              </a:solidFill>
            </a:endParaRPr>
          </a:p>
        </p:txBody>
      </p:sp>
      <p:sp>
        <p:nvSpPr>
          <p:cNvPr id="7" name="TextBox 6">
            <a:extLst>
              <a:ext uri="{FF2B5EF4-FFF2-40B4-BE49-F238E27FC236}">
                <a16:creationId xmlns:a16="http://schemas.microsoft.com/office/drawing/2014/main" id="{9187AD62-2134-9CBB-DA97-1CC9DA2085C7}"/>
              </a:ext>
            </a:extLst>
          </p:cNvPr>
          <p:cNvSpPr txBox="1"/>
          <p:nvPr/>
        </p:nvSpPr>
        <p:spPr>
          <a:xfrm>
            <a:off x="8966548" y="1440493"/>
            <a:ext cx="234862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err="1">
                <a:solidFill>
                  <a:schemeClr val="bg1"/>
                </a:solidFill>
              </a:rPr>
              <a:t>Países</a:t>
            </a:r>
            <a:r>
              <a:rPr lang="en-US" sz="1200" dirty="0">
                <a:solidFill>
                  <a:schemeClr val="bg1"/>
                </a:solidFill>
              </a:rPr>
              <a:t> </a:t>
            </a:r>
            <a:r>
              <a:rPr lang="en-US" sz="1200" err="1">
                <a:solidFill>
                  <a:schemeClr val="bg1"/>
                </a:solidFill>
              </a:rPr>
              <a:t>seleccionados</a:t>
            </a:r>
            <a:r>
              <a:rPr lang="en-US" sz="1200" dirty="0">
                <a:solidFill>
                  <a:schemeClr val="bg1"/>
                </a:solidFill>
              </a:rPr>
              <a:t> para </a:t>
            </a:r>
            <a:r>
              <a:rPr lang="en-US" sz="1200" err="1">
                <a:solidFill>
                  <a:schemeClr val="bg1"/>
                </a:solidFill>
              </a:rPr>
              <a:t>el</a:t>
            </a:r>
            <a:r>
              <a:rPr lang="en-US" sz="1200" dirty="0">
                <a:solidFill>
                  <a:schemeClr val="bg1"/>
                </a:solidFill>
              </a:rPr>
              <a:t> </a:t>
            </a:r>
            <a:r>
              <a:rPr lang="en-US" sz="1200" err="1">
                <a:solidFill>
                  <a:schemeClr val="bg1"/>
                </a:solidFill>
              </a:rPr>
              <a:t>estudio</a:t>
            </a:r>
            <a:r>
              <a:rPr lang="en-US" sz="1200" dirty="0">
                <a:solidFill>
                  <a:schemeClr val="bg1"/>
                </a:solidFill>
              </a:rPr>
              <a:t>: </a:t>
            </a:r>
            <a:endParaRPr lang="en-US">
              <a:solidFill>
                <a:schemeClr val="bg1"/>
              </a:solidFill>
            </a:endParaRPr>
          </a:p>
          <a:p>
            <a:endParaRPr lang="en-US" sz="1200" dirty="0">
              <a:solidFill>
                <a:schemeClr val="bg1"/>
              </a:solidFill>
              <a:latin typeface="Aptos"/>
              <a:ea typeface="+mn-lt"/>
              <a:cs typeface="+mn-lt"/>
            </a:endParaRPr>
          </a:p>
          <a:p>
            <a:pPr algn="ctr"/>
            <a:r>
              <a:rPr lang="en-US" sz="1200" dirty="0">
                <a:solidFill>
                  <a:schemeClr val="bg1"/>
                </a:solidFill>
                <a:latin typeface="Consolas"/>
                <a:ea typeface="+mn-lt"/>
                <a:cs typeface="+mn-lt"/>
              </a:rPr>
              <a:t>['Iran', 'Israel', 'Pakistan', 'Yemen (North Yemen)', 'Iraq', 'Turkey', 'Syria', </a:t>
            </a:r>
            <a:r>
              <a:rPr lang="en-US" sz="1200" dirty="0">
                <a:solidFill>
                  <a:schemeClr val="bg1"/>
                </a:solidFill>
                <a:latin typeface="Consolas"/>
              </a:rPr>
              <a:t>'Jordan', 'Lebanon']</a:t>
            </a:r>
            <a:endParaRPr lang="en-US" dirty="0">
              <a:solidFill>
                <a:schemeClr val="bg1"/>
              </a:solidFill>
            </a:endParaRPr>
          </a:p>
          <a:p>
            <a:pPr algn="ctr"/>
            <a:endParaRPr lang="en-US" sz="1200" dirty="0">
              <a:solidFill>
                <a:schemeClr val="bg1"/>
              </a:solidFill>
            </a:endParaRPr>
          </a:p>
          <a:p>
            <a:endParaRPr lang="en-US" sz="1200" dirty="0">
              <a:solidFill>
                <a:schemeClr val="bg1"/>
              </a:solidFill>
            </a:endParaRPr>
          </a:p>
        </p:txBody>
      </p:sp>
      <p:pic>
        <p:nvPicPr>
          <p:cNvPr id="6" name="Imagen 5" descr="Gráfico, Histograma&#10;&#10;Descripción generada automáticamente">
            <a:extLst>
              <a:ext uri="{FF2B5EF4-FFF2-40B4-BE49-F238E27FC236}">
                <a16:creationId xmlns:a16="http://schemas.microsoft.com/office/drawing/2014/main" id="{4D78E3AD-8E9A-FBDC-6B9F-2224E0D3E2B4}"/>
              </a:ext>
            </a:extLst>
          </p:cNvPr>
          <p:cNvPicPr>
            <a:picLocks noChangeAspect="1"/>
          </p:cNvPicPr>
          <p:nvPr/>
        </p:nvPicPr>
        <p:blipFill>
          <a:blip r:embed="rId3"/>
          <a:stretch>
            <a:fillRect/>
          </a:stretch>
        </p:blipFill>
        <p:spPr>
          <a:xfrm>
            <a:off x="-1586630" y="459623"/>
            <a:ext cx="9738986" cy="5750862"/>
          </a:xfrm>
          <a:prstGeom prst="rect">
            <a:avLst/>
          </a:prstGeom>
        </p:spPr>
      </p:pic>
    </p:spTree>
    <p:extLst>
      <p:ext uri="{BB962C8B-B14F-4D97-AF65-F5344CB8AC3E}">
        <p14:creationId xmlns:p14="http://schemas.microsoft.com/office/powerpoint/2010/main" val="214889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2"/>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8830849" y="563669"/>
            <a:ext cx="2818355"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Analisis de </a:t>
            </a:r>
            <a:r>
              <a:rPr lang="en-US" err="1">
                <a:solidFill>
                  <a:schemeClr val="bg1"/>
                </a:solidFill>
              </a:rPr>
              <a:t>datos</a:t>
            </a:r>
            <a:r>
              <a:rPr lang="en-US" dirty="0">
                <a:solidFill>
                  <a:schemeClr val="bg1"/>
                </a:solidFill>
              </a:rPr>
              <a:t> de las </a:t>
            </a:r>
            <a:endParaRPr lang="es-ES">
              <a:solidFill>
                <a:schemeClr val="bg1"/>
              </a:solidFill>
            </a:endParaRPr>
          </a:p>
          <a:p>
            <a:r>
              <a:rPr lang="en-US" dirty="0" err="1">
                <a:solidFill>
                  <a:schemeClr val="bg1"/>
                </a:solidFill>
              </a:rPr>
              <a:t>acciones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estudio</a:t>
            </a:r>
            <a:r>
              <a:rPr lang="en-US" dirty="0">
                <a:solidFill>
                  <a:schemeClr val="bg1"/>
                </a:solidFill>
              </a:rPr>
              <a:t>.</a:t>
            </a:r>
            <a:endParaRPr lang="en-US">
              <a:solidFill>
                <a:schemeClr val="bg1"/>
              </a:solidFill>
            </a:endParaRP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5</a:t>
            </a:r>
          </a:p>
          <a:p>
            <a:endParaRPr lang="en-US" dirty="0"/>
          </a:p>
        </p:txBody>
      </p:sp>
      <p:sp>
        <p:nvSpPr>
          <p:cNvPr id="3" name="TextBox 6">
            <a:extLst>
              <a:ext uri="{FF2B5EF4-FFF2-40B4-BE49-F238E27FC236}">
                <a16:creationId xmlns:a16="http://schemas.microsoft.com/office/drawing/2014/main" id="{C4AD9B67-7CD8-839D-BF25-0B77490A3448}"/>
              </a:ext>
            </a:extLst>
          </p:cNvPr>
          <p:cNvSpPr txBox="1"/>
          <p:nvPr/>
        </p:nvSpPr>
        <p:spPr>
          <a:xfrm>
            <a:off x="8830849" y="2713973"/>
            <a:ext cx="234862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chemeClr val="bg1"/>
                </a:solidFill>
              </a:rPr>
              <a:t>Acciones </a:t>
            </a:r>
            <a:r>
              <a:rPr lang="en-US" sz="1200" dirty="0" err="1">
                <a:solidFill>
                  <a:schemeClr val="bg1"/>
                </a:solidFill>
              </a:rPr>
              <a:t>seleccionados</a:t>
            </a:r>
            <a:r>
              <a:rPr lang="en-US" sz="1200" dirty="0">
                <a:solidFill>
                  <a:schemeClr val="bg1"/>
                </a:solidFill>
              </a:rPr>
              <a:t> para </a:t>
            </a:r>
            <a:r>
              <a:rPr lang="en-US" sz="1200" dirty="0" err="1">
                <a:solidFill>
                  <a:schemeClr val="bg1"/>
                </a:solidFill>
              </a:rPr>
              <a:t>el</a:t>
            </a:r>
            <a:r>
              <a:rPr lang="en-US" sz="1200" dirty="0">
                <a:solidFill>
                  <a:schemeClr val="bg1"/>
                </a:solidFill>
              </a:rPr>
              <a:t> </a:t>
            </a:r>
            <a:r>
              <a:rPr lang="en-US" sz="1200" dirty="0" err="1">
                <a:solidFill>
                  <a:schemeClr val="bg1"/>
                </a:solidFill>
              </a:rPr>
              <a:t>estudio</a:t>
            </a:r>
            <a:r>
              <a:rPr lang="en-US" sz="1200" dirty="0">
                <a:solidFill>
                  <a:schemeClr val="bg1"/>
                </a:solidFill>
              </a:rPr>
              <a:t>: </a:t>
            </a:r>
            <a:endParaRPr lang="en-US">
              <a:solidFill>
                <a:schemeClr val="bg1"/>
              </a:solidFill>
            </a:endParaRPr>
          </a:p>
          <a:p>
            <a:r>
              <a:rPr lang="en-US" sz="1200" dirty="0">
                <a:solidFill>
                  <a:schemeClr val="bg1"/>
                </a:solidFill>
                <a:latin typeface="Consolas"/>
                <a:ea typeface="+mn-lt"/>
                <a:cs typeface="+mn-lt"/>
              </a:rPr>
              <a:t>['Solaria','</a:t>
            </a:r>
            <a:r>
              <a:rPr lang="en-US" sz="1200" dirty="0" err="1">
                <a:solidFill>
                  <a:schemeClr val="bg1"/>
                </a:solidFill>
                <a:latin typeface="Consolas"/>
                <a:ea typeface="+mn-lt"/>
                <a:cs typeface="+mn-lt"/>
              </a:rPr>
              <a:t>Enagas</a:t>
            </a:r>
            <a:r>
              <a:rPr lang="en-US" sz="1200" dirty="0">
                <a:solidFill>
                  <a:schemeClr val="bg1"/>
                </a:solidFill>
                <a:latin typeface="Consolas"/>
                <a:ea typeface="+mn-lt"/>
                <a:cs typeface="+mn-lt"/>
              </a:rPr>
              <a:t>', '</a:t>
            </a:r>
            <a:r>
              <a:rPr lang="en-US" sz="1200" dirty="0" err="1">
                <a:solidFill>
                  <a:schemeClr val="bg1"/>
                </a:solidFill>
                <a:latin typeface="Consolas"/>
                <a:ea typeface="+mn-lt"/>
                <a:cs typeface="+mn-lt"/>
              </a:rPr>
              <a:t>Acciona','NextEra</a:t>
            </a:r>
            <a:r>
              <a:rPr lang="en-US" sz="1200" dirty="0">
                <a:solidFill>
                  <a:schemeClr val="bg1"/>
                </a:solidFill>
                <a:latin typeface="Consolas"/>
                <a:ea typeface="+mn-lt"/>
                <a:cs typeface="+mn-lt"/>
              </a:rPr>
              <a:t>',  'Iberdrola', 'Kinder', 'Honeywell', 'Exxon',</a:t>
            </a:r>
            <a:r>
              <a:rPr lang="en-US" sz="1200" dirty="0">
                <a:solidFill>
                  <a:schemeClr val="bg1"/>
                </a:solidFill>
                <a:latin typeface="Consolas"/>
              </a:rPr>
              <a:t> 'Tecnicas']:</a:t>
            </a:r>
            <a:endParaRPr lang="en-US" dirty="0">
              <a:solidFill>
                <a:schemeClr val="bg1"/>
              </a:solidFill>
            </a:endParaRPr>
          </a:p>
          <a:p>
            <a:endParaRPr lang="en-US" sz="1200" dirty="0">
              <a:solidFill>
                <a:schemeClr val="bg1"/>
              </a:solidFill>
            </a:endParaRPr>
          </a:p>
          <a:p>
            <a:pPr algn="ctr"/>
            <a:endParaRPr lang="en-US" sz="1200" dirty="0">
              <a:solidFill>
                <a:schemeClr val="bg1"/>
              </a:solidFill>
            </a:endParaRPr>
          </a:p>
          <a:p>
            <a:endParaRPr lang="en-US" sz="1200" dirty="0">
              <a:solidFill>
                <a:schemeClr val="bg1"/>
              </a:solidFill>
            </a:endParaRPr>
          </a:p>
        </p:txBody>
      </p:sp>
      <p:graphicFrame>
        <p:nvGraphicFramePr>
          <p:cNvPr id="7" name="Table 13">
            <a:extLst>
              <a:ext uri="{FF2B5EF4-FFF2-40B4-BE49-F238E27FC236}">
                <a16:creationId xmlns:a16="http://schemas.microsoft.com/office/drawing/2014/main" id="{ADEB778C-AFED-CCF7-3E0B-B216BA916DD6}"/>
              </a:ext>
            </a:extLst>
          </p:cNvPr>
          <p:cNvGraphicFramePr>
            <a:graphicFrameLocks noGrp="1"/>
          </p:cNvGraphicFramePr>
          <p:nvPr>
            <p:extLst>
              <p:ext uri="{D42A27DB-BD31-4B8C-83A1-F6EECF244321}">
                <p14:modId xmlns:p14="http://schemas.microsoft.com/office/powerpoint/2010/main" val="3719255161"/>
              </p:ext>
            </p:extLst>
          </p:nvPr>
        </p:nvGraphicFramePr>
        <p:xfrm>
          <a:off x="-785799" y="1359114"/>
          <a:ext cx="8168639" cy="2971660"/>
        </p:xfrm>
        <a:graphic>
          <a:graphicData uri="http://schemas.openxmlformats.org/drawingml/2006/table">
            <a:tbl>
              <a:tblPr firstRow="1" bandRow="1">
                <a:tableStyleId>{5C22544A-7EE6-4342-B048-85BDC9FD1C3A}</a:tableStyleId>
              </a:tblPr>
              <a:tblGrid>
                <a:gridCol w="2150301">
                  <a:extLst>
                    <a:ext uri="{9D8B030D-6E8A-4147-A177-3AD203B41FA5}">
                      <a16:colId xmlns:a16="http://schemas.microsoft.com/office/drawing/2014/main" val="2210268141"/>
                    </a:ext>
                  </a:extLst>
                </a:gridCol>
                <a:gridCol w="6018338">
                  <a:extLst>
                    <a:ext uri="{9D8B030D-6E8A-4147-A177-3AD203B41FA5}">
                      <a16:colId xmlns:a16="http://schemas.microsoft.com/office/drawing/2014/main" val="330995904"/>
                    </a:ext>
                  </a:extLst>
                </a:gridCol>
              </a:tblGrid>
              <a:tr h="375780">
                <a:tc>
                  <a:txBody>
                    <a:bodyPr/>
                    <a:lstStyle/>
                    <a:p>
                      <a:pPr lvl="0">
                        <a:buNone/>
                      </a:pPr>
                      <a:r>
                        <a:rPr lang="en-US" dirty="0"/>
                        <a:t>Variable</a:t>
                      </a:r>
                    </a:p>
                  </a:txBody>
                  <a:tcPr/>
                </a:tc>
                <a:tc>
                  <a:txBody>
                    <a:bodyPr/>
                    <a:lstStyle/>
                    <a:p>
                      <a:r>
                        <a:rPr lang="en-US" err="1"/>
                        <a:t>Significado</a:t>
                      </a:r>
                    </a:p>
                  </a:txBody>
                  <a:tcPr/>
                </a:tc>
                <a:extLst>
                  <a:ext uri="{0D108BD9-81ED-4DB2-BD59-A6C34878D82A}">
                    <a16:rowId xmlns:a16="http://schemas.microsoft.com/office/drawing/2014/main" val="1598513801"/>
                  </a:ext>
                </a:extLst>
              </a:tr>
              <a:tr h="370840">
                <a:tc>
                  <a:txBody>
                    <a:bodyPr/>
                    <a:lstStyle/>
                    <a:p>
                      <a:pPr lvl="0">
                        <a:buNone/>
                      </a:pPr>
                      <a:r>
                        <a:rPr lang="en-US" sz="1200" b="1" i="0" u="none" strike="noStrike" noProof="0" dirty="0">
                          <a:solidFill>
                            <a:srgbClr val="0D0D0D"/>
                          </a:solidFill>
                        </a:rPr>
                        <a:t>Date</a:t>
                      </a:r>
                      <a:endParaRPr lang="es-ES" dirty="0"/>
                    </a:p>
                  </a:txBody>
                  <a:tcPr/>
                </a:tc>
                <a:tc>
                  <a:txBody>
                    <a:bodyPr/>
                    <a:lstStyle/>
                    <a:p>
                      <a:pPr lvl="0">
                        <a:buNone/>
                      </a:pPr>
                      <a:r>
                        <a:rPr lang="en-US" sz="1200" b="0" i="0" u="none" strike="noStrike" noProof="0" dirty="0">
                          <a:solidFill>
                            <a:srgbClr val="0D0D0D"/>
                          </a:solidFill>
                          <a:latin typeface="Aptos"/>
                        </a:rPr>
                        <a:t>Indica la </a:t>
                      </a:r>
                      <a:r>
                        <a:rPr lang="en-US" sz="1200" b="0" i="0" u="none" strike="noStrike" noProof="0" dirty="0" err="1">
                          <a:solidFill>
                            <a:srgbClr val="0D0D0D"/>
                          </a:solidFill>
                          <a:latin typeface="Aptos"/>
                        </a:rPr>
                        <a:t>fecha</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en</a:t>
                      </a:r>
                      <a:r>
                        <a:rPr lang="en-US" sz="1200" b="0" i="0" u="none" strike="noStrike" noProof="0" dirty="0">
                          <a:solidFill>
                            <a:srgbClr val="0D0D0D"/>
                          </a:solidFill>
                          <a:latin typeface="Aptos"/>
                        </a:rPr>
                        <a:t> la que se </a:t>
                      </a:r>
                      <a:r>
                        <a:rPr lang="en-US" sz="1200" b="0" i="0" u="none" strike="noStrike" noProof="0" dirty="0" err="1">
                          <a:solidFill>
                            <a:srgbClr val="0D0D0D"/>
                          </a:solidFill>
                          <a:latin typeface="Aptos"/>
                        </a:rPr>
                        <a:t>registraron</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los</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datos</a:t>
                      </a:r>
                      <a:r>
                        <a:rPr lang="en-US" sz="1200" b="0" i="0" u="none" strike="noStrike" noProof="0" dirty="0">
                          <a:solidFill>
                            <a:srgbClr val="0D0D0D"/>
                          </a:solidFill>
                          <a:latin typeface="Aptos"/>
                        </a:rPr>
                        <a:t> de mercado</a:t>
                      </a:r>
                      <a:endParaRPr lang="es-ES" dirty="0"/>
                    </a:p>
                  </a:txBody>
                  <a:tcPr/>
                </a:tc>
                <a:extLst>
                  <a:ext uri="{0D108BD9-81ED-4DB2-BD59-A6C34878D82A}">
                    <a16:rowId xmlns:a16="http://schemas.microsoft.com/office/drawing/2014/main" val="2633411271"/>
                  </a:ext>
                </a:extLst>
              </a:tr>
              <a:tr h="370840">
                <a:tc>
                  <a:txBody>
                    <a:bodyPr/>
                    <a:lstStyle/>
                    <a:p>
                      <a:pPr lvl="0">
                        <a:buNone/>
                      </a:pPr>
                      <a:r>
                        <a:rPr lang="en-US" sz="1200" b="1" i="0" u="none" strike="noStrike" noProof="0" dirty="0">
                          <a:solidFill>
                            <a:srgbClr val="0D0D0D"/>
                          </a:solidFill>
                        </a:rPr>
                        <a:t>Open</a:t>
                      </a:r>
                      <a:endParaRPr lang="es-ES" dirty="0"/>
                    </a:p>
                  </a:txBody>
                  <a:tcPr/>
                </a:tc>
                <a:tc>
                  <a:txBody>
                    <a:bodyPr/>
                    <a:lstStyle/>
                    <a:p>
                      <a:pPr lvl="0">
                        <a:buNone/>
                      </a:pPr>
                      <a:r>
                        <a:rPr lang="en-US" sz="1200" b="0" i="0" u="none" strike="noStrike" noProof="0" dirty="0" err="1">
                          <a:solidFill>
                            <a:srgbClr val="0D0D0D"/>
                          </a:solidFill>
                        </a:rPr>
                        <a:t>Precio</a:t>
                      </a:r>
                      <a:r>
                        <a:rPr lang="en-US" sz="1200" b="0" i="0" u="none" strike="noStrike" noProof="0" dirty="0">
                          <a:solidFill>
                            <a:srgbClr val="0D0D0D"/>
                          </a:solidFill>
                        </a:rPr>
                        <a:t> de </a:t>
                      </a:r>
                      <a:r>
                        <a:rPr lang="en-US" sz="1200" b="0" i="0" u="none" strike="noStrike" noProof="0" dirty="0" err="1">
                          <a:solidFill>
                            <a:srgbClr val="0D0D0D"/>
                          </a:solidFill>
                        </a:rPr>
                        <a:t>apertura</a:t>
                      </a:r>
                      <a:r>
                        <a:rPr lang="en-US" sz="1200" b="0" i="0" u="none" strike="noStrike" noProof="0" dirty="0">
                          <a:solidFill>
                            <a:srgbClr val="0D0D0D"/>
                          </a:solidFill>
                        </a:rPr>
                        <a:t> de las </a:t>
                      </a:r>
                      <a:r>
                        <a:rPr lang="en-US" sz="1200" b="0" i="0" u="none" strike="noStrike" noProof="0" dirty="0" err="1">
                          <a:solidFill>
                            <a:srgbClr val="0D0D0D"/>
                          </a:solidFill>
                        </a:rPr>
                        <a:t>acciones</a:t>
                      </a:r>
                      <a:r>
                        <a:rPr lang="en-US" sz="1200" b="0" i="0" u="none" strike="noStrike" noProof="0" dirty="0">
                          <a:solidFill>
                            <a:srgbClr val="0D0D0D"/>
                          </a:solidFill>
                        </a:rPr>
                        <a:t> </a:t>
                      </a:r>
                      <a:r>
                        <a:rPr lang="en-US" sz="1200" b="0" i="0" u="none" strike="noStrike" noProof="0" dirty="0" err="1">
                          <a:solidFill>
                            <a:srgbClr val="0D0D0D"/>
                          </a:solidFill>
                        </a:rPr>
                        <a:t>en</a:t>
                      </a:r>
                      <a:r>
                        <a:rPr lang="en-US" sz="1200" b="0" i="0" u="none" strike="noStrike" noProof="0" dirty="0">
                          <a:solidFill>
                            <a:srgbClr val="0D0D0D"/>
                          </a:solidFill>
                        </a:rPr>
                        <a:t> </a:t>
                      </a:r>
                      <a:r>
                        <a:rPr lang="en-US" sz="1200" b="0" i="0" u="none" strike="noStrike" noProof="0" dirty="0" err="1">
                          <a:solidFill>
                            <a:srgbClr val="0D0D0D"/>
                          </a:solidFill>
                        </a:rPr>
                        <a:t>el</a:t>
                      </a:r>
                      <a:r>
                        <a:rPr lang="en-US" sz="1200" b="0" i="0" u="none" strike="noStrike" noProof="0" dirty="0">
                          <a:solidFill>
                            <a:srgbClr val="0D0D0D"/>
                          </a:solidFill>
                        </a:rPr>
                        <a:t> día de </a:t>
                      </a:r>
                      <a:r>
                        <a:rPr lang="en-US" sz="1200" b="0" i="0" u="none" strike="noStrike" noProof="0" dirty="0" err="1">
                          <a:solidFill>
                            <a:srgbClr val="0D0D0D"/>
                          </a:solidFill>
                        </a:rPr>
                        <a:t>negociación</a:t>
                      </a:r>
                      <a:r>
                        <a:rPr lang="en-US" sz="1200" b="0" i="0" u="none" strike="noStrike" noProof="0" dirty="0">
                          <a:solidFill>
                            <a:srgbClr val="0D0D0D"/>
                          </a:solidFill>
                        </a:rPr>
                        <a:t> </a:t>
                      </a:r>
                      <a:r>
                        <a:rPr lang="en-US" sz="1200" b="0" i="0" u="none" strike="noStrike" noProof="0" dirty="0" err="1">
                          <a:solidFill>
                            <a:srgbClr val="0D0D0D"/>
                          </a:solidFill>
                        </a:rPr>
                        <a:t>correspondiente</a:t>
                      </a:r>
                    </a:p>
                  </a:txBody>
                  <a:tcPr/>
                </a:tc>
                <a:extLst>
                  <a:ext uri="{0D108BD9-81ED-4DB2-BD59-A6C34878D82A}">
                    <a16:rowId xmlns:a16="http://schemas.microsoft.com/office/drawing/2014/main" val="1994131924"/>
                  </a:ext>
                </a:extLst>
              </a:tr>
              <a:tr h="370840">
                <a:tc>
                  <a:txBody>
                    <a:bodyPr/>
                    <a:lstStyle/>
                    <a:p>
                      <a:pPr lvl="0">
                        <a:buNone/>
                      </a:pPr>
                      <a:r>
                        <a:rPr lang="en-US" sz="1200" b="1" i="0" u="none" strike="noStrike" noProof="0" dirty="0">
                          <a:solidFill>
                            <a:srgbClr val="0D0D0D"/>
                          </a:solidFill>
                        </a:rPr>
                        <a:t>High</a:t>
                      </a:r>
                      <a:endParaRPr lang="es-ES" dirty="0"/>
                    </a:p>
                  </a:txBody>
                  <a:tcPr/>
                </a:tc>
                <a:tc>
                  <a:txBody>
                    <a:bodyPr/>
                    <a:lstStyle/>
                    <a:p>
                      <a:pPr lvl="0">
                        <a:buNone/>
                      </a:pPr>
                      <a:r>
                        <a:rPr lang="en-US" sz="1200" b="0" i="0" u="none" strike="noStrike" noProof="0" dirty="0" err="1">
                          <a:solidFill>
                            <a:srgbClr val="0D0D0D"/>
                          </a:solidFill>
                        </a:rPr>
                        <a:t>Precio</a:t>
                      </a:r>
                      <a:r>
                        <a:rPr lang="en-US" sz="1200" b="0" i="0" u="none" strike="noStrike" noProof="0" dirty="0">
                          <a:solidFill>
                            <a:srgbClr val="0D0D0D"/>
                          </a:solidFill>
                        </a:rPr>
                        <a:t> </a:t>
                      </a:r>
                      <a:r>
                        <a:rPr lang="en-US" sz="1200" b="0" i="0" u="none" strike="noStrike" noProof="0" dirty="0" err="1">
                          <a:solidFill>
                            <a:srgbClr val="0D0D0D"/>
                          </a:solidFill>
                        </a:rPr>
                        <a:t>más</a:t>
                      </a:r>
                      <a:r>
                        <a:rPr lang="en-US" sz="1200" b="0" i="0" u="none" strike="noStrike" noProof="0" dirty="0">
                          <a:solidFill>
                            <a:srgbClr val="0D0D0D"/>
                          </a:solidFill>
                        </a:rPr>
                        <a:t> alto al que </a:t>
                      </a:r>
                      <a:r>
                        <a:rPr lang="en-US" sz="1200" b="0" i="0" u="none" strike="noStrike" noProof="0" dirty="0" err="1">
                          <a:solidFill>
                            <a:srgbClr val="0D0D0D"/>
                          </a:solidFill>
                        </a:rPr>
                        <a:t>llegaron</a:t>
                      </a:r>
                      <a:r>
                        <a:rPr lang="en-US" sz="1200" b="0" i="0" u="none" strike="noStrike" noProof="0" dirty="0">
                          <a:solidFill>
                            <a:srgbClr val="0D0D0D"/>
                          </a:solidFill>
                        </a:rPr>
                        <a:t> las </a:t>
                      </a:r>
                      <a:r>
                        <a:rPr lang="en-US" sz="1200" b="0" i="0" u="none" strike="noStrike" noProof="0" dirty="0" err="1">
                          <a:solidFill>
                            <a:srgbClr val="0D0D0D"/>
                          </a:solidFill>
                        </a:rPr>
                        <a:t>acciones</a:t>
                      </a:r>
                      <a:r>
                        <a:rPr lang="en-US" sz="1200" b="0" i="0" u="none" strike="noStrike" noProof="0" dirty="0">
                          <a:solidFill>
                            <a:srgbClr val="0D0D0D"/>
                          </a:solidFill>
                        </a:rPr>
                        <a:t> </a:t>
                      </a:r>
                      <a:r>
                        <a:rPr lang="en-US" sz="1200" b="0" i="0" u="none" strike="noStrike" noProof="0" dirty="0" err="1">
                          <a:solidFill>
                            <a:srgbClr val="0D0D0D"/>
                          </a:solidFill>
                        </a:rPr>
                        <a:t>durante</a:t>
                      </a:r>
                      <a:r>
                        <a:rPr lang="en-US" sz="1200" b="0" i="0" u="none" strike="noStrike" noProof="0" dirty="0">
                          <a:solidFill>
                            <a:srgbClr val="0D0D0D"/>
                          </a:solidFill>
                        </a:rPr>
                        <a:t> </a:t>
                      </a:r>
                      <a:r>
                        <a:rPr lang="en-US" sz="1200" b="0" i="0" u="none" strike="noStrike" noProof="0" dirty="0" err="1">
                          <a:solidFill>
                            <a:srgbClr val="0D0D0D"/>
                          </a:solidFill>
                        </a:rPr>
                        <a:t>el</a:t>
                      </a:r>
                      <a:r>
                        <a:rPr lang="en-US" sz="1200" b="0" i="0" u="none" strike="noStrike" noProof="0" dirty="0">
                          <a:solidFill>
                            <a:srgbClr val="0D0D0D"/>
                          </a:solidFill>
                        </a:rPr>
                        <a:t> día</a:t>
                      </a:r>
                      <a:endParaRPr lang="es-ES" dirty="0"/>
                    </a:p>
                  </a:txBody>
                  <a:tcPr/>
                </a:tc>
                <a:extLst>
                  <a:ext uri="{0D108BD9-81ED-4DB2-BD59-A6C34878D82A}">
                    <a16:rowId xmlns:a16="http://schemas.microsoft.com/office/drawing/2014/main" val="2452980143"/>
                  </a:ext>
                </a:extLst>
              </a:tr>
              <a:tr h="370840">
                <a:tc>
                  <a:txBody>
                    <a:bodyPr/>
                    <a:lstStyle/>
                    <a:p>
                      <a:pPr lvl="0">
                        <a:buNone/>
                      </a:pPr>
                      <a:r>
                        <a:rPr lang="en-US" sz="1200" b="1" i="0" u="none" strike="noStrike" noProof="0" dirty="0">
                          <a:solidFill>
                            <a:srgbClr val="0D0D0D"/>
                          </a:solidFill>
                        </a:rPr>
                        <a:t>Low</a:t>
                      </a:r>
                      <a:endParaRPr lang="es-ES" dirty="0"/>
                    </a:p>
                  </a:txBody>
                  <a:tcPr/>
                </a:tc>
                <a:tc>
                  <a:txBody>
                    <a:bodyPr/>
                    <a:lstStyle/>
                    <a:p>
                      <a:pPr lvl="0">
                        <a:buNone/>
                      </a:pPr>
                      <a:r>
                        <a:rPr lang="en-US" sz="1200" b="0" i="0" u="none" strike="noStrike" noProof="0" dirty="0" err="1">
                          <a:solidFill>
                            <a:srgbClr val="0D0D0D"/>
                          </a:solidFill>
                        </a:rPr>
                        <a:t>Precio</a:t>
                      </a:r>
                      <a:r>
                        <a:rPr lang="en-US" sz="1200" b="0" i="0" u="none" strike="noStrike" noProof="0" dirty="0">
                          <a:solidFill>
                            <a:srgbClr val="0D0D0D"/>
                          </a:solidFill>
                        </a:rPr>
                        <a:t> </a:t>
                      </a:r>
                      <a:r>
                        <a:rPr lang="en-US" sz="1200" b="0" i="0" u="none" strike="noStrike" noProof="0" dirty="0" err="1">
                          <a:solidFill>
                            <a:srgbClr val="0D0D0D"/>
                          </a:solidFill>
                        </a:rPr>
                        <a:t>más</a:t>
                      </a:r>
                      <a:r>
                        <a:rPr lang="en-US" sz="1200" b="0" i="0" u="none" strike="noStrike" noProof="0" dirty="0">
                          <a:solidFill>
                            <a:srgbClr val="0D0D0D"/>
                          </a:solidFill>
                        </a:rPr>
                        <a:t> bajo al que </a:t>
                      </a:r>
                      <a:r>
                        <a:rPr lang="en-US" sz="1200" b="0" i="0" u="none" strike="noStrike" noProof="0" dirty="0" err="1">
                          <a:solidFill>
                            <a:srgbClr val="0D0D0D"/>
                          </a:solidFill>
                        </a:rPr>
                        <a:t>cayeron</a:t>
                      </a:r>
                      <a:r>
                        <a:rPr lang="en-US" sz="1200" b="0" i="0" u="none" strike="noStrike" noProof="0" dirty="0">
                          <a:solidFill>
                            <a:srgbClr val="0D0D0D"/>
                          </a:solidFill>
                        </a:rPr>
                        <a:t> las </a:t>
                      </a:r>
                      <a:r>
                        <a:rPr lang="en-US" sz="1200" b="0" i="0" u="none" strike="noStrike" noProof="0" dirty="0" err="1">
                          <a:solidFill>
                            <a:srgbClr val="0D0D0D"/>
                          </a:solidFill>
                        </a:rPr>
                        <a:t>acciones</a:t>
                      </a:r>
                      <a:r>
                        <a:rPr lang="en-US" sz="1200" b="0" i="0" u="none" strike="noStrike" noProof="0" dirty="0">
                          <a:solidFill>
                            <a:srgbClr val="0D0D0D"/>
                          </a:solidFill>
                        </a:rPr>
                        <a:t> </a:t>
                      </a:r>
                      <a:r>
                        <a:rPr lang="en-US" sz="1200" b="0" i="0" u="none" strike="noStrike" noProof="0" dirty="0" err="1">
                          <a:solidFill>
                            <a:srgbClr val="0D0D0D"/>
                          </a:solidFill>
                        </a:rPr>
                        <a:t>durante</a:t>
                      </a:r>
                      <a:r>
                        <a:rPr lang="en-US" sz="1200" b="0" i="0" u="none" strike="noStrike" noProof="0" dirty="0">
                          <a:solidFill>
                            <a:srgbClr val="0D0D0D"/>
                          </a:solidFill>
                        </a:rPr>
                        <a:t> </a:t>
                      </a:r>
                      <a:r>
                        <a:rPr lang="en-US" sz="1200" b="0" i="0" u="none" strike="noStrike" noProof="0" dirty="0" err="1">
                          <a:solidFill>
                            <a:srgbClr val="0D0D0D"/>
                          </a:solidFill>
                        </a:rPr>
                        <a:t>el</a:t>
                      </a:r>
                      <a:r>
                        <a:rPr lang="en-US" sz="1200" b="0" i="0" u="none" strike="noStrike" noProof="0" dirty="0">
                          <a:solidFill>
                            <a:srgbClr val="0D0D0D"/>
                          </a:solidFill>
                        </a:rPr>
                        <a:t> día de </a:t>
                      </a:r>
                      <a:r>
                        <a:rPr lang="en-US" sz="1200" b="0" i="0" u="none" strike="noStrike" noProof="0" dirty="0" err="1">
                          <a:solidFill>
                            <a:srgbClr val="0D0D0D"/>
                          </a:solidFill>
                        </a:rPr>
                        <a:t>negociación</a:t>
                      </a:r>
                    </a:p>
                  </a:txBody>
                  <a:tcPr/>
                </a:tc>
                <a:extLst>
                  <a:ext uri="{0D108BD9-81ED-4DB2-BD59-A6C34878D82A}">
                    <a16:rowId xmlns:a16="http://schemas.microsoft.com/office/drawing/2014/main" val="3776715345"/>
                  </a:ext>
                </a:extLst>
              </a:tr>
              <a:tr h="370840">
                <a:tc>
                  <a:txBody>
                    <a:bodyPr/>
                    <a:lstStyle/>
                    <a:p>
                      <a:pPr lvl="0">
                        <a:buNone/>
                      </a:pPr>
                      <a:r>
                        <a:rPr lang="en-US" sz="1200" b="1" i="0" u="none" strike="noStrike" noProof="0" dirty="0">
                          <a:solidFill>
                            <a:srgbClr val="0D0D0D"/>
                          </a:solidFill>
                        </a:rPr>
                        <a:t>Close</a:t>
                      </a:r>
                      <a:endParaRPr lang="es-ES" dirty="0"/>
                    </a:p>
                  </a:txBody>
                  <a:tcPr/>
                </a:tc>
                <a:tc>
                  <a:txBody>
                    <a:bodyPr/>
                    <a:lstStyle/>
                    <a:p>
                      <a:pPr lvl="0">
                        <a:buNone/>
                      </a:pPr>
                      <a:r>
                        <a:rPr lang="en-US" sz="1200" b="0" i="0" u="none" strike="noStrike" noProof="0" dirty="0" err="1">
                          <a:solidFill>
                            <a:srgbClr val="0D0D0D"/>
                          </a:solidFill>
                        </a:rPr>
                        <a:t>Representa</a:t>
                      </a:r>
                      <a:r>
                        <a:rPr lang="en-US" sz="1200" b="0" i="0" u="none" strike="noStrike" noProof="0" dirty="0">
                          <a:solidFill>
                            <a:srgbClr val="0D0D0D"/>
                          </a:solidFill>
                        </a:rPr>
                        <a:t> </a:t>
                      </a:r>
                      <a:r>
                        <a:rPr lang="en-US" sz="1200" b="0" i="0" u="none" strike="noStrike" noProof="0" dirty="0" err="1">
                          <a:solidFill>
                            <a:srgbClr val="0D0D0D"/>
                          </a:solidFill>
                        </a:rPr>
                        <a:t>el</a:t>
                      </a:r>
                      <a:r>
                        <a:rPr lang="en-US" sz="1200" b="0" i="0" u="none" strike="noStrike" noProof="0" dirty="0">
                          <a:solidFill>
                            <a:srgbClr val="0D0D0D"/>
                          </a:solidFill>
                        </a:rPr>
                        <a:t> </a:t>
                      </a:r>
                      <a:r>
                        <a:rPr lang="en-US" sz="1200" b="0" i="0" u="none" strike="noStrike" noProof="0" dirty="0" err="1">
                          <a:solidFill>
                            <a:srgbClr val="0D0D0D"/>
                          </a:solidFill>
                        </a:rPr>
                        <a:t>precio</a:t>
                      </a:r>
                      <a:r>
                        <a:rPr lang="en-US" sz="1200" b="0" i="0" u="none" strike="noStrike" noProof="0" dirty="0">
                          <a:solidFill>
                            <a:srgbClr val="0D0D0D"/>
                          </a:solidFill>
                        </a:rPr>
                        <a:t> de </a:t>
                      </a:r>
                      <a:r>
                        <a:rPr lang="en-US" sz="1200" b="0" i="0" u="none" strike="noStrike" noProof="0" dirty="0" err="1">
                          <a:solidFill>
                            <a:srgbClr val="0D0D0D"/>
                          </a:solidFill>
                        </a:rPr>
                        <a:t>cierre</a:t>
                      </a:r>
                      <a:r>
                        <a:rPr lang="en-US" sz="1200" b="0" i="0" u="none" strike="noStrike" noProof="0" dirty="0">
                          <a:solidFill>
                            <a:srgbClr val="0D0D0D"/>
                          </a:solidFill>
                        </a:rPr>
                        <a:t> de las </a:t>
                      </a:r>
                      <a:r>
                        <a:rPr lang="en-US" sz="1200" b="0" i="0" u="none" strike="noStrike" noProof="0" dirty="0" err="1">
                          <a:solidFill>
                            <a:srgbClr val="0D0D0D"/>
                          </a:solidFill>
                        </a:rPr>
                        <a:t>acciones</a:t>
                      </a:r>
                      <a:r>
                        <a:rPr lang="en-US" sz="1200" b="0" i="0" u="none" strike="noStrike" noProof="0" dirty="0">
                          <a:solidFill>
                            <a:srgbClr val="0D0D0D"/>
                          </a:solidFill>
                        </a:rPr>
                        <a:t> al final del día de </a:t>
                      </a:r>
                      <a:r>
                        <a:rPr lang="en-US" sz="1200" b="0" i="0" u="none" strike="noStrike" noProof="0" dirty="0" err="1">
                          <a:solidFill>
                            <a:srgbClr val="0D0D0D"/>
                          </a:solidFill>
                        </a:rPr>
                        <a:t>negociación</a:t>
                      </a:r>
                      <a:r>
                        <a:rPr lang="en-US" sz="1200" b="0" i="0" u="none" strike="noStrike" noProof="0" dirty="0">
                          <a:solidFill>
                            <a:srgbClr val="0D0D0D"/>
                          </a:solidFill>
                        </a:rPr>
                        <a:t>.</a:t>
                      </a:r>
                      <a:endParaRPr lang="en-US" dirty="0" err="1"/>
                    </a:p>
                  </a:txBody>
                  <a:tcPr/>
                </a:tc>
                <a:extLst>
                  <a:ext uri="{0D108BD9-81ED-4DB2-BD59-A6C34878D82A}">
                    <a16:rowId xmlns:a16="http://schemas.microsoft.com/office/drawing/2014/main" val="1372246124"/>
                  </a:ext>
                </a:extLst>
              </a:tr>
              <a:tr h="370840">
                <a:tc>
                  <a:txBody>
                    <a:bodyPr/>
                    <a:lstStyle/>
                    <a:p>
                      <a:pPr lvl="0">
                        <a:buNone/>
                      </a:pPr>
                      <a:r>
                        <a:rPr lang="en-US" sz="1200" b="1" i="0" u="none" strike="noStrike" noProof="0" dirty="0">
                          <a:solidFill>
                            <a:srgbClr val="0D0D0D"/>
                          </a:solidFill>
                        </a:rPr>
                        <a:t>Adj Close</a:t>
                      </a:r>
                      <a:endParaRPr lang="en-US" dirty="0" err="1"/>
                    </a:p>
                  </a:txBody>
                  <a:tcPr/>
                </a:tc>
                <a:tc>
                  <a:txBody>
                    <a:bodyPr/>
                    <a:lstStyle/>
                    <a:p>
                      <a:pPr lvl="0">
                        <a:buNone/>
                      </a:pPr>
                      <a:r>
                        <a:rPr lang="en-US" sz="1200" b="0" i="0" u="none" strike="noStrike" noProof="0" dirty="0" err="1">
                          <a:solidFill>
                            <a:srgbClr val="0D0D0D"/>
                          </a:solidFill>
                        </a:rPr>
                        <a:t>Precio</a:t>
                      </a:r>
                      <a:r>
                        <a:rPr lang="en-US" sz="1200" b="0" i="0" u="none" strike="noStrike" noProof="0" dirty="0">
                          <a:solidFill>
                            <a:srgbClr val="0D0D0D"/>
                          </a:solidFill>
                        </a:rPr>
                        <a:t> de </a:t>
                      </a:r>
                      <a:r>
                        <a:rPr lang="en-US" sz="1200" b="0" i="0" u="none" strike="noStrike" noProof="0" dirty="0" err="1">
                          <a:solidFill>
                            <a:srgbClr val="0D0D0D"/>
                          </a:solidFill>
                        </a:rPr>
                        <a:t>cierre</a:t>
                      </a:r>
                      <a:r>
                        <a:rPr lang="en-US" sz="1200" b="0" i="0" u="none" strike="noStrike" noProof="0" dirty="0">
                          <a:solidFill>
                            <a:srgbClr val="0D0D0D"/>
                          </a:solidFill>
                        </a:rPr>
                        <a:t> </a:t>
                      </a:r>
                      <a:r>
                        <a:rPr lang="en-US" sz="1200" b="0" i="0" u="none" strike="noStrike" noProof="0" dirty="0" err="1">
                          <a:solidFill>
                            <a:srgbClr val="0D0D0D"/>
                          </a:solidFill>
                        </a:rPr>
                        <a:t>ajustado</a:t>
                      </a:r>
                      <a:r>
                        <a:rPr lang="en-US" sz="1200" b="0" i="0" u="none" strike="noStrike" noProof="0" dirty="0">
                          <a:solidFill>
                            <a:srgbClr val="0D0D0D"/>
                          </a:solidFill>
                        </a:rPr>
                        <a:t> de las acciones.</a:t>
                      </a:r>
                      <a:endParaRPr lang="es-ES" dirty="0"/>
                    </a:p>
                  </a:txBody>
                  <a:tcPr/>
                </a:tc>
                <a:extLst>
                  <a:ext uri="{0D108BD9-81ED-4DB2-BD59-A6C34878D82A}">
                    <a16:rowId xmlns:a16="http://schemas.microsoft.com/office/drawing/2014/main" val="2360961460"/>
                  </a:ext>
                </a:extLst>
              </a:tr>
              <a:tr h="370840">
                <a:tc>
                  <a:txBody>
                    <a:bodyPr/>
                    <a:lstStyle/>
                    <a:p>
                      <a:pPr lvl="0">
                        <a:buNone/>
                      </a:pPr>
                      <a:r>
                        <a:rPr lang="en-US" sz="1200" b="1" i="0" u="none" strike="noStrike" noProof="0" dirty="0">
                          <a:solidFill>
                            <a:srgbClr val="0D0D0D"/>
                          </a:solidFill>
                        </a:rPr>
                        <a:t>Volume</a:t>
                      </a:r>
                      <a:endParaRPr lang="es-ES" dirty="0"/>
                    </a:p>
                  </a:txBody>
                  <a:tcPr/>
                </a:tc>
                <a:tc>
                  <a:txBody>
                    <a:bodyPr/>
                    <a:lstStyle/>
                    <a:p>
                      <a:pPr lvl="0">
                        <a:buNone/>
                      </a:pPr>
                      <a:r>
                        <a:rPr lang="en-US" sz="1200" b="0" i="0" u="none" strike="noStrike" noProof="0" dirty="0">
                          <a:solidFill>
                            <a:srgbClr val="0D0D0D"/>
                          </a:solidFill>
                          <a:latin typeface="Aptos"/>
                        </a:rPr>
                        <a:t>El </a:t>
                      </a:r>
                      <a:r>
                        <a:rPr lang="en-US" sz="1200" b="0" i="0" u="none" strike="noStrike" noProof="0" dirty="0" err="1">
                          <a:solidFill>
                            <a:srgbClr val="0D0D0D"/>
                          </a:solidFill>
                          <a:latin typeface="Aptos"/>
                        </a:rPr>
                        <a:t>volumen</a:t>
                      </a:r>
                      <a:r>
                        <a:rPr lang="en-US" sz="1200" b="0" i="0" u="none" strike="noStrike" noProof="0" dirty="0">
                          <a:solidFill>
                            <a:srgbClr val="0D0D0D"/>
                          </a:solidFill>
                          <a:latin typeface="Aptos"/>
                        </a:rPr>
                        <a:t> total de </a:t>
                      </a:r>
                      <a:r>
                        <a:rPr lang="en-US" sz="1200" b="0" i="0" u="none" strike="noStrike" noProof="0" dirty="0" err="1">
                          <a:solidFill>
                            <a:srgbClr val="0D0D0D"/>
                          </a:solidFill>
                          <a:latin typeface="Aptos"/>
                        </a:rPr>
                        <a:t>acciones</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negociadas</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durante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día de </a:t>
                      </a:r>
                      <a:r>
                        <a:rPr lang="en-US" sz="1200" b="0" i="0" u="none" strike="noStrike" noProof="0" dirty="0" err="1">
                          <a:solidFill>
                            <a:srgbClr val="0D0D0D"/>
                          </a:solidFill>
                          <a:latin typeface="Aptos"/>
                        </a:rPr>
                        <a:t>negociación</a:t>
                      </a:r>
                      <a:endParaRPr lang="en-US" dirty="0" err="1"/>
                    </a:p>
                  </a:txBody>
                  <a:tcPr/>
                </a:tc>
                <a:extLst>
                  <a:ext uri="{0D108BD9-81ED-4DB2-BD59-A6C34878D82A}">
                    <a16:rowId xmlns:a16="http://schemas.microsoft.com/office/drawing/2014/main" val="2616967047"/>
                  </a:ext>
                </a:extLst>
              </a:tr>
            </a:tbl>
          </a:graphicData>
        </a:graphic>
      </p:graphicFrame>
    </p:spTree>
    <p:extLst>
      <p:ext uri="{BB962C8B-B14F-4D97-AF65-F5344CB8AC3E}">
        <p14:creationId xmlns:p14="http://schemas.microsoft.com/office/powerpoint/2010/main" val="9753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2"/>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8830849" y="563669"/>
            <a:ext cx="2818355"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Análisis</a:t>
            </a:r>
            <a:r>
              <a:rPr lang="en-US" dirty="0">
                <a:solidFill>
                  <a:schemeClr val="bg1"/>
                </a:solidFill>
              </a:rPr>
              <a:t> visual de </a:t>
            </a:r>
            <a:r>
              <a:rPr lang="en-US" dirty="0" err="1">
                <a:solidFill>
                  <a:schemeClr val="bg1"/>
                </a:solidFill>
              </a:rPr>
              <a:t>una</a:t>
            </a:r>
            <a:r>
              <a:rPr lang="en-US" dirty="0">
                <a:solidFill>
                  <a:schemeClr val="bg1"/>
                </a:solidFill>
              </a:rPr>
              <a:t> de las </a:t>
            </a:r>
            <a:r>
              <a:rPr lang="en-US" dirty="0" err="1">
                <a:solidFill>
                  <a:schemeClr val="bg1"/>
                </a:solidFill>
              </a:rPr>
              <a:t>acciones</a:t>
            </a:r>
            <a:r>
              <a:rPr lang="en-US" dirty="0">
                <a:solidFill>
                  <a:schemeClr val="bg1"/>
                </a:solidFill>
              </a:rPr>
              <a:t>: Repsol</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6</a:t>
            </a:r>
          </a:p>
          <a:p>
            <a:endParaRPr lang="en-US" dirty="0"/>
          </a:p>
        </p:txBody>
      </p:sp>
      <p:sp>
        <p:nvSpPr>
          <p:cNvPr id="7" name="TextBox 6">
            <a:extLst>
              <a:ext uri="{FF2B5EF4-FFF2-40B4-BE49-F238E27FC236}">
                <a16:creationId xmlns:a16="http://schemas.microsoft.com/office/drawing/2014/main" id="{51623F7A-FE06-A9B7-53FA-4FC948ED64B9}"/>
              </a:ext>
            </a:extLst>
          </p:cNvPr>
          <p:cNvSpPr txBox="1"/>
          <p:nvPr/>
        </p:nvSpPr>
        <p:spPr>
          <a:xfrm>
            <a:off x="8830849" y="2713973"/>
            <a:ext cx="23486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err="1">
                <a:solidFill>
                  <a:schemeClr val="bg1"/>
                </a:solidFill>
              </a:rPr>
              <a:t>Gráfico</a:t>
            </a:r>
            <a:r>
              <a:rPr lang="en-US" sz="1200" dirty="0">
                <a:solidFill>
                  <a:schemeClr val="bg1"/>
                </a:solidFill>
              </a:rPr>
              <a:t> que </a:t>
            </a:r>
            <a:r>
              <a:rPr lang="en-US" sz="1200" dirty="0" err="1">
                <a:solidFill>
                  <a:schemeClr val="bg1"/>
                </a:solidFill>
              </a:rPr>
              <a:t>tiene</a:t>
            </a:r>
            <a:r>
              <a:rPr lang="en-US" sz="1200" dirty="0">
                <a:solidFill>
                  <a:schemeClr val="bg1"/>
                </a:solidFill>
              </a:rPr>
              <a:t> la </a:t>
            </a:r>
            <a:r>
              <a:rPr lang="en-US" sz="1200" dirty="0" err="1">
                <a:solidFill>
                  <a:schemeClr val="bg1"/>
                </a:solidFill>
              </a:rPr>
              <a:t>evolución</a:t>
            </a:r>
            <a:r>
              <a:rPr lang="en-US" sz="1200" dirty="0">
                <a:solidFill>
                  <a:schemeClr val="bg1"/>
                </a:solidFill>
              </a:rPr>
              <a:t> de la </a:t>
            </a:r>
            <a:r>
              <a:rPr lang="en-US" sz="1200" dirty="0" err="1">
                <a:solidFill>
                  <a:schemeClr val="bg1"/>
                </a:solidFill>
              </a:rPr>
              <a:t>acción</a:t>
            </a:r>
            <a:r>
              <a:rPr lang="en-US" sz="1200" dirty="0">
                <a:solidFill>
                  <a:schemeClr val="bg1"/>
                </a:solidFill>
              </a:rPr>
              <a:t> de Repsol </a:t>
            </a:r>
            <a:r>
              <a:rPr lang="en-US" sz="1200" dirty="0" err="1">
                <a:solidFill>
                  <a:schemeClr val="bg1"/>
                </a:solidFill>
              </a:rPr>
              <a:t>durante</a:t>
            </a:r>
            <a:r>
              <a:rPr lang="en-US" sz="1200" dirty="0">
                <a:solidFill>
                  <a:schemeClr val="bg1"/>
                </a:solidFill>
              </a:rPr>
              <a:t> </a:t>
            </a:r>
            <a:r>
              <a:rPr lang="en-US" sz="1200" dirty="0" err="1">
                <a:solidFill>
                  <a:schemeClr val="bg1"/>
                </a:solidFill>
              </a:rPr>
              <a:t>el</a:t>
            </a:r>
            <a:r>
              <a:rPr lang="en-US" sz="1200" dirty="0">
                <a:solidFill>
                  <a:schemeClr val="bg1"/>
                </a:solidFill>
              </a:rPr>
              <a:t> </a:t>
            </a:r>
            <a:r>
              <a:rPr lang="en-US" sz="1200" dirty="0" err="1">
                <a:solidFill>
                  <a:schemeClr val="bg1"/>
                </a:solidFill>
              </a:rPr>
              <a:t>período</a:t>
            </a:r>
            <a:r>
              <a:rPr lang="en-US" sz="1200" dirty="0">
                <a:solidFill>
                  <a:schemeClr val="bg1"/>
                </a:solidFill>
              </a:rPr>
              <a:t> 2011-2016</a:t>
            </a:r>
          </a:p>
          <a:p>
            <a:endParaRPr lang="en-US" sz="1200" dirty="0">
              <a:solidFill>
                <a:schemeClr val="bg1"/>
              </a:solidFill>
            </a:endParaRPr>
          </a:p>
          <a:p>
            <a:pPr algn="ctr"/>
            <a:endParaRPr lang="en-US" sz="1200" dirty="0">
              <a:solidFill>
                <a:schemeClr val="bg1"/>
              </a:solidFill>
            </a:endParaRPr>
          </a:p>
          <a:p>
            <a:endParaRPr lang="en-US" sz="1200" dirty="0">
              <a:solidFill>
                <a:schemeClr val="bg1"/>
              </a:solidFill>
            </a:endParaRPr>
          </a:p>
        </p:txBody>
      </p:sp>
      <p:pic>
        <p:nvPicPr>
          <p:cNvPr id="2" name="Imagen 1" descr="Gráfico, Histograma&#10;&#10;Descripción generada automáticamente">
            <a:extLst>
              <a:ext uri="{FF2B5EF4-FFF2-40B4-BE49-F238E27FC236}">
                <a16:creationId xmlns:a16="http://schemas.microsoft.com/office/drawing/2014/main" id="{383FA4E0-4701-DDD1-3D8F-B6B332785A2C}"/>
              </a:ext>
            </a:extLst>
          </p:cNvPr>
          <p:cNvPicPr>
            <a:picLocks noChangeAspect="1"/>
          </p:cNvPicPr>
          <p:nvPr/>
        </p:nvPicPr>
        <p:blipFill>
          <a:blip r:embed="rId3"/>
          <a:stretch>
            <a:fillRect/>
          </a:stretch>
        </p:blipFill>
        <p:spPr>
          <a:xfrm>
            <a:off x="-1043836" y="559505"/>
            <a:ext cx="9874684" cy="5655482"/>
          </a:xfrm>
          <a:prstGeom prst="rect">
            <a:avLst/>
          </a:prstGeom>
        </p:spPr>
      </p:pic>
    </p:spTree>
    <p:extLst>
      <p:ext uri="{BB962C8B-B14F-4D97-AF65-F5344CB8AC3E}">
        <p14:creationId xmlns:p14="http://schemas.microsoft.com/office/powerpoint/2010/main" val="367972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2"/>
          <a:srcRect l="-2057" t="-29376" r="1971" b="29376"/>
          <a:stretch/>
        </p:blipFill>
        <p:spPr>
          <a:xfrm flipH="1">
            <a:off x="-4394522" y="-3702771"/>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135699" y="1231724"/>
            <a:ext cx="936320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Análisis</a:t>
            </a:r>
            <a:r>
              <a:rPr lang="en-US" dirty="0">
                <a:solidFill>
                  <a:schemeClr val="bg1"/>
                </a:solidFill>
              </a:rPr>
              <a:t> de </a:t>
            </a:r>
            <a:r>
              <a:rPr lang="en-US" dirty="0" err="1">
                <a:solidFill>
                  <a:schemeClr val="bg1"/>
                </a:solidFill>
              </a:rPr>
              <a:t>Correlación</a:t>
            </a:r>
            <a:r>
              <a:rPr lang="en-US" dirty="0">
                <a:solidFill>
                  <a:schemeClr val="bg1"/>
                </a:solidFill>
              </a:rPr>
              <a:t> entre </a:t>
            </a:r>
            <a:r>
              <a:rPr lang="en-US" dirty="0" err="1">
                <a:solidFill>
                  <a:schemeClr val="bg1"/>
                </a:solidFill>
              </a:rPr>
              <a:t>los</a:t>
            </a:r>
            <a:r>
              <a:rPr lang="en-US" dirty="0">
                <a:solidFill>
                  <a:schemeClr val="bg1"/>
                </a:solidFill>
              </a:rPr>
              <a:t> </a:t>
            </a:r>
            <a:r>
              <a:rPr lang="en-US" dirty="0" err="1">
                <a:solidFill>
                  <a:schemeClr val="bg1"/>
                </a:solidFill>
              </a:rPr>
              <a:t>eventos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los</a:t>
            </a:r>
            <a:r>
              <a:rPr lang="en-US" dirty="0">
                <a:solidFill>
                  <a:schemeClr val="bg1"/>
                </a:solidFill>
              </a:rPr>
              <a:t> </a:t>
            </a:r>
            <a:r>
              <a:rPr lang="en-US" dirty="0" err="1">
                <a:solidFill>
                  <a:schemeClr val="bg1"/>
                </a:solidFill>
              </a:rPr>
              <a:t>conflictos</a:t>
            </a:r>
            <a:r>
              <a:rPr lang="en-US" dirty="0">
                <a:solidFill>
                  <a:schemeClr val="bg1"/>
                </a:solidFill>
              </a:rPr>
              <a:t> y </a:t>
            </a:r>
            <a:r>
              <a:rPr lang="en-US" dirty="0" err="1">
                <a:solidFill>
                  <a:schemeClr val="bg1"/>
                </a:solidFill>
              </a:rPr>
              <a:t>una</a:t>
            </a:r>
            <a:r>
              <a:rPr lang="en-US" dirty="0">
                <a:solidFill>
                  <a:schemeClr val="bg1"/>
                </a:solidFill>
              </a:rPr>
              <a:t> </a:t>
            </a:r>
            <a:r>
              <a:rPr lang="en-US" dirty="0" err="1">
                <a:solidFill>
                  <a:schemeClr val="bg1"/>
                </a:solidFill>
              </a:rPr>
              <a:t>acción</a:t>
            </a:r>
            <a:r>
              <a:rPr lang="en-US" dirty="0">
                <a:solidFill>
                  <a:schemeClr val="bg1"/>
                </a:solidFill>
              </a:rPr>
              <a:t> dada (2011-2014)</a:t>
            </a:r>
            <a:endParaRPr lang="en-US" dirty="0" err="1">
              <a:solidFill>
                <a:schemeClr val="bg1"/>
              </a:solidFill>
            </a:endParaRP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8</a:t>
            </a:r>
          </a:p>
          <a:p>
            <a:endParaRPr lang="en-US" dirty="0"/>
          </a:p>
        </p:txBody>
      </p:sp>
      <p:sp>
        <p:nvSpPr>
          <p:cNvPr id="6" name="CuadroTexto 5">
            <a:extLst>
              <a:ext uri="{FF2B5EF4-FFF2-40B4-BE49-F238E27FC236}">
                <a16:creationId xmlns:a16="http://schemas.microsoft.com/office/drawing/2014/main" id="{0AF73FF3-4E45-239B-94A3-696CBDE38774}"/>
              </a:ext>
            </a:extLst>
          </p:cNvPr>
          <p:cNvSpPr txBox="1"/>
          <p:nvPr/>
        </p:nvSpPr>
        <p:spPr>
          <a:xfrm>
            <a:off x="1628384" y="2139862"/>
            <a:ext cx="7954027"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solidFill>
                  <a:schemeClr val="bg1"/>
                </a:solidFill>
              </a:rPr>
              <a:t>Intervalo seleccionado 2011- 2015</a:t>
            </a:r>
          </a:p>
          <a:p>
            <a:endParaRPr lang="es-ES" dirty="0">
              <a:solidFill>
                <a:schemeClr val="bg1"/>
              </a:solidFill>
              <a:ea typeface="+mn-lt"/>
              <a:cs typeface="+mn-lt"/>
            </a:endParaRPr>
          </a:p>
          <a:p>
            <a:pPr marL="285750" indent="-285750">
              <a:buFont typeface="Arial" panose="020B0604020202020204" pitchFamily="34" charset="0"/>
              <a:buChar char="•"/>
            </a:pPr>
            <a:r>
              <a:rPr lang="es-ES" sz="1200" dirty="0">
                <a:solidFill>
                  <a:schemeClr val="bg1"/>
                </a:solidFill>
                <a:ea typeface="+mn-lt"/>
                <a:cs typeface="+mn-lt"/>
              </a:rPr>
              <a:t>Este intervalo nos proporciona una ventana significativa para examinar cómo los eventos de conflicto pueden haber afectado el volumen de negociación en el mercado durante ese tiempo.</a:t>
            </a:r>
            <a:endParaRPr lang="es-ES" dirty="0">
              <a:solidFill>
                <a:schemeClr val="bg1"/>
              </a:solidFill>
            </a:endParaRPr>
          </a:p>
          <a:p>
            <a:pPr marL="285750" indent="-285750">
              <a:buFont typeface="Arial" panose="020B0604020202020204" pitchFamily="34" charset="0"/>
              <a:buChar char="•"/>
            </a:pPr>
            <a:endParaRPr lang="es-ES" dirty="0">
              <a:solidFill>
                <a:schemeClr val="bg1"/>
              </a:solidFill>
            </a:endParaRPr>
          </a:p>
        </p:txBody>
      </p:sp>
      <p:sp>
        <p:nvSpPr>
          <p:cNvPr id="7" name="CuadroTexto 6">
            <a:extLst>
              <a:ext uri="{FF2B5EF4-FFF2-40B4-BE49-F238E27FC236}">
                <a16:creationId xmlns:a16="http://schemas.microsoft.com/office/drawing/2014/main" id="{7607029C-62DE-B5BA-A097-0020875FC518}"/>
              </a:ext>
            </a:extLst>
          </p:cNvPr>
          <p:cNvSpPr txBox="1"/>
          <p:nvPr/>
        </p:nvSpPr>
        <p:spPr>
          <a:xfrm>
            <a:off x="1628383" y="3486409"/>
            <a:ext cx="795402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solidFill>
                  <a:schemeClr val="bg1"/>
                </a:solidFill>
              </a:rPr>
              <a:t>Zona</a:t>
            </a:r>
            <a:r>
              <a:rPr lang="es-ES" sz="1200" dirty="0">
                <a:solidFill>
                  <a:schemeClr val="bg1"/>
                </a:solidFill>
                <a:ea typeface="+mn-lt"/>
                <a:cs typeface="+mn-lt"/>
              </a:rPr>
              <a:t> </a:t>
            </a:r>
            <a:r>
              <a:rPr lang="es-ES" dirty="0">
                <a:solidFill>
                  <a:schemeClr val="bg1"/>
                </a:solidFill>
              </a:rPr>
              <a:t>seleccionada</a:t>
            </a:r>
          </a:p>
          <a:p>
            <a:endParaRPr lang="es-ES" dirty="0">
              <a:solidFill>
                <a:schemeClr val="bg1"/>
              </a:solidFill>
            </a:endParaRPr>
          </a:p>
          <a:p>
            <a:pPr marL="285750" indent="-285750">
              <a:buFont typeface="Arial" panose="020B0604020202020204" pitchFamily="34" charset="0"/>
              <a:buChar char="•"/>
            </a:pPr>
            <a:r>
              <a:rPr lang="es-ES" sz="1200" dirty="0">
                <a:solidFill>
                  <a:schemeClr val="bg1"/>
                </a:solidFill>
              </a:rPr>
              <a:t>Oriente próximo con los </a:t>
            </a:r>
            <a:r>
              <a:rPr lang="es-ES" sz="1200" dirty="0" err="1">
                <a:solidFill>
                  <a:schemeClr val="bg1"/>
                </a:solidFill>
              </a:rPr>
              <a:t>paises</a:t>
            </a:r>
            <a:r>
              <a:rPr lang="es-ES" sz="1200" dirty="0">
                <a:solidFill>
                  <a:schemeClr val="bg1"/>
                </a:solidFill>
              </a:rPr>
              <a:t>  ['</a:t>
            </a:r>
            <a:r>
              <a:rPr lang="es-ES" sz="1200" dirty="0" err="1">
                <a:solidFill>
                  <a:schemeClr val="bg1"/>
                </a:solidFill>
              </a:rPr>
              <a:t>Iran</a:t>
            </a:r>
            <a:r>
              <a:rPr lang="es-ES" sz="1200" dirty="0">
                <a:solidFill>
                  <a:schemeClr val="bg1"/>
                </a:solidFill>
              </a:rPr>
              <a:t>', 'Israel', '</a:t>
            </a:r>
            <a:r>
              <a:rPr lang="es-ES" sz="1200" dirty="0" err="1">
                <a:solidFill>
                  <a:schemeClr val="bg1"/>
                </a:solidFill>
              </a:rPr>
              <a:t>Pakistan</a:t>
            </a:r>
            <a:r>
              <a:rPr lang="es-ES" sz="1200" dirty="0">
                <a:solidFill>
                  <a:schemeClr val="bg1"/>
                </a:solidFill>
              </a:rPr>
              <a:t>', 'Iraq', '</a:t>
            </a:r>
            <a:r>
              <a:rPr lang="es-ES" sz="1200" dirty="0" err="1">
                <a:solidFill>
                  <a:schemeClr val="bg1"/>
                </a:solidFill>
              </a:rPr>
              <a:t>Turkey</a:t>
            </a:r>
            <a:r>
              <a:rPr lang="es-ES" sz="1200" dirty="0">
                <a:solidFill>
                  <a:schemeClr val="bg1"/>
                </a:solidFill>
              </a:rPr>
              <a:t>', '</a:t>
            </a:r>
            <a:r>
              <a:rPr lang="es-ES" sz="1200" dirty="0" err="1">
                <a:solidFill>
                  <a:schemeClr val="bg1"/>
                </a:solidFill>
              </a:rPr>
              <a:t>Syria</a:t>
            </a:r>
            <a:r>
              <a:rPr lang="es-ES" sz="1200" dirty="0">
                <a:solidFill>
                  <a:schemeClr val="bg1"/>
                </a:solidFill>
              </a:rPr>
              <a:t>', '</a:t>
            </a:r>
            <a:r>
              <a:rPr lang="es-ES" sz="1200" dirty="0" err="1">
                <a:solidFill>
                  <a:schemeClr val="bg1"/>
                </a:solidFill>
              </a:rPr>
              <a:t>Jordan</a:t>
            </a:r>
            <a:r>
              <a:rPr lang="es-ES" sz="1200" dirty="0">
                <a:solidFill>
                  <a:schemeClr val="bg1"/>
                </a:solidFill>
              </a:rPr>
              <a:t>']</a:t>
            </a:r>
          </a:p>
          <a:p>
            <a:pPr marL="285750" indent="-285750">
              <a:buFont typeface="Arial" panose="020B0604020202020204" pitchFamily="34" charset="0"/>
              <a:buChar char="•"/>
            </a:pPr>
            <a:endParaRPr lang="es-ES" dirty="0">
              <a:solidFill>
                <a:schemeClr val="bg1"/>
              </a:solidFill>
            </a:endParaRPr>
          </a:p>
        </p:txBody>
      </p:sp>
      <p:sp>
        <p:nvSpPr>
          <p:cNvPr id="8" name="CuadroTexto 7">
            <a:extLst>
              <a:ext uri="{FF2B5EF4-FFF2-40B4-BE49-F238E27FC236}">
                <a16:creationId xmlns:a16="http://schemas.microsoft.com/office/drawing/2014/main" id="{E8B39AF9-55B6-409D-7C30-23641C4D4198}"/>
              </a:ext>
            </a:extLst>
          </p:cNvPr>
          <p:cNvSpPr txBox="1"/>
          <p:nvPr/>
        </p:nvSpPr>
        <p:spPr>
          <a:xfrm>
            <a:off x="1544876" y="4822519"/>
            <a:ext cx="795402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solidFill>
                  <a:schemeClr val="bg1"/>
                </a:solidFill>
              </a:rPr>
              <a:t>Objetivo de la evaluación</a:t>
            </a:r>
          </a:p>
          <a:p>
            <a:endParaRPr lang="es-ES" dirty="0">
              <a:solidFill>
                <a:schemeClr val="bg1"/>
              </a:solidFill>
            </a:endParaRPr>
          </a:p>
          <a:p>
            <a:pPr marL="285750" indent="-285750">
              <a:buFont typeface="Arial" panose="020B0604020202020204" pitchFamily="34" charset="0"/>
              <a:buChar char="•"/>
            </a:pPr>
            <a:r>
              <a:rPr lang="es-ES" sz="1200" dirty="0">
                <a:solidFill>
                  <a:schemeClr val="bg1"/>
                </a:solidFill>
              </a:rPr>
              <a:t>Evaluar la relación entre el volumen de acciones y el número de eventos por día en los conflictos</a:t>
            </a:r>
          </a:p>
          <a:p>
            <a:pPr marL="285750" indent="-285750">
              <a:buFont typeface="Arial" panose="020B0604020202020204" pitchFamily="34" charset="0"/>
              <a:buChar char="•"/>
            </a:pPr>
            <a:r>
              <a:rPr lang="es-ES" sz="1200" dirty="0">
                <a:solidFill>
                  <a:schemeClr val="bg1"/>
                </a:solidFill>
                <a:ea typeface="+mn-lt"/>
                <a:cs typeface="+mn-lt"/>
              </a:rPr>
              <a:t>Queremos comprender si hay alguna relación entre el volumen de acciones negociadas en el mercado y la frecuencia de eventos por día</a:t>
            </a:r>
            <a:endParaRPr lang="es-ES" sz="1200" dirty="0">
              <a:solidFill>
                <a:schemeClr val="bg1"/>
              </a:solidFill>
            </a:endParaRPr>
          </a:p>
          <a:p>
            <a:pPr marL="285750" indent="-285750">
              <a:buFont typeface="Arial" panose="020B0604020202020204" pitchFamily="34" charset="0"/>
              <a:buChar char="•"/>
            </a:pPr>
            <a:endParaRPr lang="es-ES" sz="1200" dirty="0">
              <a:solidFill>
                <a:schemeClr val="bg1"/>
              </a:solidFill>
            </a:endParaRPr>
          </a:p>
        </p:txBody>
      </p:sp>
    </p:spTree>
    <p:extLst>
      <p:ext uri="{BB962C8B-B14F-4D97-AF65-F5344CB8AC3E}">
        <p14:creationId xmlns:p14="http://schemas.microsoft.com/office/powerpoint/2010/main" val="391011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2"/>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448849" y="563668"/>
            <a:ext cx="281835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Resultados</a:t>
            </a:r>
            <a:r>
              <a:rPr lang="en-US" dirty="0">
                <a:solidFill>
                  <a:schemeClr val="bg1"/>
                </a:solidFill>
              </a:rPr>
              <a:t> </a:t>
            </a:r>
            <a:r>
              <a:rPr lang="en-US" dirty="0" err="1">
                <a:solidFill>
                  <a:schemeClr val="bg1"/>
                </a:solidFill>
              </a:rPr>
              <a:t>obtenidos</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9</a:t>
            </a:r>
          </a:p>
          <a:p>
            <a:r>
              <a:rPr lang="en-US" dirty="0"/>
              <a:t>7</a:t>
            </a:r>
          </a:p>
        </p:txBody>
      </p:sp>
      <p:graphicFrame>
        <p:nvGraphicFramePr>
          <p:cNvPr id="3" name="Table 13">
            <a:extLst>
              <a:ext uri="{FF2B5EF4-FFF2-40B4-BE49-F238E27FC236}">
                <a16:creationId xmlns:a16="http://schemas.microsoft.com/office/drawing/2014/main" id="{9885089E-54A9-78D9-C2D8-B027531301CD}"/>
              </a:ext>
            </a:extLst>
          </p:cNvPr>
          <p:cNvGraphicFramePr>
            <a:graphicFrameLocks noGrp="1"/>
          </p:cNvGraphicFramePr>
          <p:nvPr>
            <p:extLst>
              <p:ext uri="{D42A27DB-BD31-4B8C-83A1-F6EECF244321}">
                <p14:modId xmlns:p14="http://schemas.microsoft.com/office/powerpoint/2010/main" val="1864356792"/>
              </p:ext>
            </p:extLst>
          </p:nvPr>
        </p:nvGraphicFramePr>
        <p:xfrm>
          <a:off x="174529" y="1714018"/>
          <a:ext cx="11842884" cy="3780907"/>
        </p:xfrm>
        <a:graphic>
          <a:graphicData uri="http://schemas.openxmlformats.org/drawingml/2006/table">
            <a:tbl>
              <a:tblPr firstRow="1" bandRow="1">
                <a:tableStyleId>{5C22544A-7EE6-4342-B048-85BDC9FD1C3A}</a:tableStyleId>
              </a:tblPr>
              <a:tblGrid>
                <a:gridCol w="2928356">
                  <a:extLst>
                    <a:ext uri="{9D8B030D-6E8A-4147-A177-3AD203B41FA5}">
                      <a16:colId xmlns:a16="http://schemas.microsoft.com/office/drawing/2014/main" val="2210268141"/>
                    </a:ext>
                  </a:extLst>
                </a:gridCol>
                <a:gridCol w="2828967">
                  <a:extLst>
                    <a:ext uri="{9D8B030D-6E8A-4147-A177-3AD203B41FA5}">
                      <a16:colId xmlns:a16="http://schemas.microsoft.com/office/drawing/2014/main" val="330995904"/>
                    </a:ext>
                  </a:extLst>
                </a:gridCol>
                <a:gridCol w="6085561">
                  <a:extLst>
                    <a:ext uri="{9D8B030D-6E8A-4147-A177-3AD203B41FA5}">
                      <a16:colId xmlns:a16="http://schemas.microsoft.com/office/drawing/2014/main" val="2068966877"/>
                    </a:ext>
                  </a:extLst>
                </a:gridCol>
              </a:tblGrid>
              <a:tr h="375780">
                <a:tc>
                  <a:txBody>
                    <a:bodyPr/>
                    <a:lstStyle/>
                    <a:p>
                      <a:pPr lvl="0">
                        <a:buNone/>
                      </a:pPr>
                      <a:r>
                        <a:rPr lang="en-US" dirty="0" err="1"/>
                        <a:t>Acción</a:t>
                      </a:r>
                    </a:p>
                  </a:txBody>
                  <a:tcPr/>
                </a:tc>
                <a:tc>
                  <a:txBody>
                    <a:bodyPr/>
                    <a:lstStyle/>
                    <a:p>
                      <a:r>
                        <a:rPr lang="en-US" dirty="0" err="1"/>
                        <a:t>Resultado</a:t>
                      </a:r>
                    </a:p>
                  </a:txBody>
                  <a:tcPr/>
                </a:tc>
                <a:tc>
                  <a:txBody>
                    <a:bodyPr/>
                    <a:lstStyle/>
                    <a:p>
                      <a:pPr lvl="0">
                        <a:buNone/>
                      </a:pPr>
                      <a:r>
                        <a:rPr lang="en-US" dirty="0" err="1"/>
                        <a:t>Opinión</a:t>
                      </a:r>
                    </a:p>
                  </a:txBody>
                  <a:tcPr/>
                </a:tc>
                <a:extLst>
                  <a:ext uri="{0D108BD9-81ED-4DB2-BD59-A6C34878D82A}">
                    <a16:rowId xmlns:a16="http://schemas.microsoft.com/office/drawing/2014/main" val="1598513801"/>
                  </a:ext>
                </a:extLst>
              </a:tr>
              <a:tr h="370840">
                <a:tc>
                  <a:txBody>
                    <a:bodyPr/>
                    <a:lstStyle/>
                    <a:p>
                      <a:pPr lvl="0">
                        <a:buNone/>
                      </a:pPr>
                      <a:r>
                        <a:rPr lang="en-US" sz="1200" b="0" i="0" u="none" strike="noStrike" noProof="0" dirty="0">
                          <a:solidFill>
                            <a:srgbClr val="0D0D0D"/>
                          </a:solidFill>
                        </a:rPr>
                        <a:t>Solaria</a:t>
                      </a:r>
                      <a:endParaRPr lang="es-ES" dirty="0"/>
                    </a:p>
                  </a:txBody>
                  <a:tcPr/>
                </a:tc>
                <a:tc>
                  <a:txBody>
                    <a:bodyPr/>
                    <a:lstStyle/>
                    <a:p>
                      <a:pPr lvl="0">
                        <a:buNone/>
                      </a:pPr>
                      <a:r>
                        <a:rPr lang="en-US" sz="1200" b="0" i="0" u="none" strike="noStrike" baseline="0" noProof="0" dirty="0">
                          <a:solidFill>
                            <a:srgbClr val="0D0D0D"/>
                          </a:solidFill>
                        </a:rPr>
                        <a:t>-0.348876</a:t>
                      </a:r>
                      <a:endParaRPr lang="es-ES" dirty="0"/>
                    </a:p>
                  </a:txBody>
                  <a:tcPr/>
                </a:tc>
                <a:tc>
                  <a:txBody>
                    <a:bodyPr/>
                    <a:lstStyle/>
                    <a:p>
                      <a:pPr lvl="0">
                        <a:buNone/>
                      </a:pPr>
                      <a:r>
                        <a:rPr lang="en-US" sz="1200" b="0" i="0" u="none" strike="noStrike" baseline="0" noProof="0" dirty="0">
                          <a:solidFill>
                            <a:srgbClr val="0D0D0D"/>
                          </a:solidFill>
                          <a:latin typeface="Aptos"/>
                        </a:rPr>
                        <a:t>Parece que le </a:t>
                      </a:r>
                      <a:r>
                        <a:rPr lang="en-US" sz="1200" b="0" i="0" u="none" strike="noStrike" baseline="0" noProof="0" dirty="0" err="1">
                          <a:solidFill>
                            <a:srgbClr val="0D0D0D"/>
                          </a:solidFill>
                          <a:latin typeface="Aptos"/>
                        </a:rPr>
                        <a:t>afecta</a:t>
                      </a:r>
                      <a:r>
                        <a:rPr lang="en-US" sz="1200" b="0" i="0" u="none" strike="noStrike" baseline="0" noProof="0" dirty="0">
                          <a:solidFill>
                            <a:srgbClr val="0D0D0D"/>
                          </a:solidFill>
                          <a:latin typeface="Aptos"/>
                        </a:rPr>
                        <a:t> de forma </a:t>
                      </a:r>
                      <a:r>
                        <a:rPr lang="en-US" sz="1200" b="0" i="0" u="none" strike="noStrike" baseline="0" noProof="0" dirty="0" err="1">
                          <a:solidFill>
                            <a:srgbClr val="0D0D0D"/>
                          </a:solidFill>
                          <a:latin typeface="Aptos"/>
                        </a:rPr>
                        <a:t>moderada</a:t>
                      </a:r>
                    </a:p>
                  </a:txBody>
                  <a:tcPr/>
                </a:tc>
                <a:extLst>
                  <a:ext uri="{0D108BD9-81ED-4DB2-BD59-A6C34878D82A}">
                    <a16:rowId xmlns:a16="http://schemas.microsoft.com/office/drawing/2014/main" val="2633411271"/>
                  </a:ext>
                </a:extLst>
              </a:tr>
              <a:tr h="370840">
                <a:tc>
                  <a:txBody>
                    <a:bodyPr/>
                    <a:lstStyle/>
                    <a:p>
                      <a:pPr lvl="0">
                        <a:buNone/>
                      </a:pPr>
                      <a:r>
                        <a:rPr lang="en-US" sz="1200" b="0" i="0" u="none" strike="noStrike" noProof="0" dirty="0" err="1">
                          <a:solidFill>
                            <a:srgbClr val="0D0D0D"/>
                          </a:solidFill>
                          <a:latin typeface="Aptos"/>
                        </a:rPr>
                        <a:t>Enagas</a:t>
                      </a:r>
                      <a:endParaRPr lang="es-ES" dirty="0" err="1"/>
                    </a:p>
                  </a:txBody>
                  <a:tcPr/>
                </a:tc>
                <a:tc>
                  <a:txBody>
                    <a:bodyPr/>
                    <a:lstStyle/>
                    <a:p>
                      <a:pPr lvl="0">
                        <a:buNone/>
                      </a:pPr>
                      <a:r>
                        <a:rPr lang="en-US" sz="1200" b="0" i="0" u="none" strike="noStrike" noProof="0" dirty="0">
                          <a:solidFill>
                            <a:srgbClr val="0D0D0D"/>
                          </a:solidFill>
                          <a:latin typeface="Aptos"/>
                        </a:rPr>
                        <a:t>0.156332</a:t>
                      </a:r>
                      <a:endParaRPr lang="es-ES" dirty="0"/>
                    </a:p>
                  </a:txBody>
                  <a:tcPr/>
                </a:tc>
                <a:tc>
                  <a:txBody>
                    <a:bodyPr/>
                    <a:lstStyle/>
                    <a:p>
                      <a:pPr lvl="0">
                        <a:buNone/>
                      </a:pPr>
                      <a:r>
                        <a:rPr lang="en-US" sz="1200" b="0" i="0" u="none" strike="noStrike" noProof="0" dirty="0">
                          <a:solidFill>
                            <a:srgbClr val="0D0D0D"/>
                          </a:solidFill>
                        </a:rPr>
                        <a:t>Parece que le </a:t>
                      </a:r>
                      <a:r>
                        <a:rPr lang="en-US" sz="1200" b="0" i="0" u="none" strike="noStrike" noProof="0" dirty="0" err="1">
                          <a:solidFill>
                            <a:srgbClr val="0D0D0D"/>
                          </a:solidFill>
                        </a:rPr>
                        <a:t>afecta</a:t>
                      </a:r>
                      <a:r>
                        <a:rPr lang="en-US" sz="1200" b="0" i="0" u="none" strike="noStrike" noProof="0" dirty="0">
                          <a:solidFill>
                            <a:srgbClr val="0D0D0D"/>
                          </a:solidFill>
                        </a:rPr>
                        <a:t> de forma </a:t>
                      </a:r>
                      <a:r>
                        <a:rPr lang="en-US" sz="1200" b="0" i="0" u="none" strike="noStrike" noProof="0" dirty="0" err="1">
                          <a:solidFill>
                            <a:srgbClr val="0D0D0D"/>
                          </a:solidFill>
                        </a:rPr>
                        <a:t>débil</a:t>
                      </a:r>
                    </a:p>
                  </a:txBody>
                  <a:tcPr/>
                </a:tc>
                <a:extLst>
                  <a:ext uri="{0D108BD9-81ED-4DB2-BD59-A6C34878D82A}">
                    <a16:rowId xmlns:a16="http://schemas.microsoft.com/office/drawing/2014/main" val="1994131924"/>
                  </a:ext>
                </a:extLst>
              </a:tr>
              <a:tr h="370840">
                <a:tc>
                  <a:txBody>
                    <a:bodyPr/>
                    <a:lstStyle/>
                    <a:p>
                      <a:pPr lvl="0">
                        <a:buNone/>
                      </a:pPr>
                      <a:r>
                        <a:rPr lang="en-US" sz="1200" b="0" i="0" u="none" strike="noStrike" noProof="0" dirty="0">
                          <a:solidFill>
                            <a:srgbClr val="0D0D0D"/>
                          </a:solidFill>
                          <a:latin typeface="Aptos"/>
                        </a:rPr>
                        <a:t>Acciona</a:t>
                      </a:r>
                      <a:endParaRPr lang="es-ES" dirty="0"/>
                    </a:p>
                  </a:txBody>
                  <a:tcPr/>
                </a:tc>
                <a:tc>
                  <a:txBody>
                    <a:bodyPr/>
                    <a:lstStyle/>
                    <a:p>
                      <a:pPr lvl="0">
                        <a:buNone/>
                      </a:pPr>
                      <a:r>
                        <a:rPr lang="en-US" sz="1200" b="0" i="0" u="none" strike="noStrike" noProof="0" dirty="0">
                          <a:solidFill>
                            <a:srgbClr val="0D0D0D"/>
                          </a:solidFill>
                          <a:latin typeface="Aptos"/>
                        </a:rPr>
                        <a:t>-0.293937</a:t>
                      </a:r>
                      <a:endParaRPr lang="es-ES" dirty="0"/>
                    </a:p>
                  </a:txBody>
                  <a:tcPr/>
                </a:tc>
                <a:tc>
                  <a:txBody>
                    <a:bodyPr/>
                    <a:lstStyle/>
                    <a:p>
                      <a:pPr lvl="0">
                        <a:buNone/>
                      </a:pPr>
                      <a:r>
                        <a:rPr lang="en-US" sz="1200" b="0" i="0" u="none" strike="noStrike" noProof="0" dirty="0">
                          <a:solidFill>
                            <a:srgbClr val="0D0D0D"/>
                          </a:solidFill>
                          <a:latin typeface="Aptos"/>
                        </a:rPr>
                        <a:t>Parece que le </a:t>
                      </a:r>
                      <a:r>
                        <a:rPr lang="en-US" sz="1200" b="0" i="0" u="none" strike="noStrike" noProof="0" dirty="0" err="1">
                          <a:solidFill>
                            <a:srgbClr val="0D0D0D"/>
                          </a:solidFill>
                          <a:latin typeface="Aptos"/>
                        </a:rPr>
                        <a:t>afecta</a:t>
                      </a:r>
                      <a:r>
                        <a:rPr lang="en-US" sz="1200" b="0" i="0" u="none" strike="noStrike" noProof="0" dirty="0">
                          <a:solidFill>
                            <a:srgbClr val="0D0D0D"/>
                          </a:solidFill>
                          <a:latin typeface="Aptos"/>
                        </a:rPr>
                        <a:t> de forma </a:t>
                      </a:r>
                      <a:r>
                        <a:rPr lang="en-US" sz="1200" b="0" i="0" u="none" strike="noStrike" noProof="0" dirty="0" err="1">
                          <a:solidFill>
                            <a:srgbClr val="0D0D0D"/>
                          </a:solidFill>
                          <a:latin typeface="Aptos"/>
                        </a:rPr>
                        <a:t>moderada</a:t>
                      </a:r>
                    </a:p>
                  </a:txBody>
                  <a:tcPr/>
                </a:tc>
                <a:extLst>
                  <a:ext uri="{0D108BD9-81ED-4DB2-BD59-A6C34878D82A}">
                    <a16:rowId xmlns:a16="http://schemas.microsoft.com/office/drawing/2014/main" val="2452980143"/>
                  </a:ext>
                </a:extLst>
              </a:tr>
              <a:tr h="438410">
                <a:tc>
                  <a:txBody>
                    <a:bodyPr/>
                    <a:lstStyle/>
                    <a:p>
                      <a:pPr lvl="0">
                        <a:buNone/>
                      </a:pPr>
                      <a:r>
                        <a:rPr lang="en-US" sz="1200" b="0" i="0" u="none" strike="noStrike" noProof="0" dirty="0">
                          <a:solidFill>
                            <a:srgbClr val="0D0D0D"/>
                          </a:solidFill>
                        </a:rPr>
                        <a:t>NextEra</a:t>
                      </a:r>
                      <a:endParaRPr lang="es-ES" dirty="0"/>
                    </a:p>
                  </a:txBody>
                  <a:tcPr/>
                </a:tc>
                <a:tc>
                  <a:txBody>
                    <a:bodyPr/>
                    <a:lstStyle/>
                    <a:p>
                      <a:pPr lvl="0">
                        <a:buNone/>
                      </a:pPr>
                      <a:r>
                        <a:rPr lang="en-US" sz="1200" b="0" i="0" u="none" strike="noStrike" noProof="0" dirty="0">
                          <a:solidFill>
                            <a:srgbClr val="0D0D0D"/>
                          </a:solidFill>
                          <a:latin typeface="Aptos"/>
                        </a:rPr>
                        <a:t>-0.227854</a:t>
                      </a:r>
                      <a:endParaRPr lang="es-ES" dirty="0"/>
                    </a:p>
                  </a:txBody>
                  <a:tcPr/>
                </a:tc>
                <a:tc>
                  <a:txBody>
                    <a:bodyPr/>
                    <a:lstStyle/>
                    <a:p>
                      <a:pPr lvl="0">
                        <a:buNone/>
                      </a:pPr>
                      <a:r>
                        <a:rPr lang="en-US" sz="1200" b="0" i="0" u="none" strike="noStrike" noProof="0" dirty="0">
                          <a:solidFill>
                            <a:srgbClr val="0D0D0D"/>
                          </a:solidFill>
                        </a:rPr>
                        <a:t>Tiene </a:t>
                      </a:r>
                      <a:r>
                        <a:rPr lang="en-US" sz="1200" b="0" i="0" u="none" strike="noStrike" noProof="0" dirty="0" err="1">
                          <a:solidFill>
                            <a:srgbClr val="0D0D0D"/>
                          </a:solidFill>
                        </a:rPr>
                        <a:t>una</a:t>
                      </a:r>
                      <a:r>
                        <a:rPr lang="en-US" sz="1200" b="0" i="0" u="none" strike="noStrike" noProof="0" dirty="0">
                          <a:solidFill>
                            <a:srgbClr val="0D0D0D"/>
                          </a:solidFill>
                        </a:rPr>
                        <a:t> </a:t>
                      </a:r>
                      <a:r>
                        <a:rPr lang="en-US" sz="1200" b="0" i="0" u="none" strike="noStrike" noProof="0" dirty="0" err="1">
                          <a:solidFill>
                            <a:srgbClr val="0D0D0D"/>
                          </a:solidFill>
                        </a:rPr>
                        <a:t>afección</a:t>
                      </a:r>
                      <a:r>
                        <a:rPr lang="en-US" sz="1200" b="0" i="0" u="none" strike="noStrike" noProof="0" dirty="0">
                          <a:solidFill>
                            <a:srgbClr val="0D0D0D"/>
                          </a:solidFill>
                        </a:rPr>
                        <a:t> </a:t>
                      </a:r>
                      <a:r>
                        <a:rPr lang="en-US" sz="1200" b="0" i="0" u="none" strike="noStrike" noProof="0" dirty="0" err="1">
                          <a:solidFill>
                            <a:srgbClr val="0D0D0D"/>
                          </a:solidFill>
                        </a:rPr>
                        <a:t>leve</a:t>
                      </a:r>
                      <a:r>
                        <a:rPr lang="en-US" sz="1200" b="0" i="0" u="none" strike="noStrike" noProof="0" dirty="0">
                          <a:solidFill>
                            <a:srgbClr val="0D0D0D"/>
                          </a:solidFill>
                        </a:rPr>
                        <a:t>... </a:t>
                      </a:r>
                      <a:r>
                        <a:rPr lang="en-US" sz="1200" b="0" i="0" u="none" strike="noStrike" noProof="0" dirty="0" err="1">
                          <a:solidFill>
                            <a:srgbClr val="0D0D0D"/>
                          </a:solidFill>
                        </a:rPr>
                        <a:t>ya</a:t>
                      </a:r>
                      <a:r>
                        <a:rPr lang="en-US" sz="1200" b="0" i="0" u="none" strike="noStrike" noProof="0" dirty="0">
                          <a:solidFill>
                            <a:srgbClr val="0D0D0D"/>
                          </a:solidFill>
                        </a:rPr>
                        <a:t> que </a:t>
                      </a:r>
                      <a:r>
                        <a:rPr lang="en-US" sz="1200" b="0" i="0" u="none" strike="noStrike" noProof="0" dirty="0" err="1">
                          <a:solidFill>
                            <a:srgbClr val="0D0D0D"/>
                          </a:solidFill>
                        </a:rPr>
                        <a:t>están</a:t>
                      </a:r>
                      <a:r>
                        <a:rPr lang="en-US" sz="1200" b="0" i="0" u="none" strike="noStrike" noProof="0" dirty="0">
                          <a:solidFill>
                            <a:srgbClr val="0D0D0D"/>
                          </a:solidFill>
                        </a:rPr>
                        <a:t> </a:t>
                      </a:r>
                      <a:r>
                        <a:rPr lang="en-US" sz="1200" b="0" i="0" u="none" strike="noStrike" noProof="0" dirty="0" err="1">
                          <a:solidFill>
                            <a:srgbClr val="0D0D0D"/>
                          </a:solidFill>
                        </a:rPr>
                        <a:t>interrelacionadas</a:t>
                      </a:r>
                      <a:r>
                        <a:rPr lang="en-US" sz="1200" b="0" i="0" u="none" strike="noStrike" noProof="0" dirty="0">
                          <a:solidFill>
                            <a:srgbClr val="0D0D0D"/>
                          </a:solidFill>
                        </a:rPr>
                        <a:t>.</a:t>
                      </a:r>
                    </a:p>
                  </a:txBody>
                  <a:tcPr/>
                </a:tc>
                <a:extLst>
                  <a:ext uri="{0D108BD9-81ED-4DB2-BD59-A6C34878D82A}">
                    <a16:rowId xmlns:a16="http://schemas.microsoft.com/office/drawing/2014/main" val="3776715345"/>
                  </a:ext>
                </a:extLst>
              </a:tr>
              <a:tr h="370840">
                <a:tc>
                  <a:txBody>
                    <a:bodyPr/>
                    <a:lstStyle/>
                    <a:p>
                      <a:pPr lvl="0">
                        <a:buNone/>
                      </a:pPr>
                      <a:r>
                        <a:rPr lang="en-US" sz="1200" b="0" i="0" u="none" strike="noStrike" noProof="0" dirty="0">
                          <a:solidFill>
                            <a:srgbClr val="0D0D0D"/>
                          </a:solidFill>
                          <a:latin typeface="Aptos"/>
                        </a:rPr>
                        <a:t>Iberdrola</a:t>
                      </a:r>
                      <a:endParaRPr lang="es-ES" dirty="0"/>
                    </a:p>
                  </a:txBody>
                  <a:tcPr/>
                </a:tc>
                <a:tc>
                  <a:txBody>
                    <a:bodyPr/>
                    <a:lstStyle/>
                    <a:p>
                      <a:pPr lvl="0">
                        <a:buNone/>
                      </a:pPr>
                      <a:r>
                        <a:rPr lang="en-US" sz="1200" b="0" i="0" u="none" strike="noStrike" noProof="0" dirty="0">
                          <a:solidFill>
                            <a:srgbClr val="0D0D0D"/>
                          </a:solidFill>
                          <a:latin typeface="Aptos"/>
                        </a:rPr>
                        <a:t>-0.013156</a:t>
                      </a:r>
                      <a:endParaRPr lang="es-ES" dirty="0"/>
                    </a:p>
                  </a:txBody>
                  <a:tcPr/>
                </a:tc>
                <a:tc>
                  <a:txBody>
                    <a:bodyPr/>
                    <a:lstStyle/>
                    <a:p>
                      <a:pPr lvl="0">
                        <a:buNone/>
                      </a:pPr>
                      <a:r>
                        <a:rPr lang="en-US" sz="1200" b="0" i="0" u="none" strike="noStrike" noProof="0" dirty="0">
                          <a:solidFill>
                            <a:srgbClr val="0D0D0D"/>
                          </a:solidFill>
                        </a:rPr>
                        <a:t>En ese </a:t>
                      </a:r>
                      <a:r>
                        <a:rPr lang="en-US" sz="1200" b="0" i="0" u="none" strike="noStrike" noProof="0" dirty="0" err="1">
                          <a:solidFill>
                            <a:srgbClr val="0D0D0D"/>
                          </a:solidFill>
                        </a:rPr>
                        <a:t>periodo</a:t>
                      </a:r>
                      <a:r>
                        <a:rPr lang="en-US" sz="1200" b="0" i="0" u="none" strike="noStrike" noProof="0" dirty="0">
                          <a:solidFill>
                            <a:srgbClr val="0D0D0D"/>
                          </a:solidFill>
                        </a:rPr>
                        <a:t> </a:t>
                      </a:r>
                      <a:r>
                        <a:rPr lang="en-US" sz="1200" b="0" i="0" u="none" strike="noStrike" noProof="0" dirty="0" err="1">
                          <a:solidFill>
                            <a:srgbClr val="0D0D0D"/>
                          </a:solidFill>
                        </a:rPr>
                        <a:t>parece</a:t>
                      </a:r>
                      <a:r>
                        <a:rPr lang="en-US" sz="1200" b="0" i="0" u="none" strike="noStrike" noProof="0" dirty="0">
                          <a:solidFill>
                            <a:srgbClr val="0D0D0D"/>
                          </a:solidFill>
                        </a:rPr>
                        <a:t> que no le </a:t>
                      </a:r>
                      <a:r>
                        <a:rPr lang="en-US" sz="1200" b="0" i="0" u="none" strike="noStrike" noProof="0" dirty="0" err="1">
                          <a:solidFill>
                            <a:srgbClr val="0D0D0D"/>
                          </a:solidFill>
                        </a:rPr>
                        <a:t>afectó</a:t>
                      </a:r>
                      <a:r>
                        <a:rPr lang="en-US" sz="1200" b="0" i="0" u="none" strike="noStrike" noProof="0" dirty="0">
                          <a:solidFill>
                            <a:srgbClr val="0D0D0D"/>
                          </a:solidFill>
                        </a:rPr>
                        <a:t> </a:t>
                      </a:r>
                      <a:r>
                        <a:rPr lang="en-US" sz="1200" b="0" i="0" u="none" strike="noStrike" noProof="0" dirty="0" err="1">
                          <a:solidFill>
                            <a:srgbClr val="0D0D0D"/>
                          </a:solidFill>
                        </a:rPr>
                        <a:t>mucho</a:t>
                      </a:r>
                      <a:r>
                        <a:rPr lang="en-US" sz="1200" b="0" i="0" u="none" strike="noStrike" noProof="0" dirty="0">
                          <a:solidFill>
                            <a:srgbClr val="0D0D0D"/>
                          </a:solidFill>
                        </a:rPr>
                        <a:t> la </a:t>
                      </a:r>
                      <a:r>
                        <a:rPr lang="en-US" sz="1200" b="0" i="0" u="none" strike="noStrike" noProof="0" dirty="0" err="1">
                          <a:solidFill>
                            <a:srgbClr val="0D0D0D"/>
                          </a:solidFill>
                        </a:rPr>
                        <a:t>guerra</a:t>
                      </a:r>
                      <a:r>
                        <a:rPr lang="en-US" sz="1200" b="0" i="0" u="none" strike="noStrike" noProof="0" dirty="0">
                          <a:solidFill>
                            <a:srgbClr val="0D0D0D"/>
                          </a:solidFill>
                        </a:rPr>
                        <a:t> de </a:t>
                      </a:r>
                      <a:r>
                        <a:rPr lang="en-US" sz="1200" b="0" i="0" u="none" strike="noStrike" noProof="0" dirty="0" err="1">
                          <a:solidFill>
                            <a:srgbClr val="0D0D0D"/>
                          </a:solidFill>
                        </a:rPr>
                        <a:t>esa</a:t>
                      </a:r>
                      <a:r>
                        <a:rPr lang="en-US" sz="1200" b="0" i="0" u="none" strike="noStrike" noProof="0" dirty="0">
                          <a:solidFill>
                            <a:srgbClr val="0D0D0D"/>
                          </a:solidFill>
                        </a:rPr>
                        <a:t> zona</a:t>
                      </a:r>
                      <a:endParaRPr lang="en-US" sz="1200" b="0" i="0" u="none" strike="noStrike" noProof="0" dirty="0" err="1">
                        <a:solidFill>
                          <a:srgbClr val="0D0D0D"/>
                        </a:solidFill>
                      </a:endParaRPr>
                    </a:p>
                  </a:txBody>
                  <a:tcPr/>
                </a:tc>
                <a:extLst>
                  <a:ext uri="{0D108BD9-81ED-4DB2-BD59-A6C34878D82A}">
                    <a16:rowId xmlns:a16="http://schemas.microsoft.com/office/drawing/2014/main" val="1372246124"/>
                  </a:ext>
                </a:extLst>
              </a:tr>
              <a:tr h="370840">
                <a:tc>
                  <a:txBody>
                    <a:bodyPr/>
                    <a:lstStyle/>
                    <a:p>
                      <a:pPr lvl="0">
                        <a:buNone/>
                      </a:pPr>
                      <a:r>
                        <a:rPr lang="en-US" sz="1200" b="0" i="0" u="none" strike="noStrike" noProof="0" dirty="0">
                          <a:solidFill>
                            <a:srgbClr val="0D0D0D"/>
                          </a:solidFill>
                          <a:latin typeface="Aptos"/>
                        </a:rPr>
                        <a:t>Kinder</a:t>
                      </a:r>
                      <a:endParaRPr lang="es-ES" dirty="0"/>
                    </a:p>
                  </a:txBody>
                  <a:tcPr/>
                </a:tc>
                <a:tc>
                  <a:txBody>
                    <a:bodyPr/>
                    <a:lstStyle/>
                    <a:p>
                      <a:pPr lvl="0">
                        <a:buNone/>
                      </a:pPr>
                      <a:r>
                        <a:rPr lang="en-US" sz="1200" b="0" i="0" u="none" strike="noStrike" noProof="0" dirty="0">
                          <a:solidFill>
                            <a:srgbClr val="0D0D0D"/>
                          </a:solidFill>
                          <a:latin typeface="Aptos"/>
                        </a:rPr>
                        <a:t>0.238678</a:t>
                      </a:r>
                      <a:endParaRPr lang="es-ES" dirty="0"/>
                    </a:p>
                  </a:txBody>
                  <a:tcPr/>
                </a:tc>
                <a:tc>
                  <a:txBody>
                    <a:bodyPr/>
                    <a:lstStyle/>
                    <a:p>
                      <a:pPr lvl="0">
                        <a:buNone/>
                      </a:pPr>
                      <a:r>
                        <a:rPr lang="en-US" sz="1100" b="0" i="0" u="none" strike="noStrike" noProof="0" dirty="0">
                          <a:solidFill>
                            <a:srgbClr val="0D0D0D"/>
                          </a:solidFill>
                          <a:latin typeface="Aptos"/>
                        </a:rPr>
                        <a:t>Parece que le </a:t>
                      </a:r>
                      <a:r>
                        <a:rPr lang="en-US" sz="1100" b="0" i="0" u="none" strike="noStrike" noProof="0" dirty="0" err="1">
                          <a:solidFill>
                            <a:srgbClr val="0D0D0D"/>
                          </a:solidFill>
                          <a:latin typeface="Aptos"/>
                        </a:rPr>
                        <a:t>afectó</a:t>
                      </a:r>
                      <a:r>
                        <a:rPr lang="en-US" sz="1100" b="0" i="0" u="none" strike="noStrike" noProof="0" dirty="0">
                          <a:solidFill>
                            <a:srgbClr val="0D0D0D"/>
                          </a:solidFill>
                          <a:latin typeface="Aptos"/>
                        </a:rPr>
                        <a:t> de </a:t>
                      </a:r>
                      <a:r>
                        <a:rPr lang="en-US" sz="1100" b="0" i="0" u="none" strike="noStrike" noProof="0" dirty="0" err="1">
                          <a:solidFill>
                            <a:srgbClr val="0D0D0D"/>
                          </a:solidFill>
                          <a:latin typeface="Aptos"/>
                        </a:rPr>
                        <a:t>una</a:t>
                      </a:r>
                      <a:r>
                        <a:rPr lang="en-US" sz="1100" b="0" i="0" u="none" strike="noStrike" noProof="0" dirty="0">
                          <a:solidFill>
                            <a:srgbClr val="0D0D0D"/>
                          </a:solidFill>
                          <a:latin typeface="Aptos"/>
                        </a:rPr>
                        <a:t> forma </a:t>
                      </a:r>
                      <a:r>
                        <a:rPr lang="en-US" sz="1100" b="0" i="0" u="none" strike="noStrike" noProof="0" dirty="0" err="1">
                          <a:solidFill>
                            <a:srgbClr val="0D0D0D"/>
                          </a:solidFill>
                          <a:latin typeface="Aptos"/>
                        </a:rPr>
                        <a:t>moderada</a:t>
                      </a:r>
                      <a:r>
                        <a:rPr lang="en-US" sz="1100" b="0" i="0" u="none" strike="noStrike" noProof="0" dirty="0">
                          <a:solidFill>
                            <a:srgbClr val="0D0D0D"/>
                          </a:solidFill>
                          <a:latin typeface="Aptos"/>
                        </a:rPr>
                        <a:t> y </a:t>
                      </a:r>
                      <a:r>
                        <a:rPr lang="en-US" sz="1100" b="0" i="0" u="none" strike="noStrike" noProof="0" dirty="0" err="1">
                          <a:solidFill>
                            <a:srgbClr val="0D0D0D"/>
                          </a:solidFill>
                          <a:latin typeface="Aptos"/>
                        </a:rPr>
                        <a:t>además</a:t>
                      </a:r>
                      <a:r>
                        <a:rPr lang="en-US" sz="1100" b="0" i="0" u="none" strike="noStrike" noProof="0" dirty="0">
                          <a:solidFill>
                            <a:srgbClr val="0D0D0D"/>
                          </a:solidFill>
                          <a:latin typeface="Aptos"/>
                        </a:rPr>
                        <a:t> </a:t>
                      </a:r>
                      <a:r>
                        <a:rPr lang="en-US" sz="1100" b="0" i="0" u="none" strike="noStrike" noProof="0" dirty="0" err="1">
                          <a:solidFill>
                            <a:srgbClr val="0D0D0D"/>
                          </a:solidFill>
                          <a:latin typeface="Aptos"/>
                        </a:rPr>
                        <a:t>positivamente</a:t>
                      </a:r>
                    </a:p>
                  </a:txBody>
                  <a:tcPr/>
                </a:tc>
                <a:extLst>
                  <a:ext uri="{0D108BD9-81ED-4DB2-BD59-A6C34878D82A}">
                    <a16:rowId xmlns:a16="http://schemas.microsoft.com/office/drawing/2014/main" val="2360961460"/>
                  </a:ext>
                </a:extLst>
              </a:tr>
              <a:tr h="370840">
                <a:tc>
                  <a:txBody>
                    <a:bodyPr/>
                    <a:lstStyle/>
                    <a:p>
                      <a:pPr lvl="0">
                        <a:buNone/>
                      </a:pPr>
                      <a:r>
                        <a:rPr lang="en-US" sz="1200" b="0" i="0" u="none" strike="noStrike" noProof="0" dirty="0">
                          <a:solidFill>
                            <a:srgbClr val="0D0D0D"/>
                          </a:solidFill>
                          <a:latin typeface="Aptos"/>
                        </a:rPr>
                        <a:t>Honeywell</a:t>
                      </a:r>
                      <a:endParaRPr lang="es-ES" dirty="0"/>
                    </a:p>
                  </a:txBody>
                  <a:tcPr/>
                </a:tc>
                <a:tc>
                  <a:txBody>
                    <a:bodyPr/>
                    <a:lstStyle/>
                    <a:p>
                      <a:pPr lvl="0">
                        <a:buNone/>
                      </a:pPr>
                      <a:r>
                        <a:rPr lang="en-US" sz="1200" b="0" i="0" u="none" strike="noStrike" noProof="0" dirty="0">
                          <a:solidFill>
                            <a:srgbClr val="0D0D0D"/>
                          </a:solidFill>
                        </a:rPr>
                        <a:t>-0.483312</a:t>
                      </a:r>
                      <a:endParaRPr lang="es-ES" dirty="0"/>
                    </a:p>
                  </a:txBody>
                  <a:tcPr/>
                </a:tc>
                <a:tc>
                  <a:txBody>
                    <a:bodyPr/>
                    <a:lstStyle/>
                    <a:p>
                      <a:pPr lvl="0">
                        <a:buNone/>
                      </a:pPr>
                      <a:r>
                        <a:rPr lang="en-US" sz="1100" b="0" i="0" u="none" strike="noStrike" noProof="0" dirty="0">
                          <a:solidFill>
                            <a:srgbClr val="0D0D0D"/>
                          </a:solidFill>
                        </a:rPr>
                        <a:t>Parece que le </a:t>
                      </a:r>
                      <a:r>
                        <a:rPr lang="en-US" sz="1100" b="0" i="0" u="none" strike="noStrike" noProof="0" dirty="0" err="1">
                          <a:solidFill>
                            <a:srgbClr val="0D0D0D"/>
                          </a:solidFill>
                        </a:rPr>
                        <a:t>afectó</a:t>
                      </a:r>
                      <a:r>
                        <a:rPr lang="en-US" sz="1100" b="0" i="0" u="none" strike="noStrike" noProof="0" dirty="0">
                          <a:solidFill>
                            <a:srgbClr val="0D0D0D"/>
                          </a:solidFill>
                        </a:rPr>
                        <a:t> de </a:t>
                      </a:r>
                      <a:r>
                        <a:rPr lang="en-US" sz="1100" b="0" i="0" u="none" strike="noStrike" noProof="0" dirty="0" err="1">
                          <a:solidFill>
                            <a:srgbClr val="0D0D0D"/>
                          </a:solidFill>
                        </a:rPr>
                        <a:t>una</a:t>
                      </a:r>
                      <a:r>
                        <a:rPr lang="en-US" sz="1100" b="0" i="0" u="none" strike="noStrike" noProof="0" dirty="0">
                          <a:solidFill>
                            <a:srgbClr val="0D0D0D"/>
                          </a:solidFill>
                        </a:rPr>
                        <a:t> forma </a:t>
                      </a:r>
                      <a:r>
                        <a:rPr lang="en-US" sz="1100" b="0" i="0" u="none" strike="noStrike" noProof="0" dirty="0" err="1">
                          <a:solidFill>
                            <a:srgbClr val="0D0D0D"/>
                          </a:solidFill>
                        </a:rPr>
                        <a:t>bastante</a:t>
                      </a:r>
                      <a:r>
                        <a:rPr lang="en-US" sz="1100" b="0" i="0" u="none" strike="noStrike" noProof="0" dirty="0">
                          <a:solidFill>
                            <a:srgbClr val="0D0D0D"/>
                          </a:solidFill>
                        </a:rPr>
                        <a:t> </a:t>
                      </a:r>
                      <a:r>
                        <a:rPr lang="en-US" sz="1100" b="0" i="0" u="none" strike="noStrike" noProof="0" dirty="0" err="1">
                          <a:solidFill>
                            <a:srgbClr val="0D0D0D"/>
                          </a:solidFill>
                        </a:rPr>
                        <a:t>directa</a:t>
                      </a:r>
                      <a:endParaRPr lang="en-US" sz="1100" b="0" i="0" u="none" strike="noStrike" noProof="0" dirty="0" err="1">
                        <a:solidFill>
                          <a:srgbClr val="000000"/>
                        </a:solidFill>
                      </a:endParaRPr>
                    </a:p>
                  </a:txBody>
                  <a:tcPr/>
                </a:tc>
                <a:extLst>
                  <a:ext uri="{0D108BD9-81ED-4DB2-BD59-A6C34878D82A}">
                    <a16:rowId xmlns:a16="http://schemas.microsoft.com/office/drawing/2014/main" val="2616967047"/>
                  </a:ext>
                </a:extLst>
              </a:tr>
              <a:tr h="370839">
                <a:tc>
                  <a:txBody>
                    <a:bodyPr/>
                    <a:lstStyle/>
                    <a:p>
                      <a:pPr lvl="0">
                        <a:buNone/>
                      </a:pPr>
                      <a:r>
                        <a:rPr lang="en-US" sz="1200" b="0" i="0" u="none" strike="noStrike" noProof="0" dirty="0">
                          <a:solidFill>
                            <a:srgbClr val="0D0D0D"/>
                          </a:solidFill>
                        </a:rPr>
                        <a:t>Exxon</a:t>
                      </a:r>
                      <a:endParaRPr lang="es-ES" dirty="0"/>
                    </a:p>
                  </a:txBody>
                  <a:tcPr/>
                </a:tc>
                <a:tc>
                  <a:txBody>
                    <a:bodyPr/>
                    <a:lstStyle/>
                    <a:p>
                      <a:pPr lvl="0">
                        <a:buNone/>
                      </a:pPr>
                      <a:r>
                        <a:rPr lang="en-US" sz="1200" b="0" i="0" u="none" strike="noStrike" noProof="0" dirty="0">
                          <a:solidFill>
                            <a:srgbClr val="0D0D0D"/>
                          </a:solidFill>
                        </a:rPr>
                        <a:t>-0.707142</a:t>
                      </a:r>
                      <a:endParaRPr lang="es-ES" dirty="0"/>
                    </a:p>
                  </a:txBody>
                  <a:tcPr/>
                </a:tc>
                <a:tc>
                  <a:txBody>
                    <a:bodyPr/>
                    <a:lstStyle/>
                    <a:p>
                      <a:pPr lvl="0">
                        <a:buNone/>
                      </a:pPr>
                      <a:r>
                        <a:rPr lang="en-US" sz="1200" b="0" i="0" u="none" strike="noStrike" noProof="0" dirty="0">
                          <a:solidFill>
                            <a:srgbClr val="0D0D0D"/>
                          </a:solidFill>
                          <a:latin typeface="Aptos"/>
                        </a:rPr>
                        <a:t>Parece que le </a:t>
                      </a:r>
                      <a:r>
                        <a:rPr lang="en-US" sz="1200" b="0" i="0" u="none" strike="noStrike" noProof="0" dirty="0" err="1">
                          <a:solidFill>
                            <a:srgbClr val="0D0D0D"/>
                          </a:solidFill>
                          <a:latin typeface="Aptos"/>
                        </a:rPr>
                        <a:t>afecto</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una</a:t>
                      </a:r>
                      <a:r>
                        <a:rPr lang="en-US" sz="1200" b="0" i="0" u="none" strike="noStrike" noProof="0" dirty="0">
                          <a:solidFill>
                            <a:srgbClr val="0D0D0D"/>
                          </a:solidFill>
                          <a:latin typeface="Aptos"/>
                        </a:rPr>
                        <a:t> forma </a:t>
                      </a:r>
                      <a:r>
                        <a:rPr lang="en-US" sz="1200" b="0" i="0" u="none" strike="noStrike" noProof="0" dirty="0" err="1">
                          <a:solidFill>
                            <a:srgbClr val="0D0D0D"/>
                          </a:solidFill>
                          <a:latin typeface="Aptos"/>
                        </a:rPr>
                        <a:t>bastante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directa</a:t>
                      </a:r>
                    </a:p>
                  </a:txBody>
                  <a:tcPr/>
                </a:tc>
                <a:extLst>
                  <a:ext uri="{0D108BD9-81ED-4DB2-BD59-A6C34878D82A}">
                    <a16:rowId xmlns:a16="http://schemas.microsoft.com/office/drawing/2014/main" val="3075439097"/>
                  </a:ext>
                </a:extLst>
              </a:tr>
              <a:tr h="370838">
                <a:tc>
                  <a:txBody>
                    <a:bodyPr/>
                    <a:lstStyle/>
                    <a:p>
                      <a:pPr lvl="0">
                        <a:buNone/>
                      </a:pPr>
                      <a:r>
                        <a:rPr lang="en-US" sz="1200" b="0" i="0" u="none" strike="noStrike" noProof="0" dirty="0">
                          <a:solidFill>
                            <a:srgbClr val="0D0D0D"/>
                          </a:solidFill>
                          <a:latin typeface="Aptos"/>
                        </a:rPr>
                        <a:t>´</a:t>
                      </a:r>
                      <a:r>
                        <a:rPr lang="en-US" sz="1200" b="0" i="0" u="none" strike="noStrike" noProof="0" err="1">
                          <a:solidFill>
                            <a:srgbClr val="0D0D0D"/>
                          </a:solidFill>
                          <a:latin typeface="Aptos"/>
                        </a:rPr>
                        <a:t>Ténicas</a:t>
                      </a:r>
                      <a:r>
                        <a:rPr lang="en-US" sz="1200" b="0" i="0" u="none" strike="noStrike" noProof="0" dirty="0">
                          <a:solidFill>
                            <a:srgbClr val="0D0D0D"/>
                          </a:solidFill>
                          <a:latin typeface="Aptos"/>
                        </a:rPr>
                        <a:t> Reunidas</a:t>
                      </a:r>
                      <a:endParaRPr lang="es-ES" dirty="0"/>
                    </a:p>
                  </a:txBody>
                  <a:tcPr/>
                </a:tc>
                <a:tc>
                  <a:txBody>
                    <a:bodyPr/>
                    <a:lstStyle/>
                    <a:p>
                      <a:pPr lvl="0">
                        <a:buNone/>
                      </a:pPr>
                      <a:r>
                        <a:rPr lang="en-US" sz="1200" b="0" i="0" u="none" strike="noStrike" noProof="0" dirty="0">
                          <a:solidFill>
                            <a:srgbClr val="0D0D0D"/>
                          </a:solidFill>
                        </a:rPr>
                        <a:t>-0.394020</a:t>
                      </a:r>
                      <a:endParaRPr lang="es-ES" dirty="0"/>
                    </a:p>
                  </a:txBody>
                  <a:tcPr/>
                </a:tc>
                <a:tc>
                  <a:txBody>
                    <a:bodyPr/>
                    <a:lstStyle/>
                    <a:p>
                      <a:pPr lvl="0">
                        <a:buNone/>
                      </a:pPr>
                      <a:r>
                        <a:rPr lang="en-US" sz="1100" b="0" i="0" u="none" strike="noStrike" noProof="0" dirty="0">
                          <a:solidFill>
                            <a:srgbClr val="0D0D0D"/>
                          </a:solidFill>
                        </a:rPr>
                        <a:t>Parece que le </a:t>
                      </a:r>
                      <a:r>
                        <a:rPr lang="en-US" sz="1100" b="0" i="0" u="none" strike="noStrike" noProof="0" dirty="0" err="1">
                          <a:solidFill>
                            <a:srgbClr val="0D0D0D"/>
                          </a:solidFill>
                        </a:rPr>
                        <a:t>afectó</a:t>
                      </a:r>
                      <a:r>
                        <a:rPr lang="en-US" sz="1100" b="0" i="0" u="none" strike="noStrike" noProof="0" dirty="0">
                          <a:solidFill>
                            <a:srgbClr val="0D0D0D"/>
                          </a:solidFill>
                        </a:rPr>
                        <a:t> de </a:t>
                      </a:r>
                      <a:r>
                        <a:rPr lang="en-US" sz="1100" b="0" i="0" u="none" strike="noStrike" noProof="0" dirty="0" err="1">
                          <a:solidFill>
                            <a:srgbClr val="0D0D0D"/>
                          </a:solidFill>
                        </a:rPr>
                        <a:t>una</a:t>
                      </a:r>
                      <a:r>
                        <a:rPr lang="en-US" sz="1100" b="0" i="0" u="none" strike="noStrike" noProof="0" dirty="0">
                          <a:solidFill>
                            <a:srgbClr val="0D0D0D"/>
                          </a:solidFill>
                        </a:rPr>
                        <a:t> forma </a:t>
                      </a:r>
                      <a:r>
                        <a:rPr lang="en-US" sz="1100" b="0" i="0" u="none" strike="noStrike" noProof="0" dirty="0" err="1">
                          <a:solidFill>
                            <a:srgbClr val="0D0D0D"/>
                          </a:solidFill>
                        </a:rPr>
                        <a:t>moderada</a:t>
                      </a:r>
                    </a:p>
                  </a:txBody>
                  <a:tcPr/>
                </a:tc>
                <a:extLst>
                  <a:ext uri="{0D108BD9-81ED-4DB2-BD59-A6C34878D82A}">
                    <a16:rowId xmlns:a16="http://schemas.microsoft.com/office/drawing/2014/main" val="1666290202"/>
                  </a:ext>
                </a:extLst>
              </a:tr>
            </a:tbl>
          </a:graphicData>
        </a:graphic>
      </p:graphicFrame>
      <p:sp>
        <p:nvSpPr>
          <p:cNvPr id="8" name="CuadroTexto 7">
            <a:extLst>
              <a:ext uri="{FF2B5EF4-FFF2-40B4-BE49-F238E27FC236}">
                <a16:creationId xmlns:a16="http://schemas.microsoft.com/office/drawing/2014/main" id="{C140D96D-489E-6318-45EE-2C8C0A4E5476}"/>
              </a:ext>
            </a:extLst>
          </p:cNvPr>
          <p:cNvSpPr txBox="1"/>
          <p:nvPr/>
        </p:nvSpPr>
        <p:spPr>
          <a:xfrm>
            <a:off x="79331" y="110647"/>
            <a:ext cx="76492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solidFill>
                  <a:srgbClr val="FFFFFF"/>
                </a:solidFill>
              </a:rPr>
              <a:t>Correlación</a:t>
            </a:r>
            <a:r>
              <a:rPr lang="en-US" b="1" dirty="0">
                <a:solidFill>
                  <a:srgbClr val="FFFFFF"/>
                </a:solidFill>
              </a:rPr>
              <a:t> entre Volumen y </a:t>
            </a:r>
            <a:r>
              <a:rPr lang="en-US" b="1" dirty="0" err="1">
                <a:solidFill>
                  <a:srgbClr val="FFFFFF"/>
                </a:solidFill>
              </a:rPr>
              <a:t>número</a:t>
            </a:r>
            <a:r>
              <a:rPr lang="en-US" b="1" dirty="0">
                <a:solidFill>
                  <a:srgbClr val="FFFFFF"/>
                </a:solidFill>
              </a:rPr>
              <a:t> de </a:t>
            </a:r>
            <a:r>
              <a:rPr lang="en-US" b="1" dirty="0" err="1">
                <a:solidFill>
                  <a:srgbClr val="FFFFFF"/>
                </a:solidFill>
              </a:rPr>
              <a:t>conflictos</a:t>
            </a:r>
            <a:r>
              <a:rPr lang="en-US" b="1" dirty="0">
                <a:solidFill>
                  <a:srgbClr val="FFFFFF"/>
                </a:solidFill>
              </a:rPr>
              <a:t> </a:t>
            </a:r>
            <a:r>
              <a:rPr lang="en-US" b="1" dirty="0" err="1">
                <a:solidFill>
                  <a:srgbClr val="FFFFFF"/>
                </a:solidFill>
              </a:rPr>
              <a:t>diarios</a:t>
            </a:r>
            <a:endParaRPr lang="es-ES" dirty="0" err="1"/>
          </a:p>
        </p:txBody>
      </p:sp>
    </p:spTree>
    <p:extLst>
      <p:ext uri="{BB962C8B-B14F-4D97-AF65-F5344CB8AC3E}">
        <p14:creationId xmlns:p14="http://schemas.microsoft.com/office/powerpoint/2010/main" val="21622873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EDA – Guerras y Acciones Energéticas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613</cp:revision>
  <dcterms:created xsi:type="dcterms:W3CDTF">2024-05-04T10:06:19Z</dcterms:created>
  <dcterms:modified xsi:type="dcterms:W3CDTF">2024-05-04T14:38:35Z</dcterms:modified>
</cp:coreProperties>
</file>