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D508F"/>
    <a:srgbClr val="458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>
        <p:scale>
          <a:sx n="66" d="100"/>
          <a:sy n="66" d="100"/>
        </p:scale>
        <p:origin x="1023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FDDB2-476B-4464-BB8B-9636B0586F2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3AE71-3447-4EB5-BE92-CD529D40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3AE71-3447-4EB5-BE92-CD529D409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3AE71-3447-4EB5-BE92-CD529D409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87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3AE71-3447-4EB5-BE92-CD529D409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814A-1B2D-497E-93DE-DD0F96DF3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D5CC0-531A-4C0E-80D9-0F66CA2F4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70872-2E83-46C2-9E66-BB599DB9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1839-98F1-4D60-AE67-259B77D79DA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66A4-4FAC-4902-8971-C482CAC3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3C2F-3234-4043-B585-718FF468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1592-2557-4FB4-BCBC-C3547095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6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68A5-8518-4F39-985B-36CC1A01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256C1-169C-419D-8AFC-324478673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FA4A-6472-4662-AF8B-D29ED8F4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1839-98F1-4D60-AE67-259B77D79DA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54CCA-0DC8-4285-AD97-42A3CD67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265E-7BC6-4485-B853-B32ABE23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1592-2557-4FB4-BCBC-C3547095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51669-57DC-4A57-A39D-56D3C4DE3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D6CB4-7655-4BEB-B9D7-95459E0D7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BEC27-E3FA-4119-83A2-B8C3A68D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1839-98F1-4D60-AE67-259B77D79DA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A624A-D214-4ACC-911F-B8D73635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FC7C-7097-4AD4-BC94-23AD1CF1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1592-2557-4FB4-BCBC-C3547095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1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C131-BE49-4D6F-A5FB-98AF9D37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7B0F-606C-44D5-8C0C-F51E6EAC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F52C-ADE4-4284-B3EE-43765FE5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1839-98F1-4D60-AE67-259B77D79DA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FCDD-B471-4F24-962A-11CAE801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0EC17-9DDF-4445-A342-99A576B7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1592-2557-4FB4-BCBC-C3547095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3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6F90-B47D-4417-A70A-1F7C4E64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9CD05-ED8E-4009-BCC8-42CFAE5E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B699-048D-4B32-8C57-A6F42011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1839-98F1-4D60-AE67-259B77D79DA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7382-2EFF-43C5-A6A2-94157226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FE2F-BBB3-493D-BEB9-BBA0EC4F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1592-2557-4FB4-BCBC-C3547095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DA4F-187E-45C9-9710-7DE9F2AB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5DC9-E23B-4C7B-B7B8-27D271D39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2965F-0E5D-4F99-A0BB-441975BDB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35E6B-5148-4341-9896-0C7C4C47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1839-98F1-4D60-AE67-259B77D79DA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266B7-30D0-4254-AB2A-AB782865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A7B8-6857-475A-9679-99B01780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1592-2557-4FB4-BCBC-C3547095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7C4F-D3FE-4A36-A170-53B31271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64055-0DBD-4261-825E-88DED4BA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375B-8678-4837-B38C-C2CCA67D7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3A806-CA94-4D8F-972B-A166F8825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14C20-1242-4A8E-ABAF-1770C2DFC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3D5E9-D7A5-4C03-9C25-A617928C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1839-98F1-4D60-AE67-259B77D79DA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3DD81-E265-4967-9411-32232165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43D97-90E3-48C1-9975-3A692714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1592-2557-4FB4-BCBC-C3547095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3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55AE-374E-4DFF-A9E1-FB6D2A7B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4ECC8-AEF7-4057-9A13-9E4B5928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1839-98F1-4D60-AE67-259B77D79DA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3DFD7-4330-495E-80A9-CF3E3231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B190A-E8EA-4D80-8474-A400680F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1592-2557-4FB4-BCBC-C3547095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9EAE5-21E4-4CDF-B551-FF27C2F2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1839-98F1-4D60-AE67-259B77D79DA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2EC71-14D2-4DF4-8F33-26EE4C41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E4376-FA5A-42A1-A5F6-41D4C6A8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1592-2557-4FB4-BCBC-C3547095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0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6300-1EBD-4B19-9358-569D8768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815F-2452-42C9-9C9F-9EB7A548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0A542-4398-4648-87CB-4CC16966F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A98-5187-4353-8E37-80E4DE2E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1839-98F1-4D60-AE67-259B77D79DA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E2E16-2EA3-4E61-8897-51CFE42B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BC564-E0C3-4322-9078-07AEC3B0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1592-2557-4FB4-BCBC-C3547095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B4BE-CA01-47D6-BA4F-26E8B2C7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165DF-9FED-4938-A1B9-4532E0930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E0B9E-7D3E-4F89-BE26-64E7ACB42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36196-7378-4428-9322-6D33CB4E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1839-98F1-4D60-AE67-259B77D79DA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466E-884A-4ECF-8960-A6847A30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7294-F3AE-4384-ACE8-03CABEC2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1592-2557-4FB4-BCBC-C3547095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3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CA01-8884-410F-8C41-D3F9C68E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CE9D6-A94A-41C4-8D86-4E91D8A9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070F3-5260-4201-BE2E-C6FAA7483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1839-98F1-4D60-AE67-259B77D79DA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6ACE3-96F3-43DE-9D24-BA8ABAAD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9B51-0280-4370-8809-F5C0DDEAD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1592-2557-4FB4-BCBC-C3547095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5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408171-1BCA-476D-B7CD-ACC8AFA81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99" y="2791872"/>
            <a:ext cx="3398472" cy="33984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93FD2D-88BF-4228-86F6-C91A854F0FB0}"/>
              </a:ext>
            </a:extLst>
          </p:cNvPr>
          <p:cNvSpPr/>
          <p:nvPr/>
        </p:nvSpPr>
        <p:spPr>
          <a:xfrm>
            <a:off x="0" y="551544"/>
            <a:ext cx="12192000" cy="2053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7564-92FD-4DBA-92AF-0BE4DB32E3B9}"/>
              </a:ext>
            </a:extLst>
          </p:cNvPr>
          <p:cNvSpPr txBox="1"/>
          <p:nvPr/>
        </p:nvSpPr>
        <p:spPr>
          <a:xfrm>
            <a:off x="2604987" y="667656"/>
            <a:ext cx="69570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Gadugi" panose="020B0502040204020203" pitchFamily="34" charset="0"/>
              </a:rPr>
              <a:t>Welcome to 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Gadugi" panose="020B0502040204020203" pitchFamily="34" charset="0"/>
              </a:rPr>
              <a:t>Vocabular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Gadugi" panose="020B0502040204020203" pitchFamily="34" charset="0"/>
              </a:rPr>
              <a:t>The easiest way to expand your vocabulary</a:t>
            </a:r>
          </a:p>
        </p:txBody>
      </p:sp>
    </p:spTree>
    <p:extLst>
      <p:ext uri="{BB962C8B-B14F-4D97-AF65-F5344CB8AC3E}">
        <p14:creationId xmlns:p14="http://schemas.microsoft.com/office/powerpoint/2010/main" val="242424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287BDF-A1C0-4A55-9590-4C5287AFB4A6}"/>
              </a:ext>
            </a:extLst>
          </p:cNvPr>
          <p:cNvSpPr/>
          <p:nvPr/>
        </p:nvSpPr>
        <p:spPr>
          <a:xfrm>
            <a:off x="0" y="551545"/>
            <a:ext cx="12192000" cy="100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Gadugi" panose="020B0502040204020203" pitchFamily="34" charset="0"/>
              </a:rPr>
              <a:t>	  Let Vocabular know which </a:t>
            </a:r>
            <a:r>
              <a:rPr lang="en-US" sz="2800" b="1" dirty="0">
                <a:latin typeface="Gadugi" panose="020B0502040204020203" pitchFamily="34" charset="0"/>
              </a:rPr>
              <a:t>words</a:t>
            </a:r>
            <a:r>
              <a:rPr lang="en-US" sz="2800" dirty="0">
                <a:latin typeface="Gadugi" panose="020B0502040204020203" pitchFamily="34" charset="0"/>
              </a:rPr>
              <a:t> you’d like to learn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1F2A31-E399-4BB6-A0E3-3A2ACE3CF212}"/>
              </a:ext>
            </a:extLst>
          </p:cNvPr>
          <p:cNvSpPr/>
          <p:nvPr/>
        </p:nvSpPr>
        <p:spPr>
          <a:xfrm>
            <a:off x="355600" y="749303"/>
            <a:ext cx="605970" cy="605970"/>
          </a:xfrm>
          <a:prstGeom prst="ellipse">
            <a:avLst/>
          </a:prstGeom>
          <a:solidFill>
            <a:srgbClr val="2D5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Gadugi" panose="020B0502040204020203" pitchFamily="34" charset="0"/>
              </a:rPr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9612D-C8BA-4C04-9A96-CEDD2F4D8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44" y="2379617"/>
            <a:ext cx="7872092" cy="1495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695F6B-C353-407A-AB2C-F80ACCA94634}"/>
              </a:ext>
            </a:extLst>
          </p:cNvPr>
          <p:cNvSpPr txBox="1"/>
          <p:nvPr/>
        </p:nvSpPr>
        <p:spPr>
          <a:xfrm>
            <a:off x="1059544" y="1901370"/>
            <a:ext cx="543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Using the “add a word” box on your new tab page…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586D3-CEC1-45F8-BE50-076EE32A5790}"/>
              </a:ext>
            </a:extLst>
          </p:cNvPr>
          <p:cNvSpPr txBox="1"/>
          <p:nvPr/>
        </p:nvSpPr>
        <p:spPr>
          <a:xfrm>
            <a:off x="1059544" y="4263618"/>
            <a:ext cx="42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adugi" panose="020B0502040204020203" pitchFamily="34" charset="0"/>
              </a:rPr>
              <a:t>Or just by defining the word on Google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08E2A-D81A-4074-A0C6-3BD265DFC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70" y="4874771"/>
            <a:ext cx="9869714" cy="946239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8E8CFA3-4052-4E77-8BF2-C7341BBC0E62}"/>
              </a:ext>
            </a:extLst>
          </p:cNvPr>
          <p:cNvSpPr/>
          <p:nvPr/>
        </p:nvSpPr>
        <p:spPr>
          <a:xfrm rot="5400000">
            <a:off x="835116" y="2008702"/>
            <a:ext cx="252906" cy="154669"/>
          </a:xfrm>
          <a:prstGeom prst="triangl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D0F9F9E-7125-47A6-A7CB-2E74429BD6FC}"/>
              </a:ext>
            </a:extLst>
          </p:cNvPr>
          <p:cNvSpPr/>
          <p:nvPr/>
        </p:nvSpPr>
        <p:spPr>
          <a:xfrm rot="5400000">
            <a:off x="835116" y="4370950"/>
            <a:ext cx="252906" cy="154669"/>
          </a:xfrm>
          <a:prstGeom prst="triangl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F0681A-FE23-452F-B82F-15A94C6C1DCA}"/>
              </a:ext>
            </a:extLst>
          </p:cNvPr>
          <p:cNvSpPr/>
          <p:nvPr/>
        </p:nvSpPr>
        <p:spPr>
          <a:xfrm>
            <a:off x="765175" y="1959584"/>
            <a:ext cx="119059" cy="252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56DAC1-141F-4AF4-897D-0BEED16ED360}"/>
              </a:ext>
            </a:extLst>
          </p:cNvPr>
          <p:cNvSpPr/>
          <p:nvPr/>
        </p:nvSpPr>
        <p:spPr>
          <a:xfrm>
            <a:off x="771070" y="4321831"/>
            <a:ext cx="119059" cy="252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287BDF-A1C0-4A55-9590-4C5287AFB4A6}"/>
              </a:ext>
            </a:extLst>
          </p:cNvPr>
          <p:cNvSpPr/>
          <p:nvPr/>
        </p:nvSpPr>
        <p:spPr>
          <a:xfrm>
            <a:off x="0" y="551545"/>
            <a:ext cx="12192000" cy="100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Gadugi" panose="020B0502040204020203" pitchFamily="34" charset="0"/>
              </a:rPr>
              <a:t>	  Vocabular </a:t>
            </a:r>
            <a:r>
              <a:rPr lang="en-US" sz="2400" b="1" dirty="0">
                <a:latin typeface="Gadugi" panose="020B0502040204020203" pitchFamily="34" charset="0"/>
              </a:rPr>
              <a:t>periodically reminds </a:t>
            </a:r>
            <a:r>
              <a:rPr lang="en-US" sz="2400" dirty="0">
                <a:latin typeface="Gadugi" panose="020B0502040204020203" pitchFamily="34" charset="0"/>
              </a:rPr>
              <a:t>you of those words as you </a:t>
            </a:r>
            <a:r>
              <a:rPr lang="en-US" sz="2400" b="1" dirty="0">
                <a:latin typeface="Gadugi" panose="020B0502040204020203" pitchFamily="34" charset="0"/>
              </a:rPr>
              <a:t>browse the web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1F2A31-E399-4BB6-A0E3-3A2ACE3CF212}"/>
              </a:ext>
            </a:extLst>
          </p:cNvPr>
          <p:cNvSpPr/>
          <p:nvPr/>
        </p:nvSpPr>
        <p:spPr>
          <a:xfrm>
            <a:off x="355600" y="749303"/>
            <a:ext cx="605970" cy="605970"/>
          </a:xfrm>
          <a:prstGeom prst="ellipse">
            <a:avLst/>
          </a:prstGeom>
          <a:solidFill>
            <a:srgbClr val="2D5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Gadugi" panose="020B0502040204020203" pitchFamily="34" charset="0"/>
              </a:rPr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A8CFC-FA79-4BE8-A2B1-A4AA8FE1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1884643"/>
            <a:ext cx="6889750" cy="260666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44D87B-327D-461B-9656-D7FA33C5A5CD}"/>
              </a:ext>
            </a:extLst>
          </p:cNvPr>
          <p:cNvGrpSpPr/>
          <p:nvPr/>
        </p:nvGrpSpPr>
        <p:grpSpPr>
          <a:xfrm>
            <a:off x="1111250" y="4689020"/>
            <a:ext cx="9448863" cy="369332"/>
            <a:chOff x="1111250" y="4689020"/>
            <a:chExt cx="944886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D56689-9FBA-44F6-B01D-2963D97F40B9}"/>
                </a:ext>
              </a:extLst>
            </p:cNvPr>
            <p:cNvSpPr txBox="1"/>
            <p:nvPr/>
          </p:nvSpPr>
          <p:spPr>
            <a:xfrm>
              <a:off x="1405619" y="4689020"/>
              <a:ext cx="9154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adugi" panose="020B0502040204020203" pitchFamily="34" charset="0"/>
                </a:rPr>
                <a:t>Reminders appear on your new tab page, which you already </a:t>
              </a:r>
              <a:r>
                <a:rPr lang="en-US" b="1" dirty="0">
                  <a:solidFill>
                    <a:schemeClr val="bg1"/>
                  </a:solidFill>
                  <a:latin typeface="Gadugi" panose="020B0502040204020203" pitchFamily="34" charset="0"/>
                </a:rPr>
                <a:t>see dozens of times a day!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CFC6E757-A91B-4447-86F8-77EA97A75465}"/>
                </a:ext>
              </a:extLst>
            </p:cNvPr>
            <p:cNvSpPr/>
            <p:nvPr/>
          </p:nvSpPr>
          <p:spPr>
            <a:xfrm rot="5400000">
              <a:off x="1181191" y="4796352"/>
              <a:ext cx="252906" cy="154669"/>
            </a:xfrm>
            <a:prstGeom prst="triangl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0A2620-ABCF-4648-A972-9E60630D3841}"/>
                </a:ext>
              </a:extLst>
            </p:cNvPr>
            <p:cNvSpPr/>
            <p:nvPr/>
          </p:nvSpPr>
          <p:spPr>
            <a:xfrm>
              <a:off x="1111250" y="4747234"/>
              <a:ext cx="119059" cy="2529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B42636-396F-4F7E-B4EC-509EE42787D3}"/>
              </a:ext>
            </a:extLst>
          </p:cNvPr>
          <p:cNvGrpSpPr/>
          <p:nvPr/>
        </p:nvGrpSpPr>
        <p:grpSpPr>
          <a:xfrm>
            <a:off x="1111250" y="5158013"/>
            <a:ext cx="7043781" cy="369332"/>
            <a:chOff x="1111250" y="4689020"/>
            <a:chExt cx="7043781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89EA15-611B-4C8C-9877-5BBAABC3610B}"/>
                </a:ext>
              </a:extLst>
            </p:cNvPr>
            <p:cNvSpPr txBox="1"/>
            <p:nvPr/>
          </p:nvSpPr>
          <p:spPr>
            <a:xfrm>
              <a:off x="1405619" y="4689020"/>
              <a:ext cx="6749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adugi" panose="020B0502040204020203" pitchFamily="34" charset="0"/>
                </a:rPr>
                <a:t>Uses spaced repetition algorithms for </a:t>
              </a:r>
              <a:r>
                <a:rPr lang="en-US" b="1" dirty="0">
                  <a:solidFill>
                    <a:schemeClr val="bg1"/>
                  </a:solidFill>
                  <a:latin typeface="Gadugi" panose="020B0502040204020203" pitchFamily="34" charset="0"/>
                </a:rPr>
                <a:t>optimum word retention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B79E93C-BC0D-4E86-8A1B-0CF5B20F51FB}"/>
                </a:ext>
              </a:extLst>
            </p:cNvPr>
            <p:cNvSpPr/>
            <p:nvPr/>
          </p:nvSpPr>
          <p:spPr>
            <a:xfrm rot="5400000">
              <a:off x="1181191" y="4796352"/>
              <a:ext cx="252906" cy="154669"/>
            </a:xfrm>
            <a:prstGeom prst="triangl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38B55F-3F57-4CB0-9C68-81CAB18F123A}"/>
                </a:ext>
              </a:extLst>
            </p:cNvPr>
            <p:cNvSpPr/>
            <p:nvPr/>
          </p:nvSpPr>
          <p:spPr>
            <a:xfrm>
              <a:off x="1111250" y="4747234"/>
              <a:ext cx="119059" cy="2529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E1E6C2-A150-461D-8665-12F717457DB5}"/>
              </a:ext>
            </a:extLst>
          </p:cNvPr>
          <p:cNvGrpSpPr/>
          <p:nvPr/>
        </p:nvGrpSpPr>
        <p:grpSpPr>
          <a:xfrm>
            <a:off x="1111250" y="5627006"/>
            <a:ext cx="7394774" cy="369332"/>
            <a:chOff x="1111250" y="4689020"/>
            <a:chExt cx="7394774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0072D9-7537-4127-B4E0-BEA15C9E4AC7}"/>
                </a:ext>
              </a:extLst>
            </p:cNvPr>
            <p:cNvSpPr txBox="1"/>
            <p:nvPr/>
          </p:nvSpPr>
          <p:spPr>
            <a:xfrm>
              <a:off x="1405619" y="4689020"/>
              <a:ext cx="7100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adugi" panose="020B0502040204020203" pitchFamily="34" charset="0"/>
                </a:rPr>
                <a:t>Customizable reminder intervals – </a:t>
              </a:r>
              <a:r>
                <a:rPr lang="en-US" b="1" dirty="0">
                  <a:solidFill>
                    <a:schemeClr val="bg1"/>
                  </a:solidFill>
                  <a:latin typeface="Gadugi" panose="020B0502040204020203" pitchFamily="34" charset="0"/>
                </a:rPr>
                <a:t>take control of your vocabulary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F6BE95F-05B5-4314-BD3D-3D2ED831D76F}"/>
                </a:ext>
              </a:extLst>
            </p:cNvPr>
            <p:cNvSpPr/>
            <p:nvPr/>
          </p:nvSpPr>
          <p:spPr>
            <a:xfrm rot="5400000">
              <a:off x="1181191" y="4796352"/>
              <a:ext cx="252906" cy="154669"/>
            </a:xfrm>
            <a:prstGeom prst="triangl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CF2FF1-5861-4DB0-990E-5D7CE1C68712}"/>
                </a:ext>
              </a:extLst>
            </p:cNvPr>
            <p:cNvSpPr/>
            <p:nvPr/>
          </p:nvSpPr>
          <p:spPr>
            <a:xfrm>
              <a:off x="1111250" y="4747234"/>
              <a:ext cx="119059" cy="2529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62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Gadugi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Sirui Sun</dc:creator>
  <cp:lastModifiedBy>Sirui Sun</cp:lastModifiedBy>
  <cp:revision>5</cp:revision>
  <dcterms:created xsi:type="dcterms:W3CDTF">2017-04-30T18:43:52Z</dcterms:created>
  <dcterms:modified xsi:type="dcterms:W3CDTF">2017-04-30T19:07:18Z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sirsu@microsoft.com</vt:lpwstr>
  </property>
  <property fmtid="{D5CDD505-2E9C-101B-9397-08002B2CF9AE}" pid="6" name="MSIP_Label_f42aa342-8706-4288-bd11-ebb85995028c_SetDate">
    <vt:lpwstr>2017-04-30T11:47:57.9104104-07:00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