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 take different parts together to visualize, compare, and recommend schools.</a:t>
            </a: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8991600" y="3047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9144000" cy="2514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1371600" y="2819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spcBef>
                <a:spcPts val="440"/>
              </a:spcBef>
              <a:buClr>
                <a:schemeClr val="accent2"/>
              </a:buClr>
              <a:buFont typeface="Noto Sans Symbols"/>
              <a:buNone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spcBef>
                <a:spcPts val="360"/>
              </a:spcBef>
              <a:buClr>
                <a:schemeClr val="accent5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6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spcBef>
                <a:spcPts val="320"/>
              </a:spcBef>
              <a:buClr>
                <a:srgbClr val="B75640"/>
              </a:buClr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spcBef>
                <a:spcPts val="320"/>
              </a:spcBef>
              <a:buClr>
                <a:srgbClr val="7A6B62"/>
              </a:buClr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spcBef>
                <a:spcPts val="280"/>
              </a:spcBef>
              <a:buClr>
                <a:srgbClr val="B29D00"/>
              </a:buClr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155447" y="2420111"/>
            <a:ext cx="8833103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267200" y="2115311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4361687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343400" y="219945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34" name="Shape 34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Georgia"/>
              <a:buNone/>
              <a:defRPr b="0" i="0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2269236" y="-443483"/>
            <a:ext cx="4599431" cy="85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010400" y="0"/>
            <a:ext cx="21335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Shape 150"/>
          <p:cNvCxnSpPr/>
          <p:nvPr/>
        </p:nvCxnSpPr>
        <p:spPr>
          <a:xfrm rot="5400000">
            <a:off x="4021835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1" name="Shape 151"/>
          <p:cNvSpPr/>
          <p:nvPr/>
        </p:nvSpPr>
        <p:spPr>
          <a:xfrm>
            <a:off x="6839711" y="2925763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934200" y="302025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6915911" y="300990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 rot="5400000">
            <a:off x="670716" y="-61117"/>
            <a:ext cx="5821365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7" name="Shape 157"/>
          <p:cNvSpPr txBox="1"/>
          <p:nvPr>
            <p:ph type="title"/>
          </p:nvPr>
        </p:nvSpPr>
        <p:spPr>
          <a:xfrm rot="5400000">
            <a:off x="5189537" y="2506663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4361687" y="1026371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8991600" y="1905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52400" y="2286000"/>
            <a:ext cx="8833103" cy="304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55447" y="142352"/>
            <a:ext cx="8833103" cy="2139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368425" y="2743200"/>
            <a:ext cx="6480174" cy="167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54864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38760" lvl="2" marL="82296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33680" lvl="3" marL="1097280" marR="0" rtl="0" algn="l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1371600" marR="0" rtl="0" algn="l">
              <a:spcBef>
                <a:spcPts val="280"/>
              </a:spcBef>
              <a:buClr>
                <a:schemeClr val="accent5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" name="Shape 49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152400" y="2438400"/>
            <a:ext cx="8833103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" name="Shape 54"/>
          <p:cNvSpPr/>
          <p:nvPr/>
        </p:nvSpPr>
        <p:spPr>
          <a:xfrm>
            <a:off x="4267200" y="2115311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361687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4343400" y="219945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722312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Georgia"/>
              <a:buNone/>
              <a:defRPr b="0" i="0" sz="4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791200" y="6409944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cxnSp>
        <p:nvCxnSpPr>
          <p:cNvPr id="63" name="Shape 63"/>
          <p:cNvCxnSpPr/>
          <p:nvPr/>
        </p:nvCxnSpPr>
        <p:spPr>
          <a:xfrm flipH="1" rot="10800000">
            <a:off x="4563080" y="1575652"/>
            <a:ext cx="8920" cy="481955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idx="1" type="body"/>
          </p:nvPr>
        </p:nvSpPr>
        <p:spPr>
          <a:xfrm>
            <a:off x="301752" y="1371600"/>
            <a:ext cx="4038599" cy="46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382" lvl="0" marL="274320" marR="0" rtl="0" algn="l">
              <a:spcBef>
                <a:spcPts val="5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800600" y="1371600"/>
            <a:ext cx="4038599" cy="46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382" lvl="0" marL="274320" marR="0" rtl="0" algn="l">
              <a:spcBef>
                <a:spcPts val="5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 rot="10800000">
            <a:off x="4572000" y="2200274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" name="Shape 68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52400" y="1371600"/>
            <a:ext cx="8833103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45922" y="6391655"/>
            <a:ext cx="8833103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01752" y="1524000"/>
            <a:ext cx="4040187" cy="732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54864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38760" lvl="2" marL="82296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33680" lvl="3" marL="1097280" marR="0" rtl="0" algn="l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1371600" marR="0" rtl="0" algn="l">
              <a:spcBef>
                <a:spcPts val="320"/>
              </a:spcBef>
              <a:buClr>
                <a:schemeClr val="accent5"/>
              </a:buClr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791330" y="1524000"/>
            <a:ext cx="4041774" cy="731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b="1" i="0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54864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38760" lvl="2" marL="82296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33680" lvl="3" marL="1097280" marR="0" rtl="0" algn="l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1371600" marR="0" rtl="0" algn="l">
              <a:spcBef>
                <a:spcPts val="320"/>
              </a:spcBef>
              <a:buClr>
                <a:schemeClr val="accent5"/>
              </a:buClr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04800" y="6409944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152400" y="1280159"/>
            <a:ext cx="8833103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" name="Shape 79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 txBox="1"/>
          <p:nvPr>
            <p:ph idx="3" type="body"/>
          </p:nvPr>
        </p:nvSpPr>
        <p:spPr>
          <a:xfrm>
            <a:off x="301752" y="2471383"/>
            <a:ext cx="4041648" cy="3818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4" type="body"/>
          </p:nvPr>
        </p:nvSpPr>
        <p:spPr>
          <a:xfrm>
            <a:off x="4800600" y="2471383"/>
            <a:ext cx="4038599" cy="3822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Shape 82"/>
          <p:cNvSpPr/>
          <p:nvPr/>
        </p:nvSpPr>
        <p:spPr>
          <a:xfrm>
            <a:off x="4267200" y="956036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361687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4343400" y="1042416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343400" y="103602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52400" y="158495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267200" y="6324600"/>
            <a:ext cx="609599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52400" y="152400"/>
            <a:ext cx="8833103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52400" y="609600"/>
            <a:ext cx="2743199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81000" y="914400"/>
            <a:ext cx="2362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Georgia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548640" marR="0" rtl="0" algn="l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38760" lvl="2" marL="822960" marR="0" rtl="0" algn="l">
              <a:spcBef>
                <a:spcPts val="200"/>
              </a:spcBef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33680" lvl="3" marL="1097280" marR="0" rtl="0" algn="l"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1371600" marR="0" rtl="0" algn="l">
              <a:spcBef>
                <a:spcPts val="180"/>
              </a:spcBef>
              <a:buClr>
                <a:schemeClr val="accent5"/>
              </a:buClr>
              <a:buFont typeface="Georgia"/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0" name="Shape 110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52400" y="533400"/>
            <a:ext cx="8833103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3" name="Shape 113"/>
          <p:cNvSpPr/>
          <p:nvPr/>
        </p:nvSpPr>
        <p:spPr>
          <a:xfrm>
            <a:off x="1295400" y="228600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389887" y="323087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1371600" y="312737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116" name="Shape 116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1752" y="6410848"/>
            <a:ext cx="3383280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hape 120"/>
          <p:cNvCxnSpPr/>
          <p:nvPr/>
        </p:nvCxnSpPr>
        <p:spPr>
          <a:xfrm>
            <a:off x="152400" y="533400"/>
            <a:ext cx="8833103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52400" y="152400"/>
            <a:ext cx="8833103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52400" y="609600"/>
            <a:ext cx="2743199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295400" y="228600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389887" y="323087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371600" y="312737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000375" y="5029200"/>
            <a:ext cx="58674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Georgia"/>
              <a:buNone/>
              <a:defRPr b="1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000375" y="609600"/>
            <a:ext cx="58674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1000" y="990600"/>
            <a:ext cx="243839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548640" marR="0" rtl="0" algn="l">
              <a:spcBef>
                <a:spcPts val="2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91135" lvl="2" marL="822960" marR="0" rtl="0" algn="l">
              <a:spcBef>
                <a:spcPts val="2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93675" lvl="3" marL="1097280" marR="0" rtl="0" algn="l">
              <a:spcBef>
                <a:spcPts val="18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71450" lvl="4" marL="1371600" marR="0" rtl="0" algn="l">
              <a:spcBef>
                <a:spcPts val="18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5788151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301752" y="6410848"/>
            <a:ext cx="3584447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152400" y="1276742"/>
            <a:ext cx="8833103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/>
          <p:nvPr/>
        </p:nvSpPr>
        <p:spPr>
          <a:xfrm>
            <a:off x="4267200" y="956036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361687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01752" y="1524000"/>
            <a:ext cx="8534399" cy="4599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subTitle"/>
          </p:nvPr>
        </p:nvSpPr>
        <p:spPr>
          <a:xfrm>
            <a:off x="1371600" y="2819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SIRUI FENG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TURAB HASSAN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VI NGUYEN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CS 122 Project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MSCAPP ‘17</a:t>
            </a:r>
          </a:p>
        </p:txBody>
      </p:sp>
      <p:sp>
        <p:nvSpPr>
          <p:cNvPr id="163" name="Shape 16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b="0" i="0" lang="en-US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EdMoneyBall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Goal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visualize CPS’s (primary schools) data</a:t>
            </a:r>
            <a:r>
              <a:rPr lang="en-US"/>
              <a:t>: 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</a:pPr>
            <a:r>
              <a:rPr lang="en-US" sz="2700">
                <a:solidFill>
                  <a:schemeClr val="dk1"/>
                </a:solidFill>
              </a:rPr>
              <a:t>Diversity: I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ncome indicator, </a:t>
            </a:r>
            <a:r>
              <a:rPr lang="en-US" sz="2700">
                <a:solidFill>
                  <a:schemeClr val="dk1"/>
                </a:solidFill>
              </a:rPr>
              <a:t>E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thnicity distribution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</a:pPr>
            <a:r>
              <a:rPr lang="en-US" sz="2700">
                <a:solidFill>
                  <a:schemeClr val="dk1"/>
                </a:solidFill>
              </a:rPr>
              <a:t>P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erformance</a:t>
            </a:r>
            <a:r>
              <a:rPr lang="en-US" sz="2700">
                <a:solidFill>
                  <a:schemeClr val="dk1"/>
                </a:solidFill>
              </a:rPr>
              <a:t>: Math/Reading Attainment &amp; Growth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</a:pPr>
            <a:r>
              <a:rPr lang="en-US" sz="2700">
                <a:solidFill>
                  <a:schemeClr val="dk1"/>
                </a:solidFill>
              </a:rPr>
              <a:t>Expenditures: Key categories 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 student</a:t>
            </a: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help parents find primary schools that are </a:t>
            </a:r>
            <a:r>
              <a:rPr lang="en-US"/>
              <a:t>open 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them and best-fit their criteria.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Overview of the System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301779" y="1932583"/>
            <a:ext cx="8503863" cy="3608529"/>
            <a:chOff x="27" y="481735"/>
            <a:chExt cx="8503863" cy="3608529"/>
          </a:xfrm>
        </p:grpSpPr>
        <p:sp>
          <p:nvSpPr>
            <p:cNvPr id="176" name="Shape 176"/>
            <p:cNvSpPr/>
            <p:nvPr/>
          </p:nvSpPr>
          <p:spPr>
            <a:xfrm>
              <a:off x="7455964" y="2654508"/>
              <a:ext cx="91439" cy="404857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1425">
              <a:solidFill>
                <a:srgbClr val="E0A69D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77" name="Shape 177"/>
            <p:cNvSpPr/>
            <p:nvPr/>
          </p:nvSpPr>
          <p:spPr>
            <a:xfrm>
              <a:off x="4599975" y="1365692"/>
              <a:ext cx="2901709" cy="40485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19999" y="81776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11425">
              <a:solidFill>
                <a:srgbClr val="D57D6D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78" name="Shape 178"/>
            <p:cNvSpPr/>
            <p:nvPr/>
          </p:nvSpPr>
          <p:spPr>
            <a:xfrm>
              <a:off x="4949573" y="2654508"/>
              <a:ext cx="850703" cy="40485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1425">
              <a:solidFill>
                <a:srgbClr val="E0A69D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79" name="Shape 179"/>
            <p:cNvSpPr/>
            <p:nvPr/>
          </p:nvSpPr>
          <p:spPr>
            <a:xfrm>
              <a:off x="4098869" y="2654508"/>
              <a:ext cx="850703" cy="40485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1425">
              <a:solidFill>
                <a:srgbClr val="E0A69D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80" name="Shape 180"/>
            <p:cNvSpPr/>
            <p:nvPr/>
          </p:nvSpPr>
          <p:spPr>
            <a:xfrm>
              <a:off x="4599975" y="1365692"/>
              <a:ext cx="349598" cy="40485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19999" y="81776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11425">
              <a:solidFill>
                <a:srgbClr val="D57D6D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81" name="Shape 181"/>
            <p:cNvSpPr/>
            <p:nvPr/>
          </p:nvSpPr>
          <p:spPr>
            <a:xfrm>
              <a:off x="3248166" y="1365692"/>
              <a:ext cx="1351806" cy="40485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1425">
              <a:solidFill>
                <a:srgbClr val="D57D6D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82" name="Shape 182"/>
            <p:cNvSpPr/>
            <p:nvPr/>
          </p:nvSpPr>
          <p:spPr>
            <a:xfrm>
              <a:off x="1546759" y="2654508"/>
              <a:ext cx="850703" cy="40485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1425">
              <a:solidFill>
                <a:srgbClr val="E0A69D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83" name="Shape 183"/>
            <p:cNvSpPr/>
            <p:nvPr/>
          </p:nvSpPr>
          <p:spPr>
            <a:xfrm>
              <a:off x="696056" y="2654508"/>
              <a:ext cx="850703" cy="40485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1425">
              <a:solidFill>
                <a:srgbClr val="E0A69D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84" name="Shape 184"/>
            <p:cNvSpPr/>
            <p:nvPr/>
          </p:nvSpPr>
          <p:spPr>
            <a:xfrm>
              <a:off x="1546759" y="1365692"/>
              <a:ext cx="3053213" cy="40485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1425">
              <a:solidFill>
                <a:srgbClr val="D57D6D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85" name="Shape 185"/>
            <p:cNvSpPr/>
            <p:nvPr/>
          </p:nvSpPr>
          <p:spPr>
            <a:xfrm>
              <a:off x="3903944" y="481735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0000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58617" y="628675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rgbClr val="BC573E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4084507" y="654564"/>
              <a:ext cx="1340279" cy="832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Database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850729" y="1770550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005403" y="1917490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rgbClr val="D57D6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1031292" y="1943380"/>
              <a:ext cx="1340279" cy="832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School Performance Data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27" y="3059366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54700" y="3206306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rgbClr val="E0A69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80590" y="3232196"/>
              <a:ext cx="1340279" cy="832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Attainment Score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01433" y="3059366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856107" y="3206306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rgbClr val="E0A69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881997" y="3232196"/>
              <a:ext cx="1340279" cy="832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Growth Percentile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2552136" y="1770550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706809" y="1917490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rgbClr val="D57D6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2732700" y="1943380"/>
              <a:ext cx="1340279" cy="832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School Expenditure Data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4253544" y="1770550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408217" y="1917490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rgbClr val="D57D6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4434107" y="1943380"/>
              <a:ext cx="1340279" cy="832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School Demographic Data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3402839" y="3059366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557514" y="3206306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rgbClr val="E0A69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402846" y="3232201"/>
              <a:ext cx="1520700" cy="83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 Free/Reduced Lunch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5104246" y="3059366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5258921" y="3206306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rgbClr val="E0A69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5284810" y="3232196"/>
              <a:ext cx="1340279" cy="832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Ethnicity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6654149" y="1770550"/>
              <a:ext cx="1695069" cy="883958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08821" y="1917490"/>
              <a:ext cx="1695069" cy="8839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rgbClr val="D57D6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6834711" y="1943380"/>
              <a:ext cx="1643288" cy="832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School &amp; Zone Geo-location Data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6805653" y="3059366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960327" y="3206306"/>
              <a:ext cx="1392060" cy="8839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rgbClr val="E0A69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6986217" y="3232196"/>
              <a:ext cx="1340279" cy="832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Polygons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Challenge: Integration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787091" y="1528163"/>
            <a:ext cx="7533237" cy="4569767"/>
            <a:chOff x="485339" y="1114"/>
            <a:chExt cx="7533237" cy="4569767"/>
          </a:xfrm>
        </p:grpSpPr>
        <p:sp>
          <p:nvSpPr>
            <p:cNvPr id="221" name="Shape 221"/>
            <p:cNvSpPr/>
            <p:nvPr/>
          </p:nvSpPr>
          <p:spPr>
            <a:xfrm>
              <a:off x="3318064" y="2703093"/>
              <a:ext cx="1867788" cy="18677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591596" y="2976625"/>
              <a:ext cx="1320726" cy="132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rIns="127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Django Framework</a:t>
              </a:r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1139065" y="3370828"/>
              <a:ext cx="2059152" cy="53232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C65D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85339" y="3114008"/>
              <a:ext cx="1307451" cy="1045962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515975" y="3144642"/>
              <a:ext cx="1246182" cy="984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SQL Database</a:t>
              </a:r>
            </a:p>
          </p:txBody>
        </p:sp>
        <p:sp>
          <p:nvSpPr>
            <p:cNvPr id="226" name="Shape 226"/>
            <p:cNvSpPr/>
            <p:nvPr/>
          </p:nvSpPr>
          <p:spPr>
            <a:xfrm rot="-9000000">
              <a:off x="1418177" y="2329171"/>
              <a:ext cx="2059153" cy="53232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CA6D5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902387" y="1557562"/>
              <a:ext cx="1307451" cy="1045962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3137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933023" y="1588196"/>
              <a:ext cx="1246182" cy="984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User Inputs</a:t>
              </a:r>
            </a:p>
          </p:txBody>
        </p:sp>
        <p:sp>
          <p:nvSpPr>
            <p:cNvPr id="229" name="Shape 229"/>
            <p:cNvSpPr/>
            <p:nvPr/>
          </p:nvSpPr>
          <p:spPr>
            <a:xfrm rot="-7200000">
              <a:off x="2180724" y="1566623"/>
              <a:ext cx="2059153" cy="53232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CF7E6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41785" y="418164"/>
              <a:ext cx="1307451" cy="1045962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76862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2072421" y="448799"/>
              <a:ext cx="1246182" cy="984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HTML/ Javascript</a:t>
              </a:r>
            </a:p>
          </p:txBody>
        </p:sp>
        <p:sp>
          <p:nvSpPr>
            <p:cNvPr id="232" name="Shape 232"/>
            <p:cNvSpPr/>
            <p:nvPr/>
          </p:nvSpPr>
          <p:spPr>
            <a:xfrm rot="-5400000">
              <a:off x="3222383" y="1287512"/>
              <a:ext cx="2059152" cy="53232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D5908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598232" y="1114"/>
              <a:ext cx="1307451" cy="1045962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6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3628867" y="31750"/>
              <a:ext cx="1246182" cy="984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Bootstrap</a:t>
              </a:r>
            </a:p>
          </p:txBody>
        </p:sp>
        <p:sp>
          <p:nvSpPr>
            <p:cNvPr id="235" name="Shape 235"/>
            <p:cNvSpPr/>
            <p:nvPr/>
          </p:nvSpPr>
          <p:spPr>
            <a:xfrm rot="-3600000">
              <a:off x="4264040" y="1566623"/>
              <a:ext cx="2059153" cy="53232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DBA19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154680" y="418164"/>
              <a:ext cx="1307451" cy="1045962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63137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5185314" y="448799"/>
              <a:ext cx="1246182" cy="984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Google API</a:t>
              </a:r>
            </a:p>
          </p:txBody>
        </p:sp>
        <p:sp>
          <p:nvSpPr>
            <p:cNvPr id="238" name="Shape 238"/>
            <p:cNvSpPr/>
            <p:nvPr/>
          </p:nvSpPr>
          <p:spPr>
            <a:xfrm rot="-1800000">
              <a:off x="5026587" y="2329171"/>
              <a:ext cx="2059153" cy="53232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E1B2A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94078" y="1557562"/>
              <a:ext cx="1307451" cy="1045962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56862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6324712" y="1588196"/>
              <a:ext cx="1246182" cy="984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Python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5305698" y="3370828"/>
              <a:ext cx="2059152" cy="53232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E8C4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711125" y="3114008"/>
              <a:ext cx="1307451" cy="1045962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49803"/>
              </a:schemeClr>
            </a:solidFill>
            <a:ln cap="flat" cmpd="sng" w="114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6741760" y="3144642"/>
              <a:ext cx="1246182" cy="984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Plotly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Demo</a:t>
            </a:r>
          </a:p>
        </p:txBody>
      </p:sp>
      <p:pic>
        <p:nvPicPr>
          <p:cNvPr id="249" name="Shape 2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206" r="1205" t="0"/>
          <a:stretch/>
        </p:blipFill>
        <p:spPr>
          <a:xfrm>
            <a:off x="301752" y="1527046"/>
            <a:ext cx="8503800" cy="49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en-US" sz="297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Surprising Aspects of Implementation or Data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Google API: </a:t>
            </a:r>
            <a:r>
              <a:rPr lang="en-US"/>
              <a:t>C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ool!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/>
              <a:t>Determining whether a point is in a polygon on a sphere: Difficult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Recommendation: Complicated</a:t>
            </a:r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Charter school expenditure: </a:t>
            </a:r>
            <a:r>
              <a:rPr lang="en-US"/>
              <a:t>U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nknown</a:t>
            </a:r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/>
              <a:t>Visualization: Powerful</a:t>
            </a:r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/>
              <a:t>The End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 five!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/>
              <a:t>Comments/Questions?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