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firstSlideNum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DFD19E7-A9E4-4DCB-822E-D63941EB16E7}">
  <a:tblStyle styleId="{BDFD19E7-A9E4-4DCB-822E-D63941EB16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8425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50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5259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999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5722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999"/>
              <a:buFont typeface="Arial"/>
              <a:buChar char="▫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707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9000"/>
              <a:buFont typeface="Arial"/>
              <a:buChar char="-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 txBox="1"/>
          <p:nvPr/>
        </p:nvSpPr>
        <p:spPr>
          <a:xfrm>
            <a:off x="5841935" y="43577"/>
            <a:ext cx="65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</a:t>
            </a:r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</a:t>
            </a:r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Turab</a:t>
            </a:r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Turab</a:t>
            </a:r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Sirui</a:t>
            </a: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Sirui</a:t>
            </a: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or Section Divi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8934450" y="-201613"/>
            <a:ext cx="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box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81522" y="825499"/>
            <a:ext cx="8595359" cy="13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extbox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81522" y="4701532"/>
            <a:ext cx="8595359" cy="1280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box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81522" y="825500"/>
            <a:ext cx="4153998" cy="1280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64730" y="825500"/>
            <a:ext cx="4153998" cy="1280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/>
        </p:nvSpPr>
        <p:spPr>
          <a:xfrm>
            <a:off x="8934450" y="-201613"/>
            <a:ext cx="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685800" y="4883128"/>
            <a:ext cx="73152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TEMPLATE VERSION: December 15, 2014</a:t>
            </a:r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299370" y="813110"/>
            <a:ext cx="4610100" cy="1280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4" lvl="1" marL="193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478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43" lvl="3" marL="614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605" lvl="4" marL="746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2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Chicago Public School Tracker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4437325"/>
            <a:ext cx="73152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CS122 Project Team Name: Ed MoneyBall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Sirui Feng, Turab Hassan, &amp; Vi Nguyen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>
                <a:solidFill>
                  <a:srgbClr val="8CB3E3"/>
                </a:solidFill>
              </a:rPr>
              <a:t>ONTEXT</a:t>
            </a:r>
            <a:r>
              <a:rPr b="1" i="0" lang="en-US" sz="2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: Chicago Public Schools (CPS)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81522" y="825499"/>
            <a:ext cx="8595359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5.69 Billion Budget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660 schools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~396,000 students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largest district in the U.S.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 News Headlines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“Chicago Public Schools gives layoff notices to 227 staff workers...”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“Next CPS budget will have an even bigger hole to fill: $800M...”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“Rauner, GOP leaders want state takeover of Chicago schools...”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52" y="825499"/>
            <a:ext cx="3842656" cy="204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>
                <a:solidFill>
                  <a:srgbClr val="8CB3E3"/>
                </a:solidFill>
              </a:rPr>
              <a:t>GOAL: </a:t>
            </a:r>
            <a:r>
              <a:rPr b="1" i="0" lang="en-US" sz="2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Amid all this, we want to help inform parents and interested citizens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74322" y="1517749"/>
            <a:ext cx="8595299" cy="206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 families on what schools are available to them based on their zip code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it easier to compare the performance and budget priorities of schools with data visualization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1" marL="1587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(If time permits) Make school recommendation based on family priorities:</a:t>
            </a:r>
          </a:p>
          <a:p>
            <a:pPr indent="-26670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location/transportation</a:t>
            </a:r>
          </a:p>
          <a:p>
            <a:pPr indent="-26670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services available</a:t>
            </a:r>
          </a:p>
          <a:p>
            <a:pPr indent="-266700" lvl="2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diversity of student population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registration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To achieve our goal, we hope to answer 4 questions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81522" y="825499"/>
            <a:ext cx="8595359" cy="13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Shape 93"/>
          <p:cNvGraphicFramePr/>
          <p:nvPr/>
        </p:nvGraphicFramePr>
        <p:xfrm>
          <a:off x="281522" y="8254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{BDFD19E7-A9E4-4DCB-822E-D63941EB16E7}</a:tableStyleId>
              </a:tblPr>
              <a:tblGrid>
                <a:gridCol w="2267650"/>
                <a:gridCol w="6349950"/>
              </a:tblGrid>
              <a:tr h="96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 cap="none" strike="noStrike"/>
                        <a:t>Questions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/>
                        <a:t>Our</a:t>
                      </a:r>
                      <a:r>
                        <a:rPr lang="en-US" sz="1800" u="sng"/>
                        <a:t> Approach to Get the Answers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80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1. Where is the money going?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Merge </a:t>
                      </a: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budget, expenditure, and student socio-economic factors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Explore differences in resource allocation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56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2. How are our schools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 doing?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Link resource allocation choices with </a:t>
                      </a: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school performance data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128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3. What school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choices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 do parents have based on their zip codes?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Bring in</a:t>
                      </a: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 “access” data to help parents identify which schools are open for their children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Build comparison views/tools to help parents explore how those schools differ in budget priorities, student performance, and student population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166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4. (If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 time permits) What is the best school for your child, given your preferences?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Build algorithm</a:t>
                      </a: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 that recommends a school based on inputted priorities (location/transportation, available services, student population, etc.)</a:t>
                      </a:r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>
                <a:solidFill>
                  <a:srgbClr val="8CB3E3"/>
                </a:solidFill>
              </a:rPr>
              <a:t>REQUIREMENTS: </a:t>
            </a:r>
            <a:r>
              <a:rPr b="1" i="0" lang="en-US" sz="2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Work Anticipated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81522" y="825499"/>
            <a:ext cx="8595359" cy="3108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technology to bring in merged data of budget, expenditure and performance, and school access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 map to display data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technology to query our merged data set and display comparisons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Pop-up technology for when user is searching for specific zip code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(If time permits) Algorithm to make school recommendations for parents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4" name="Shape 114"/>
          <p:cNvSpPr/>
          <p:nvPr/>
        </p:nvSpPr>
        <p:spPr>
          <a:xfrm>
            <a:off x="4986337" y="825500"/>
            <a:ext cx="379412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</a:p>
        </p:txBody>
      </p:sp>
      <p:sp>
        <p:nvSpPr>
          <p:cNvPr id="115" name="Shape 115"/>
          <p:cNvSpPr/>
          <p:nvPr/>
        </p:nvSpPr>
        <p:spPr>
          <a:xfrm>
            <a:off x="5365750" y="825500"/>
            <a:ext cx="1568449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</a:p>
        </p:txBody>
      </p:sp>
      <p:sp>
        <p:nvSpPr>
          <p:cNvPr id="116" name="Shape 116"/>
          <p:cNvSpPr/>
          <p:nvPr/>
        </p:nvSpPr>
        <p:spPr>
          <a:xfrm>
            <a:off x="6934200" y="825500"/>
            <a:ext cx="1082675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</a:p>
        </p:txBody>
      </p:sp>
      <p:sp>
        <p:nvSpPr>
          <p:cNvPr id="117" name="Shape 117"/>
          <p:cNvSpPr/>
          <p:nvPr/>
        </p:nvSpPr>
        <p:spPr>
          <a:xfrm>
            <a:off x="4986337" y="1085850"/>
            <a:ext cx="379412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</a:t>
            </a:r>
          </a:p>
        </p:txBody>
      </p:sp>
      <p:sp>
        <p:nvSpPr>
          <p:cNvPr id="118" name="Shape 118"/>
          <p:cNvSpPr/>
          <p:nvPr/>
        </p:nvSpPr>
        <p:spPr>
          <a:xfrm>
            <a:off x="5365750" y="1085850"/>
            <a:ext cx="377824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</a:t>
            </a:r>
          </a:p>
        </p:txBody>
      </p:sp>
      <p:sp>
        <p:nvSpPr>
          <p:cNvPr id="119" name="Shape 119"/>
          <p:cNvSpPr/>
          <p:nvPr/>
        </p:nvSpPr>
        <p:spPr>
          <a:xfrm>
            <a:off x="5743575" y="1085850"/>
            <a:ext cx="379412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</a:t>
            </a:r>
          </a:p>
        </p:txBody>
      </p:sp>
      <p:sp>
        <p:nvSpPr>
          <p:cNvPr id="120" name="Shape 120"/>
          <p:cNvSpPr/>
          <p:nvPr/>
        </p:nvSpPr>
        <p:spPr>
          <a:xfrm>
            <a:off x="6122987" y="1085850"/>
            <a:ext cx="379412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</a:t>
            </a:r>
          </a:p>
        </p:txBody>
      </p:sp>
      <p:sp>
        <p:nvSpPr>
          <p:cNvPr id="121" name="Shape 121"/>
          <p:cNvSpPr/>
          <p:nvPr/>
        </p:nvSpPr>
        <p:spPr>
          <a:xfrm>
            <a:off x="6502400" y="1085850"/>
            <a:ext cx="377824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</a:t>
            </a:r>
          </a:p>
        </p:txBody>
      </p:sp>
      <p:sp>
        <p:nvSpPr>
          <p:cNvPr id="122" name="Shape 122"/>
          <p:cNvSpPr/>
          <p:nvPr/>
        </p:nvSpPr>
        <p:spPr>
          <a:xfrm>
            <a:off x="6880225" y="1085850"/>
            <a:ext cx="379412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</a:t>
            </a:r>
          </a:p>
        </p:txBody>
      </p:sp>
      <p:sp>
        <p:nvSpPr>
          <p:cNvPr id="123" name="Shape 123"/>
          <p:cNvSpPr/>
          <p:nvPr/>
        </p:nvSpPr>
        <p:spPr>
          <a:xfrm>
            <a:off x="7259638" y="1085850"/>
            <a:ext cx="377824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07.</a:t>
            </a:r>
          </a:p>
        </p:txBody>
      </p:sp>
      <p:sp>
        <p:nvSpPr>
          <p:cNvPr id="124" name="Shape 124"/>
          <p:cNvSpPr/>
          <p:nvPr/>
        </p:nvSpPr>
        <p:spPr>
          <a:xfrm>
            <a:off x="7637463" y="1085850"/>
            <a:ext cx="379412" cy="260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3800" lIns="0" rIns="0" tIns="23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280987" y="1346199"/>
            <a:ext cx="0" cy="490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8016875" y="1346199"/>
            <a:ext cx="0" cy="490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8875713" y="1346200"/>
            <a:ext cx="0" cy="490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6934200" y="1346199"/>
            <a:ext cx="0" cy="490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4986337" y="1346199"/>
            <a:ext cx="0" cy="490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5365750" y="1346199"/>
            <a:ext cx="0" cy="4908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280987" y="6254750"/>
            <a:ext cx="85947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280987" y="5489575"/>
            <a:ext cx="85947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280987" y="4210050"/>
            <a:ext cx="85947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280987" y="1346200"/>
            <a:ext cx="85947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Shape 135"/>
          <p:cNvSpPr/>
          <p:nvPr/>
        </p:nvSpPr>
        <p:spPr>
          <a:xfrm>
            <a:off x="6934200" y="5616575"/>
            <a:ext cx="757238" cy="7937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743576" y="4337050"/>
            <a:ext cx="1190624" cy="7937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991100" y="1473200"/>
            <a:ext cx="374649" cy="7937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365750" y="2727325"/>
            <a:ext cx="323850" cy="7937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632700" y="5899150"/>
            <a:ext cx="119061" cy="10318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196278" y="1109675"/>
            <a:ext cx="679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</a:p>
        </p:txBody>
      </p:sp>
      <p:sp>
        <p:nvSpPr>
          <p:cNvPr id="141" name="Shape 141"/>
          <p:cNvSpPr/>
          <p:nvPr/>
        </p:nvSpPr>
        <p:spPr>
          <a:xfrm>
            <a:off x="460375" y="3944937"/>
            <a:ext cx="3925887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175" lvl="3" marL="4222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comparison of performance and budget allocation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8196263" y="4503737"/>
            <a:ext cx="407987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</a:p>
        </p:txBody>
      </p:sp>
      <p:sp>
        <p:nvSpPr>
          <p:cNvPr id="143" name="Shape 143"/>
          <p:cNvSpPr/>
          <p:nvPr/>
        </p:nvSpPr>
        <p:spPr>
          <a:xfrm>
            <a:off x="460374" y="5572125"/>
            <a:ext cx="615949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</a:p>
        </p:txBody>
      </p:sp>
      <p:sp>
        <p:nvSpPr>
          <p:cNvPr id="144" name="Shape 144"/>
          <p:cNvSpPr/>
          <p:nvPr/>
        </p:nvSpPr>
        <p:spPr>
          <a:xfrm>
            <a:off x="8196263" y="1879600"/>
            <a:ext cx="407987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</a:p>
        </p:txBody>
      </p:sp>
      <p:sp>
        <p:nvSpPr>
          <p:cNvPr id="145" name="Shape 145"/>
          <p:cNvSpPr/>
          <p:nvPr/>
        </p:nvSpPr>
        <p:spPr>
          <a:xfrm>
            <a:off x="460372" y="3103563"/>
            <a:ext cx="2513012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1111" lvl="2" marL="2651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Website/Django/Flask/Ruby on Rails</a:t>
            </a:r>
          </a:p>
        </p:txBody>
      </p:sp>
      <p:sp>
        <p:nvSpPr>
          <p:cNvPr id="146" name="Shape 146"/>
          <p:cNvSpPr/>
          <p:nvPr/>
        </p:nvSpPr>
        <p:spPr>
          <a:xfrm>
            <a:off x="460375" y="3733800"/>
            <a:ext cx="4170362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175" lvl="3" marL="4222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performance and budget allocation data per zip code</a:t>
            </a:r>
          </a:p>
        </p:txBody>
      </p:sp>
      <p:sp>
        <p:nvSpPr>
          <p:cNvPr id="147" name="Shape 147"/>
          <p:cNvSpPr/>
          <p:nvPr/>
        </p:nvSpPr>
        <p:spPr>
          <a:xfrm>
            <a:off x="8196263" y="2360613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48" name="Shape 148"/>
          <p:cNvSpPr/>
          <p:nvPr/>
        </p:nvSpPr>
        <p:spPr>
          <a:xfrm>
            <a:off x="8196263" y="4984750"/>
            <a:ext cx="319087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</a:p>
        </p:txBody>
      </p:sp>
      <p:sp>
        <p:nvSpPr>
          <p:cNvPr id="149" name="Shape 149"/>
          <p:cNvSpPr/>
          <p:nvPr/>
        </p:nvSpPr>
        <p:spPr>
          <a:xfrm>
            <a:off x="460375" y="3314700"/>
            <a:ext cx="1933574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175" lvl="3" marL="4222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CPS schools</a:t>
            </a:r>
          </a:p>
        </p:txBody>
      </p:sp>
      <p:sp>
        <p:nvSpPr>
          <p:cNvPr id="150" name="Shape 150"/>
          <p:cNvSpPr/>
          <p:nvPr/>
        </p:nvSpPr>
        <p:spPr>
          <a:xfrm>
            <a:off x="460375" y="1428750"/>
            <a:ext cx="3135299" cy="1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and merge data</a:t>
            </a:r>
          </a:p>
        </p:txBody>
      </p:sp>
      <p:sp>
        <p:nvSpPr>
          <p:cNvPr id="151" name="Shape 151"/>
          <p:cNvSpPr/>
          <p:nvPr/>
        </p:nvSpPr>
        <p:spPr>
          <a:xfrm>
            <a:off x="8196263" y="2119313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52" name="Shape 152"/>
          <p:cNvSpPr/>
          <p:nvPr/>
        </p:nvSpPr>
        <p:spPr>
          <a:xfrm>
            <a:off x="460374" y="5224462"/>
            <a:ext cx="3298824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762" lvl="2" marL="1952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time permits) Algorithm to recommend schools</a:t>
            </a:r>
          </a:p>
        </p:txBody>
      </p:sp>
      <p:sp>
        <p:nvSpPr>
          <p:cNvPr id="153" name="Shape 153"/>
          <p:cNvSpPr/>
          <p:nvPr/>
        </p:nvSpPr>
        <p:spPr>
          <a:xfrm>
            <a:off x="8196263" y="4743450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54" name="Shape 154"/>
          <p:cNvSpPr/>
          <p:nvPr/>
        </p:nvSpPr>
        <p:spPr>
          <a:xfrm>
            <a:off x="460375" y="2894013"/>
            <a:ext cx="1547813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1111" lvl="2" marL="2651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Maps/Fusion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460375" y="2360613"/>
            <a:ext cx="2046288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1111" lvl="2" marL="2651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Identifier Information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8196263" y="1639888"/>
            <a:ext cx="319087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</a:p>
        </p:txBody>
      </p:sp>
      <p:sp>
        <p:nvSpPr>
          <p:cNvPr id="157" name="Shape 157"/>
          <p:cNvSpPr/>
          <p:nvPr/>
        </p:nvSpPr>
        <p:spPr>
          <a:xfrm>
            <a:off x="460375" y="4292600"/>
            <a:ext cx="1508099" cy="1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site </a:t>
            </a:r>
          </a:p>
        </p:txBody>
      </p:sp>
      <p:sp>
        <p:nvSpPr>
          <p:cNvPr id="158" name="Shape 158"/>
          <p:cNvSpPr/>
          <p:nvPr/>
        </p:nvSpPr>
        <p:spPr>
          <a:xfrm>
            <a:off x="460375" y="2119313"/>
            <a:ext cx="1127125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1111" lvl="2" marL="2651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Access</a:t>
            </a:r>
          </a:p>
        </p:txBody>
      </p:sp>
      <p:sp>
        <p:nvSpPr>
          <p:cNvPr id="159" name="Shape 159"/>
          <p:cNvSpPr/>
          <p:nvPr/>
        </p:nvSpPr>
        <p:spPr>
          <a:xfrm>
            <a:off x="460375" y="4984750"/>
            <a:ext cx="2158999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762" lvl="2" marL="1952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to compare schools</a:t>
            </a:r>
          </a:p>
        </p:txBody>
      </p:sp>
      <p:sp>
        <p:nvSpPr>
          <p:cNvPr id="160" name="Shape 160"/>
          <p:cNvSpPr/>
          <p:nvPr/>
        </p:nvSpPr>
        <p:spPr>
          <a:xfrm>
            <a:off x="460375" y="2682875"/>
            <a:ext cx="3809699" cy="1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technology needed</a:t>
            </a:r>
          </a:p>
        </p:txBody>
      </p:sp>
      <p:sp>
        <p:nvSpPr>
          <p:cNvPr id="161" name="Shape 161"/>
          <p:cNvSpPr/>
          <p:nvPr/>
        </p:nvSpPr>
        <p:spPr>
          <a:xfrm>
            <a:off x="460375" y="1879600"/>
            <a:ext cx="1622424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1111" lvl="2" marL="2651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&amp; Expenditure</a:t>
            </a:r>
          </a:p>
        </p:txBody>
      </p:sp>
      <p:sp>
        <p:nvSpPr>
          <p:cNvPr id="162" name="Shape 162"/>
          <p:cNvSpPr/>
          <p:nvPr/>
        </p:nvSpPr>
        <p:spPr>
          <a:xfrm>
            <a:off x="460374" y="3524250"/>
            <a:ext cx="4346575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175" lvl="3" marL="4222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system for user to enter zip codes (+ tracking mechanism)</a:t>
            </a:r>
          </a:p>
        </p:txBody>
      </p:sp>
      <p:sp>
        <p:nvSpPr>
          <p:cNvPr id="163" name="Shape 163"/>
          <p:cNvSpPr/>
          <p:nvPr/>
        </p:nvSpPr>
        <p:spPr>
          <a:xfrm>
            <a:off x="460374" y="1639888"/>
            <a:ext cx="1508124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1111" lvl="2" marL="2651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Performance</a:t>
            </a:r>
          </a:p>
        </p:txBody>
      </p:sp>
      <p:sp>
        <p:nvSpPr>
          <p:cNvPr id="164" name="Shape 164"/>
          <p:cNvSpPr/>
          <p:nvPr/>
        </p:nvSpPr>
        <p:spPr>
          <a:xfrm>
            <a:off x="460375" y="4743450"/>
            <a:ext cx="3135313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762" lvl="2" marL="1952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and display per selected zip code</a:t>
            </a:r>
          </a:p>
        </p:txBody>
      </p:sp>
      <p:sp>
        <p:nvSpPr>
          <p:cNvPr id="165" name="Shape 165"/>
          <p:cNvSpPr/>
          <p:nvPr/>
        </p:nvSpPr>
        <p:spPr>
          <a:xfrm>
            <a:off x="460375" y="1109662"/>
            <a:ext cx="563563" cy="212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166" name="Shape 166"/>
          <p:cNvSpPr/>
          <p:nvPr/>
        </p:nvSpPr>
        <p:spPr>
          <a:xfrm>
            <a:off x="7323138" y="6029325"/>
            <a:ext cx="738187" cy="212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DUE: 3/15</a:t>
            </a:r>
          </a:p>
        </p:txBody>
      </p:sp>
      <p:sp>
        <p:nvSpPr>
          <p:cNvPr id="167" name="Shape 167"/>
          <p:cNvSpPr/>
          <p:nvPr/>
        </p:nvSpPr>
        <p:spPr>
          <a:xfrm>
            <a:off x="460374" y="5865812"/>
            <a:ext cx="3028949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of prototype &amp; consider future use</a:t>
            </a:r>
          </a:p>
        </p:txBody>
      </p:sp>
      <p:sp>
        <p:nvSpPr>
          <p:cNvPr id="168" name="Shape 168"/>
          <p:cNvSpPr/>
          <p:nvPr/>
        </p:nvSpPr>
        <p:spPr>
          <a:xfrm>
            <a:off x="460374" y="4503737"/>
            <a:ext cx="2843213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762" lvl="2" marL="1952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Integration/Overview of data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Comments/Suggestions from CAPP Session?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81522" y="825499"/>
            <a:ext cx="859535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0" type="dt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6" name="Shape 186"/>
          <p:cNvSpPr txBox="1"/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REI_PP_Template_2012-09-17">
  <a:themeElements>
    <a:clrScheme name="Reinventio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