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FD19E7-A9E4-4DCB-822E-D63941EB16E7}">
  <a:tblStyle styleId="{BDFD19E7-A9E4-4DCB-822E-D63941EB16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984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50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7525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6572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9999"/>
              <a:buFont typeface="Arial"/>
              <a:buChar char="▫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6870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9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 txBox="1"/>
          <p:nvPr/>
        </p:nvSpPr>
        <p:spPr>
          <a:xfrm>
            <a:off x="5841935" y="43577"/>
            <a:ext cx="65" cy="1231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612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4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Vi</a:t>
            </a:r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64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04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Turab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73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4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Sirui</a:t>
            </a:r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65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168400" y="4220501"/>
            <a:ext cx="4673600" cy="928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2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or Section Divi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box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box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81522" y="4701532"/>
            <a:ext cx="8595359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box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81522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64730" y="825500"/>
            <a:ext cx="4153998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8934450" y="-201613"/>
            <a:ext cx="0" cy="1222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685800" y="4883128"/>
            <a:ext cx="7315200" cy="27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TEMPLATE VERSION: December 15,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299370" y="813110"/>
            <a:ext cx="4610100" cy="1280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3675" marR="0" lvl="1" indent="-717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57200" marR="0" lvl="2" indent="-1447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14363" marR="0" lvl="3" indent="-3524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46125" marR="0" lvl="4" indent="-146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Chicago Public School Tracker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CS122 Project Team Name: Ed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MoneyBall</a:t>
            </a:r>
            <a:endParaRPr lang="en-US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Feng,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Hassan, &amp; Vi Nguyen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b="1">
                <a:solidFill>
                  <a:srgbClr val="8CB3E3"/>
                </a:solidFill>
              </a:rPr>
              <a:t>ONTEXT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: Chicago Public Schools (CPS)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55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$5.69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Billion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~396,000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Third largest district in the U.S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Latest News Headlines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“Chicago Public Schools gives layoff notices to 227 staff workers...”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“Next CPS budget will have an even bigger hole to fill: $800M...”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Rauner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GOP leaders want state takeover of Chicago schools...”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52" y="825499"/>
            <a:ext cx="3842656" cy="20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GOAL: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Amid all this, we want to help inform parents and interested citizens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74322" y="1517749"/>
            <a:ext cx="8595299" cy="2975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1. I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nform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families on what schools are available to them based on their zip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2. Make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it easier to compare the performance and budget priorities of schools with data visualization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1587" marR="0" lvl="1" indent="-15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sym typeface="Calibri"/>
              </a:rPr>
              <a:t>3. (If 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time permits) Make school recommendation based on family priorities: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location/transportation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Calibri"/>
              </a:rPr>
              <a:t>services available</a:t>
            </a:r>
          </a:p>
          <a:p>
            <a:pPr marL="457200" marR="0" lvl="2" indent="-266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bg1"/>
                </a:solidFill>
                <a:sym typeface="Calibri"/>
              </a:rPr>
              <a:t>diversity of student </a:t>
            </a:r>
            <a:r>
              <a:rPr lang="en-US" sz="1800" b="0" i="0" u="none" strike="noStrike" cap="none" dirty="0" smtClean="0">
                <a:solidFill>
                  <a:schemeClr val="bg1"/>
                </a:solidFill>
                <a:sym typeface="Calibri"/>
              </a:rPr>
              <a:t>population</a:t>
            </a:r>
            <a:endParaRPr lang="en-US" sz="1800" b="0" i="0" u="none" strike="noStrike" cap="none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To achieve our goal, we hope to answer 4 questions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13990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1888626555"/>
              </p:ext>
            </p:extLst>
          </p:nvPr>
        </p:nvGraphicFramePr>
        <p:xfrm>
          <a:off x="281522" y="825498"/>
          <a:ext cx="8617600" cy="5277439"/>
        </p:xfrm>
        <a:graphic>
          <a:graphicData uri="http://schemas.openxmlformats.org/drawingml/2006/table">
            <a:tbl>
              <a:tblPr firstRow="1" bandRow="1">
                <a:noFill/>
                <a:tableStyleId>{BDFD19E7-A9E4-4DCB-822E-D63941EB16E7}</a:tableStyleId>
              </a:tblPr>
              <a:tblGrid>
                <a:gridCol w="2267650"/>
                <a:gridCol w="6349950"/>
              </a:tblGrid>
              <a:tr h="796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 strike="noStrike" cap="none" dirty="0"/>
                        <a:t>Questions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sng"/>
                        <a:t>Our Approach to Get the Answers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7858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1. Where is the money going?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Merge budget, expenditure, and student socio-economic factors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Explore differences in resource allocation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5500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2. How are our schools doing?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Link resource allocation choices with school performance data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2573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3. What school choices do parents have based on their zip codes?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Bring in “access” data to help parents identify which schools are open for their children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comparison views/tools to help parents explore how those schools differ in budget priorities, student performance, and student population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  <a:tr h="13753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0" dirty="0">
                          <a:solidFill>
                            <a:schemeClr val="lt1"/>
                          </a:solidFill>
                        </a:rPr>
                        <a:t>4. (If time permits) What is the best school for your child, given your preferences?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Build algorithm that recommends a school based on inputted priorities (location/transportation, available services, student population, etc.)</a:t>
                      </a: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>
                <a:solidFill>
                  <a:srgbClr val="8CB3E3"/>
                </a:solidFill>
              </a:rPr>
              <a:t>REQUIREMENTS: </a:t>
            </a: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Work Anticipated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 technology to bring in merged data of budget, expenditure and performance, and school access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Heat map to display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visualization technology to query our merged data set and display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Pop-up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for when user is searching for specific zip 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endParaRPr lang="en-US" sz="1800" dirty="0">
              <a:solidFill>
                <a:schemeClr val="lt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+mj-lt"/>
              <a:buAutoNum type="arabicPeriod" startAt="2"/>
            </a:pP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(If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permits) Algorithm to make school recommendations for parents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/>
        <p:spPr>
          <a:xfrm>
            <a:off x="1588" y="1588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986337" y="82550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</a:p>
        </p:txBody>
      </p:sp>
      <p:sp>
        <p:nvSpPr>
          <p:cNvPr id="115" name="Shape 115"/>
          <p:cNvSpPr/>
          <p:nvPr/>
        </p:nvSpPr>
        <p:spPr>
          <a:xfrm>
            <a:off x="5365750" y="825500"/>
            <a:ext cx="1568449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</a:p>
        </p:txBody>
      </p:sp>
      <p:sp>
        <p:nvSpPr>
          <p:cNvPr id="116" name="Shape 116"/>
          <p:cNvSpPr/>
          <p:nvPr/>
        </p:nvSpPr>
        <p:spPr>
          <a:xfrm>
            <a:off x="6934200" y="825500"/>
            <a:ext cx="1082675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</a:p>
        </p:txBody>
      </p:sp>
      <p:sp>
        <p:nvSpPr>
          <p:cNvPr id="117" name="Shape 117"/>
          <p:cNvSpPr/>
          <p:nvPr/>
        </p:nvSpPr>
        <p:spPr>
          <a:xfrm>
            <a:off x="498633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25.</a:t>
            </a:r>
          </a:p>
        </p:txBody>
      </p:sp>
      <p:sp>
        <p:nvSpPr>
          <p:cNvPr id="118" name="Shape 118"/>
          <p:cNvSpPr/>
          <p:nvPr/>
        </p:nvSpPr>
        <p:spPr>
          <a:xfrm>
            <a:off x="536575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4357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</a:t>
            </a:r>
          </a:p>
        </p:txBody>
      </p:sp>
      <p:sp>
        <p:nvSpPr>
          <p:cNvPr id="120" name="Shape 120"/>
          <p:cNvSpPr/>
          <p:nvPr/>
        </p:nvSpPr>
        <p:spPr>
          <a:xfrm>
            <a:off x="6122987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</a:p>
        </p:txBody>
      </p:sp>
      <p:sp>
        <p:nvSpPr>
          <p:cNvPr id="121" name="Shape 121"/>
          <p:cNvSpPr/>
          <p:nvPr/>
        </p:nvSpPr>
        <p:spPr>
          <a:xfrm>
            <a:off x="6502400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</a:t>
            </a:r>
          </a:p>
        </p:txBody>
      </p:sp>
      <p:sp>
        <p:nvSpPr>
          <p:cNvPr id="122" name="Shape 122"/>
          <p:cNvSpPr/>
          <p:nvPr/>
        </p:nvSpPr>
        <p:spPr>
          <a:xfrm>
            <a:off x="6880225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29.</a:t>
            </a:r>
          </a:p>
        </p:txBody>
      </p:sp>
      <p:sp>
        <p:nvSpPr>
          <p:cNvPr id="123" name="Shape 123"/>
          <p:cNvSpPr/>
          <p:nvPr/>
        </p:nvSpPr>
        <p:spPr>
          <a:xfrm>
            <a:off x="7259638" y="1085850"/>
            <a:ext cx="377824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</a:t>
            </a:r>
          </a:p>
        </p:txBody>
      </p:sp>
      <p:sp>
        <p:nvSpPr>
          <p:cNvPr id="124" name="Shape 124"/>
          <p:cNvSpPr/>
          <p:nvPr/>
        </p:nvSpPr>
        <p:spPr>
          <a:xfrm>
            <a:off x="7637463" y="1085850"/>
            <a:ext cx="379412" cy="2603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23800" rIns="0" bIns="23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28098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Shape 126"/>
          <p:cNvCxnSpPr/>
          <p:nvPr/>
        </p:nvCxnSpPr>
        <p:spPr>
          <a:xfrm>
            <a:off x="8016875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8875713" y="1346200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Shape 128"/>
          <p:cNvCxnSpPr/>
          <p:nvPr/>
        </p:nvCxnSpPr>
        <p:spPr>
          <a:xfrm>
            <a:off x="693420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4986337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Shape 130"/>
          <p:cNvCxnSpPr/>
          <p:nvPr/>
        </p:nvCxnSpPr>
        <p:spPr>
          <a:xfrm>
            <a:off x="5365750" y="1346199"/>
            <a:ext cx="0" cy="4908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280987" y="62547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Shape 132"/>
          <p:cNvCxnSpPr/>
          <p:nvPr/>
        </p:nvCxnSpPr>
        <p:spPr>
          <a:xfrm>
            <a:off x="280987" y="5489575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Shape 133"/>
          <p:cNvCxnSpPr/>
          <p:nvPr/>
        </p:nvCxnSpPr>
        <p:spPr>
          <a:xfrm>
            <a:off x="280987" y="421005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Shape 134"/>
          <p:cNvCxnSpPr/>
          <p:nvPr/>
        </p:nvCxnSpPr>
        <p:spPr>
          <a:xfrm>
            <a:off x="280987" y="1346200"/>
            <a:ext cx="85947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Shape 135"/>
          <p:cNvSpPr/>
          <p:nvPr/>
        </p:nvSpPr>
        <p:spPr>
          <a:xfrm>
            <a:off x="6934200" y="5616575"/>
            <a:ext cx="757238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5743576" y="4337050"/>
            <a:ext cx="1190624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91100" y="1473200"/>
            <a:ext cx="374649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365750" y="2727325"/>
            <a:ext cx="323850" cy="7937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7632700" y="5899150"/>
            <a:ext cx="119061" cy="10318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196278" y="1109675"/>
            <a:ext cx="679500" cy="2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</a:p>
        </p:txBody>
      </p:sp>
      <p:sp>
        <p:nvSpPr>
          <p:cNvPr id="141" name="Shape 141"/>
          <p:cNvSpPr/>
          <p:nvPr/>
        </p:nvSpPr>
        <p:spPr>
          <a:xfrm>
            <a:off x="460375" y="3944937"/>
            <a:ext cx="5461454" cy="1730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comparison of performance and budget allocation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8196263" y="4503737"/>
            <a:ext cx="799691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60374" y="5572125"/>
            <a:ext cx="1622425" cy="207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</a:p>
        </p:txBody>
      </p:sp>
      <p:sp>
        <p:nvSpPr>
          <p:cNvPr id="144" name="Shape 144"/>
          <p:cNvSpPr/>
          <p:nvPr/>
        </p:nvSpPr>
        <p:spPr>
          <a:xfrm>
            <a:off x="8196263" y="187960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Turab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0372" y="3103563"/>
            <a:ext cx="2513012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Website/Django/Flask/Ruby on Rails</a:t>
            </a:r>
          </a:p>
        </p:txBody>
      </p:sp>
      <p:sp>
        <p:nvSpPr>
          <p:cNvPr id="146" name="Shape 146"/>
          <p:cNvSpPr/>
          <p:nvPr/>
        </p:nvSpPr>
        <p:spPr>
          <a:xfrm>
            <a:off x="460375" y="3733800"/>
            <a:ext cx="4829176" cy="182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performance and budget allocation data per zip code</a:t>
            </a:r>
          </a:p>
        </p:txBody>
      </p:sp>
      <p:sp>
        <p:nvSpPr>
          <p:cNvPr id="147" name="Shape 147"/>
          <p:cNvSpPr/>
          <p:nvPr/>
        </p:nvSpPr>
        <p:spPr>
          <a:xfrm>
            <a:off x="8196263" y="23606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48" name="Shape 148"/>
          <p:cNvSpPr/>
          <p:nvPr/>
        </p:nvSpPr>
        <p:spPr>
          <a:xfrm>
            <a:off x="8196263" y="4984750"/>
            <a:ext cx="70285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460375" y="3314700"/>
            <a:ext cx="193357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CPS schools</a:t>
            </a:r>
          </a:p>
        </p:txBody>
      </p:sp>
      <p:sp>
        <p:nvSpPr>
          <p:cNvPr id="150" name="Shape 150"/>
          <p:cNvSpPr/>
          <p:nvPr/>
        </p:nvSpPr>
        <p:spPr>
          <a:xfrm>
            <a:off x="460375" y="1428750"/>
            <a:ext cx="31352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and merge data</a:t>
            </a:r>
          </a:p>
        </p:txBody>
      </p:sp>
      <p:sp>
        <p:nvSpPr>
          <p:cNvPr id="151" name="Shape 151"/>
          <p:cNvSpPr/>
          <p:nvPr/>
        </p:nvSpPr>
        <p:spPr>
          <a:xfrm>
            <a:off x="8196263" y="2119313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2" name="Shape 152"/>
          <p:cNvSpPr/>
          <p:nvPr/>
        </p:nvSpPr>
        <p:spPr>
          <a:xfrm>
            <a:off x="460374" y="5224463"/>
            <a:ext cx="4449764" cy="1793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time permits) Algorithm to recommend schools</a:t>
            </a:r>
          </a:p>
        </p:txBody>
      </p:sp>
      <p:sp>
        <p:nvSpPr>
          <p:cNvPr id="153" name="Shape 153"/>
          <p:cNvSpPr/>
          <p:nvPr/>
        </p:nvSpPr>
        <p:spPr>
          <a:xfrm>
            <a:off x="8196263" y="4743450"/>
            <a:ext cx="142875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</a:p>
        </p:txBody>
      </p:sp>
      <p:sp>
        <p:nvSpPr>
          <p:cNvPr id="154" name="Shape 154"/>
          <p:cNvSpPr/>
          <p:nvPr/>
        </p:nvSpPr>
        <p:spPr>
          <a:xfrm>
            <a:off x="460375" y="2894013"/>
            <a:ext cx="1547813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Maps/Fusion</a:t>
            </a:r>
          </a:p>
        </p:txBody>
      </p:sp>
      <p:sp>
        <p:nvSpPr>
          <p:cNvPr id="155" name="Shape 155"/>
          <p:cNvSpPr/>
          <p:nvPr/>
        </p:nvSpPr>
        <p:spPr>
          <a:xfrm>
            <a:off x="460375" y="2360613"/>
            <a:ext cx="2046288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Identifier Information</a:t>
            </a:r>
          </a:p>
        </p:txBody>
      </p:sp>
      <p:sp>
        <p:nvSpPr>
          <p:cNvPr id="156" name="Shape 156"/>
          <p:cNvSpPr/>
          <p:nvPr/>
        </p:nvSpPr>
        <p:spPr>
          <a:xfrm>
            <a:off x="8196263" y="1639888"/>
            <a:ext cx="656046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Sirui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60375" y="4292600"/>
            <a:ext cx="15080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site </a:t>
            </a:r>
          </a:p>
        </p:txBody>
      </p:sp>
      <p:sp>
        <p:nvSpPr>
          <p:cNvPr id="158" name="Shape 158"/>
          <p:cNvSpPr/>
          <p:nvPr/>
        </p:nvSpPr>
        <p:spPr>
          <a:xfrm>
            <a:off x="460375" y="2119313"/>
            <a:ext cx="1127125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Access</a:t>
            </a:r>
          </a:p>
        </p:txBody>
      </p:sp>
      <p:sp>
        <p:nvSpPr>
          <p:cNvPr id="159" name="Shape 159"/>
          <p:cNvSpPr/>
          <p:nvPr/>
        </p:nvSpPr>
        <p:spPr>
          <a:xfrm>
            <a:off x="460375" y="4984750"/>
            <a:ext cx="3336926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to compare schools</a:t>
            </a:r>
          </a:p>
        </p:txBody>
      </p:sp>
      <p:sp>
        <p:nvSpPr>
          <p:cNvPr id="160" name="Shape 160"/>
          <p:cNvSpPr/>
          <p:nvPr/>
        </p:nvSpPr>
        <p:spPr>
          <a:xfrm>
            <a:off x="460375" y="2682875"/>
            <a:ext cx="3809699" cy="18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technology needed</a:t>
            </a:r>
          </a:p>
        </p:txBody>
      </p:sp>
      <p:sp>
        <p:nvSpPr>
          <p:cNvPr id="161" name="Shape 161"/>
          <p:cNvSpPr/>
          <p:nvPr/>
        </p:nvSpPr>
        <p:spPr>
          <a:xfrm>
            <a:off x="460375" y="1879600"/>
            <a:ext cx="16224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&amp; Expenditure</a:t>
            </a:r>
          </a:p>
        </p:txBody>
      </p:sp>
      <p:sp>
        <p:nvSpPr>
          <p:cNvPr id="162" name="Shape 162"/>
          <p:cNvSpPr/>
          <p:nvPr/>
        </p:nvSpPr>
        <p:spPr>
          <a:xfrm>
            <a:off x="460374" y="3524250"/>
            <a:ext cx="4981576" cy="2286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22275" marR="0" lvl="3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system for user to enter zip codes (+ tracking mechanism)</a:t>
            </a:r>
          </a:p>
        </p:txBody>
      </p:sp>
      <p:sp>
        <p:nvSpPr>
          <p:cNvPr id="163" name="Shape 163"/>
          <p:cNvSpPr/>
          <p:nvPr/>
        </p:nvSpPr>
        <p:spPr>
          <a:xfrm>
            <a:off x="460374" y="1639888"/>
            <a:ext cx="1508124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65112" marR="0" lvl="2" indent="-111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Performance</a:t>
            </a:r>
          </a:p>
        </p:txBody>
      </p:sp>
      <p:sp>
        <p:nvSpPr>
          <p:cNvPr id="164" name="Shape 164"/>
          <p:cNvSpPr/>
          <p:nvPr/>
        </p:nvSpPr>
        <p:spPr>
          <a:xfrm>
            <a:off x="460375" y="4743450"/>
            <a:ext cx="3989387" cy="2063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and display per selected zip code</a:t>
            </a:r>
          </a:p>
        </p:txBody>
      </p:sp>
      <p:sp>
        <p:nvSpPr>
          <p:cNvPr id="165" name="Shape 165"/>
          <p:cNvSpPr/>
          <p:nvPr/>
        </p:nvSpPr>
        <p:spPr>
          <a:xfrm>
            <a:off x="460375" y="1109662"/>
            <a:ext cx="563563" cy="212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</a:p>
        </p:txBody>
      </p:sp>
      <p:sp>
        <p:nvSpPr>
          <p:cNvPr id="166" name="Shape 166"/>
          <p:cNvSpPr/>
          <p:nvPr/>
        </p:nvSpPr>
        <p:spPr>
          <a:xfrm>
            <a:off x="7323138" y="6029325"/>
            <a:ext cx="1192212" cy="2127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DUE: 3/15</a:t>
            </a:r>
          </a:p>
        </p:txBody>
      </p:sp>
      <p:sp>
        <p:nvSpPr>
          <p:cNvPr id="167" name="Shape 167"/>
          <p:cNvSpPr/>
          <p:nvPr/>
        </p:nvSpPr>
        <p:spPr>
          <a:xfrm>
            <a:off x="460374" y="5865813"/>
            <a:ext cx="4146551" cy="15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of prototype &amp; consider future use</a:t>
            </a:r>
          </a:p>
        </p:txBody>
      </p:sp>
      <p:sp>
        <p:nvSpPr>
          <p:cNvPr id="168" name="Shape 168"/>
          <p:cNvSpPr/>
          <p:nvPr/>
        </p:nvSpPr>
        <p:spPr>
          <a:xfrm>
            <a:off x="460374" y="4503737"/>
            <a:ext cx="3768726" cy="2327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5262" marR="0" lvl="2" indent="-47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Integration/Overview of data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90500" y="242887"/>
            <a:ext cx="874236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Comments/Suggestions from CAPP Session?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281522" y="825499"/>
            <a:ext cx="8595359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12318" y="6254460"/>
            <a:ext cx="8686800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5091305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dt" idx="10"/>
          </p:nvPr>
        </p:nvSpPr>
        <p:spPr>
          <a:xfrm>
            <a:off x="6469753" y="6492239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January 23, 2016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ftr" idx="11"/>
          </p:nvPr>
        </p:nvSpPr>
        <p:spPr>
          <a:xfrm>
            <a:off x="212319" y="6492239"/>
            <a:ext cx="28956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DRAFT - for discussion purposes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114800" y="6492239"/>
            <a:ext cx="914400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1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85800" y="3325494"/>
            <a:ext cx="7315200" cy="492442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>
            <a:off x="685800" y="4437325"/>
            <a:ext cx="7315200" cy="3383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I_PP_Template_2012-09-17">
  <a:themeElements>
    <a:clrScheme name="Reinventio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591</Words>
  <Application>Microsoft Office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REI_PP_Template_2012-09-17</vt:lpstr>
      <vt:lpstr>Chicago Public School Tracker</vt:lpstr>
      <vt:lpstr>CONTEXT: Chicago Public Schools (CPS)</vt:lpstr>
      <vt:lpstr>GOAL: Amid all this, we want to help inform parents and interested citizens</vt:lpstr>
      <vt:lpstr>To achieve our goal, we hope to answer 4 questions</vt:lpstr>
      <vt:lpstr>REQUIREMENTS: Work Anticipated</vt:lpstr>
      <vt:lpstr>Project Plan</vt:lpstr>
      <vt:lpstr>Comments/Suggestions from CAPP Session?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Public School Tracker</dc:title>
  <dc:creator>Vi Nguyen</dc:creator>
  <cp:lastModifiedBy>Vi Nguyen</cp:lastModifiedBy>
  <cp:revision>3</cp:revision>
  <dcterms:modified xsi:type="dcterms:W3CDTF">2016-01-26T16:21:29Z</dcterms:modified>
</cp:coreProperties>
</file>