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6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7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DC42-06E1-4C06-B75D-72A6223A4E1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E7FB-5873-4264-91C3-C9DBF125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&amp; Analytics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 Level Flow</a:t>
            </a:r>
          </a:p>
        </p:txBody>
      </p:sp>
    </p:spTree>
    <p:extLst>
      <p:ext uri="{BB962C8B-B14F-4D97-AF65-F5344CB8AC3E}">
        <p14:creationId xmlns:p14="http://schemas.microsoft.com/office/powerpoint/2010/main" val="42943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Digital &amp; Analytics Healthcare</a:t>
            </a:r>
            <a:br>
              <a:rPr lang="en-US" dirty="0"/>
            </a:br>
            <a:r>
              <a:rPr lang="en-US" sz="3100" dirty="0"/>
              <a:t>High Level Process Flow – Use Case-1 and Use Case-2</a:t>
            </a:r>
            <a:endParaRPr lang="en-US" dirty="0"/>
          </a:p>
        </p:txBody>
      </p:sp>
      <p:sp>
        <p:nvSpPr>
          <p:cNvPr id="3" name="Freeform 75"/>
          <p:cNvSpPr>
            <a:spLocks noChangeAspect="1" noEditPoints="1"/>
          </p:cNvSpPr>
          <p:nvPr/>
        </p:nvSpPr>
        <p:spPr bwMode="auto">
          <a:xfrm>
            <a:off x="9889673" y="318065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appst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916" y="212043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741" y="937304"/>
            <a:ext cx="485094" cy="48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0684330" y="505958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4946" y="1853574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Open App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89673" y="1281678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Society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594523" y="1179851"/>
            <a:ext cx="80871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96778" y="873130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 installed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13019" y="32525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PRE-REQ PROCESS</a:t>
            </a:r>
          </a:p>
        </p:txBody>
      </p:sp>
      <p:sp>
        <p:nvSpPr>
          <p:cNvPr id="18" name="Freeform 75"/>
          <p:cNvSpPr>
            <a:spLocks noChangeAspect="1" noEditPoints="1"/>
          </p:cNvSpPr>
          <p:nvPr/>
        </p:nvSpPr>
        <p:spPr bwMode="auto">
          <a:xfrm>
            <a:off x="967207" y="1690688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06" y="1892483"/>
            <a:ext cx="680357" cy="548451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1710155" y="2164441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2"/>
          </p:cNvCxnSpPr>
          <p:nvPr/>
        </p:nvCxnSpPr>
        <p:spPr>
          <a:xfrm rot="5400000">
            <a:off x="2112471" y="1954886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73712" y="2635877"/>
            <a:ext cx="16783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Screen Menu:</a:t>
            </a:r>
          </a:p>
          <a:p>
            <a:pPr marL="228600" indent="-228600">
              <a:buAutoNum type="alphaLcPeriod"/>
            </a:pPr>
            <a:r>
              <a:rPr lang="en-US" sz="1100" dirty="0"/>
              <a:t>Login</a:t>
            </a:r>
          </a:p>
          <a:p>
            <a:pPr marL="228600" indent="-228600">
              <a:buAutoNum type="alphaLcPeriod"/>
            </a:pPr>
            <a:r>
              <a:rPr lang="en-US" sz="1100" dirty="0"/>
              <a:t>Registration</a:t>
            </a:r>
          </a:p>
          <a:p>
            <a:pPr marL="228600" indent="-228600">
              <a:buAutoNum type="alphaLcPeriod"/>
            </a:pPr>
            <a:r>
              <a:rPr lang="en-US" sz="1100" dirty="0"/>
              <a:t>News</a:t>
            </a:r>
          </a:p>
          <a:p>
            <a:pPr marL="228600" indent="-228600">
              <a:buAutoNum type="alphaLcPeriod"/>
            </a:pPr>
            <a:r>
              <a:rPr lang="en-US" sz="1100" dirty="0"/>
              <a:t>About Us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1199662" y="2654303"/>
            <a:ext cx="1952401" cy="1092752"/>
          </a:xfrm>
          <a:prstGeom prst="bentConnector3">
            <a:avLst>
              <a:gd name="adj1" fmla="val -18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99662" y="3776367"/>
            <a:ext cx="18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</a:t>
            </a:r>
            <a:r>
              <a:rPr lang="en-US" sz="1100" dirty="0" err="1"/>
              <a:t>Menu:News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3152062" y="3521400"/>
            <a:ext cx="5530033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52063" y="3593022"/>
            <a:ext cx="5442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4. Display Menu: List of services, price list, doctor profile, insurance list, FAQ and </a:t>
            </a:r>
            <a:r>
              <a:rPr lang="en-US" sz="1100" i="1" dirty="0"/>
              <a:t>back</a:t>
            </a:r>
          </a:p>
        </p:txBody>
      </p:sp>
      <p:sp>
        <p:nvSpPr>
          <p:cNvPr id="29" name="Diamond 28"/>
          <p:cNvSpPr/>
          <p:nvPr/>
        </p:nvSpPr>
        <p:spPr>
          <a:xfrm>
            <a:off x="5753792" y="2974777"/>
            <a:ext cx="326571" cy="242547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32" idx="0"/>
            <a:endCxn id="29" idx="2"/>
          </p:cNvCxnSpPr>
          <p:nvPr/>
        </p:nvCxnSpPr>
        <p:spPr>
          <a:xfrm rot="16200000" flipV="1">
            <a:off x="5765041" y="3369361"/>
            <a:ext cx="304076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004650" y="2124642"/>
            <a:ext cx="1453699" cy="80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3057450" y="2154564"/>
            <a:ext cx="1372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5.1 Open list of services page. </a:t>
            </a:r>
            <a:r>
              <a:rPr lang="en-US" sz="1000" i="1" dirty="0"/>
              <a:t>Menu avail: back and back to main page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3009" y="2124642"/>
            <a:ext cx="1453699" cy="80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4544531" y="2145622"/>
            <a:ext cx="1409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5.2 Open Price List page. </a:t>
            </a:r>
            <a:r>
              <a:rPr lang="en-US" sz="1000" i="1" dirty="0"/>
              <a:t>Menu avail: back and back to main page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061369" y="2124642"/>
            <a:ext cx="1237442" cy="80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6022409" y="2124642"/>
            <a:ext cx="12271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5.3 Open Doctor Profile. </a:t>
            </a:r>
            <a:r>
              <a:rPr lang="en-US" sz="1000" i="1" dirty="0"/>
              <a:t>Menu avail: back and back to main page</a:t>
            </a:r>
          </a:p>
          <a:p>
            <a:pPr algn="ctr"/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361126" y="2115184"/>
            <a:ext cx="1285662" cy="821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7361125" y="2115114"/>
            <a:ext cx="1278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5.4</a:t>
            </a:r>
          </a:p>
          <a:p>
            <a:pPr algn="ctr"/>
            <a:r>
              <a:rPr lang="en-US" sz="1000" dirty="0"/>
              <a:t>Open Doctor Profile. </a:t>
            </a:r>
            <a:r>
              <a:rPr lang="en-US" sz="1000" i="1" dirty="0"/>
              <a:t>Menu avail: back and back to main page</a:t>
            </a:r>
          </a:p>
          <a:p>
            <a:pPr algn="ctr"/>
            <a:endParaRPr lang="en-US" sz="1000" dirty="0"/>
          </a:p>
        </p:txBody>
      </p:sp>
      <p:cxnSp>
        <p:nvCxnSpPr>
          <p:cNvPr id="51" name="Elbow Connector 50"/>
          <p:cNvCxnSpPr>
            <a:stCxn id="29" idx="1"/>
            <a:endCxn id="42" idx="2"/>
          </p:cNvCxnSpPr>
          <p:nvPr/>
        </p:nvCxnSpPr>
        <p:spPr>
          <a:xfrm rot="10800000">
            <a:off x="3743914" y="2862451"/>
            <a:ext cx="2009879" cy="23360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9" idx="1"/>
            <a:endCxn id="43" idx="2"/>
          </p:cNvCxnSpPr>
          <p:nvPr/>
        </p:nvCxnSpPr>
        <p:spPr>
          <a:xfrm rot="10800000">
            <a:off x="5259860" y="2930215"/>
            <a:ext cx="493933" cy="165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9" idx="3"/>
            <a:endCxn id="47" idx="2"/>
          </p:cNvCxnSpPr>
          <p:nvPr/>
        </p:nvCxnSpPr>
        <p:spPr>
          <a:xfrm flipV="1">
            <a:off x="6080363" y="2930214"/>
            <a:ext cx="599727" cy="165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9" idx="2"/>
          </p:cNvCxnSpPr>
          <p:nvPr/>
        </p:nvCxnSpPr>
        <p:spPr>
          <a:xfrm flipV="1">
            <a:off x="6080363" y="2936904"/>
            <a:ext cx="1923594" cy="15914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57534" y="4494692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Open App</a:t>
            </a:r>
          </a:p>
        </p:txBody>
      </p:sp>
      <p:sp>
        <p:nvSpPr>
          <p:cNvPr id="74" name="Freeform 75"/>
          <p:cNvSpPr>
            <a:spLocks noChangeAspect="1" noEditPoints="1"/>
          </p:cNvSpPr>
          <p:nvPr/>
        </p:nvSpPr>
        <p:spPr bwMode="auto">
          <a:xfrm>
            <a:off x="819795" y="4331806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294" y="4533601"/>
            <a:ext cx="680357" cy="548451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V="1">
            <a:off x="1562743" y="4805559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2"/>
          </p:cNvCxnSpPr>
          <p:nvPr/>
        </p:nvCxnSpPr>
        <p:spPr>
          <a:xfrm rot="5400000">
            <a:off x="1965059" y="4596004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26300" y="5276995"/>
            <a:ext cx="16783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Screen Menu:</a:t>
            </a:r>
          </a:p>
          <a:p>
            <a:pPr marL="228600" indent="-228600">
              <a:buAutoNum type="alphaLcPeriod"/>
            </a:pPr>
            <a:r>
              <a:rPr lang="en-US" sz="1100" dirty="0"/>
              <a:t>Login</a:t>
            </a:r>
          </a:p>
          <a:p>
            <a:pPr marL="228600" indent="-228600">
              <a:buAutoNum type="alphaLcPeriod"/>
            </a:pPr>
            <a:r>
              <a:rPr lang="en-US" sz="1100" dirty="0"/>
              <a:t>Registration</a:t>
            </a:r>
          </a:p>
          <a:p>
            <a:pPr marL="228600" indent="-228600">
              <a:buAutoNum type="alphaLcPeriod"/>
            </a:pPr>
            <a:r>
              <a:rPr lang="en-US" sz="1100" dirty="0"/>
              <a:t>News</a:t>
            </a:r>
          </a:p>
          <a:p>
            <a:pPr marL="228600" indent="-228600">
              <a:buAutoNum type="alphaLcPeriod"/>
            </a:pPr>
            <a:r>
              <a:rPr lang="en-US" sz="1100" dirty="0"/>
              <a:t>About Us</a:t>
            </a:r>
          </a:p>
        </p:txBody>
      </p:sp>
      <p:cxnSp>
        <p:nvCxnSpPr>
          <p:cNvPr id="79" name="Elbow Connector 78"/>
          <p:cNvCxnSpPr/>
          <p:nvPr/>
        </p:nvCxnSpPr>
        <p:spPr>
          <a:xfrm>
            <a:off x="1052250" y="5295421"/>
            <a:ext cx="1952401" cy="1092752"/>
          </a:xfrm>
          <a:prstGeom prst="bentConnector3">
            <a:avLst>
              <a:gd name="adj1" fmla="val -18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52250" y="6417485"/>
            <a:ext cx="18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Menu: About Us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04650" y="6162518"/>
            <a:ext cx="5530033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004651" y="6234140"/>
            <a:ext cx="5442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4. Display Menu: Profile, How to support, our location, map</a:t>
            </a:r>
            <a:endParaRPr lang="en-US" sz="1100" i="1" dirty="0"/>
          </a:p>
        </p:txBody>
      </p:sp>
      <p:sp>
        <p:nvSpPr>
          <p:cNvPr id="83" name="Diamond 82"/>
          <p:cNvSpPr/>
          <p:nvPr/>
        </p:nvSpPr>
        <p:spPr>
          <a:xfrm>
            <a:off x="5606380" y="5615895"/>
            <a:ext cx="326571" cy="242547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Elbow Connector 83"/>
          <p:cNvCxnSpPr>
            <a:stCxn id="81" idx="0"/>
            <a:endCxn id="83" idx="2"/>
          </p:cNvCxnSpPr>
          <p:nvPr/>
        </p:nvCxnSpPr>
        <p:spPr>
          <a:xfrm rot="16200000" flipV="1">
            <a:off x="5617629" y="6010479"/>
            <a:ext cx="304076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857238" y="4765760"/>
            <a:ext cx="1453699" cy="80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910038" y="4795682"/>
            <a:ext cx="1372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5.1 Open page profile. </a:t>
            </a:r>
            <a:r>
              <a:rPr lang="en-US" sz="1100" i="1" dirty="0"/>
              <a:t>Menu avail: back and back to main page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385597" y="4765760"/>
            <a:ext cx="1453699" cy="80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397119" y="4786740"/>
            <a:ext cx="1409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5.2 Open page how to support. </a:t>
            </a:r>
            <a:r>
              <a:rPr lang="en-US" sz="1100" i="1" dirty="0"/>
              <a:t>Menu avail: back and back to main page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13956" y="4765760"/>
            <a:ext cx="1453699" cy="80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874996" y="4765760"/>
            <a:ext cx="15299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5.3 Open page our location. </a:t>
            </a:r>
            <a:r>
              <a:rPr lang="en-US" sz="1100" i="1" dirty="0"/>
              <a:t>Menu avail: back and back to main page</a:t>
            </a:r>
          </a:p>
          <a:p>
            <a:pPr algn="ctr"/>
            <a:endParaRPr lang="en-US" sz="1100" dirty="0"/>
          </a:p>
        </p:txBody>
      </p:sp>
      <p:sp>
        <p:nvSpPr>
          <p:cNvPr id="91" name="Rectangle 90"/>
          <p:cNvSpPr/>
          <p:nvPr/>
        </p:nvSpPr>
        <p:spPr>
          <a:xfrm>
            <a:off x="7442315" y="4756302"/>
            <a:ext cx="1453699" cy="821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42315" y="4756232"/>
            <a:ext cx="14330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5.4</a:t>
            </a:r>
          </a:p>
          <a:p>
            <a:pPr algn="ctr"/>
            <a:r>
              <a:rPr lang="en-US" sz="1100" dirty="0"/>
              <a:t>Open page the map. </a:t>
            </a:r>
            <a:r>
              <a:rPr lang="en-US" sz="1100" i="1" dirty="0"/>
              <a:t>Menu avail: back and back to main page</a:t>
            </a:r>
          </a:p>
          <a:p>
            <a:pPr algn="ctr"/>
            <a:endParaRPr lang="en-US" sz="1100" dirty="0"/>
          </a:p>
        </p:txBody>
      </p:sp>
      <p:cxnSp>
        <p:nvCxnSpPr>
          <p:cNvPr id="93" name="Elbow Connector 92"/>
          <p:cNvCxnSpPr>
            <a:stCxn id="83" idx="1"/>
            <a:endCxn id="86" idx="2"/>
          </p:cNvCxnSpPr>
          <p:nvPr/>
        </p:nvCxnSpPr>
        <p:spPr>
          <a:xfrm rot="10800000">
            <a:off x="3596502" y="5565123"/>
            <a:ext cx="2009879" cy="172046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3" idx="1"/>
            <a:endCxn id="87" idx="2"/>
          </p:cNvCxnSpPr>
          <p:nvPr/>
        </p:nvCxnSpPr>
        <p:spPr>
          <a:xfrm rot="10800000">
            <a:off x="5112448" y="5571333"/>
            <a:ext cx="493933" cy="165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3" idx="3"/>
            <a:endCxn id="89" idx="2"/>
          </p:cNvCxnSpPr>
          <p:nvPr/>
        </p:nvCxnSpPr>
        <p:spPr>
          <a:xfrm flipV="1">
            <a:off x="5932951" y="5571332"/>
            <a:ext cx="707855" cy="165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3" idx="3"/>
            <a:endCxn id="91" idx="2"/>
          </p:cNvCxnSpPr>
          <p:nvPr/>
        </p:nvCxnSpPr>
        <p:spPr>
          <a:xfrm flipV="1">
            <a:off x="5932951" y="5578022"/>
            <a:ext cx="2236214" cy="15914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282963" y="1580250"/>
            <a:ext cx="368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Case-1 : Display News Feed Page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82963" y="4303416"/>
            <a:ext cx="31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Case-2 : Static Page Display</a:t>
            </a:r>
          </a:p>
        </p:txBody>
      </p:sp>
      <p:sp>
        <p:nvSpPr>
          <p:cNvPr id="99" name="Oval 98"/>
          <p:cNvSpPr/>
          <p:nvPr/>
        </p:nvSpPr>
        <p:spPr>
          <a:xfrm>
            <a:off x="11529896" y="2279730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 rot="5400000">
            <a:off x="10966105" y="2425932"/>
            <a:ext cx="799949" cy="178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1504496" y="2319623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9260977" y="4920848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03" name="Isosceles Triangle 102"/>
          <p:cNvSpPr/>
          <p:nvPr/>
        </p:nvSpPr>
        <p:spPr>
          <a:xfrm rot="5400000">
            <a:off x="8697186" y="5067050"/>
            <a:ext cx="799949" cy="178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9235577" y="4960741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730719" y="2115184"/>
            <a:ext cx="1254799" cy="821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8721957" y="2065200"/>
            <a:ext cx="125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5.5</a:t>
            </a:r>
          </a:p>
          <a:p>
            <a:pPr algn="ctr"/>
            <a:r>
              <a:rPr lang="en-US" sz="1000" dirty="0"/>
              <a:t>Open Insurance List. </a:t>
            </a:r>
            <a:r>
              <a:rPr lang="en-US" sz="1000" i="1" dirty="0"/>
              <a:t>Menu avail: back and back to main page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034778" y="2115184"/>
            <a:ext cx="1197596" cy="821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002157" y="2111366"/>
            <a:ext cx="1235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5.6</a:t>
            </a:r>
          </a:p>
          <a:p>
            <a:pPr algn="ctr"/>
            <a:r>
              <a:rPr lang="en-US" sz="1100" dirty="0"/>
              <a:t>Open FAQ. </a:t>
            </a:r>
            <a:r>
              <a:rPr lang="en-US" sz="1100" i="1" dirty="0"/>
              <a:t>Menu avail: back and back to main page</a:t>
            </a:r>
          </a:p>
        </p:txBody>
      </p:sp>
      <p:cxnSp>
        <p:nvCxnSpPr>
          <p:cNvPr id="97" name="Elbow Connector 96"/>
          <p:cNvCxnSpPr>
            <a:stCxn id="29" idx="3"/>
            <a:endCxn id="67" idx="2"/>
          </p:cNvCxnSpPr>
          <p:nvPr/>
        </p:nvCxnSpPr>
        <p:spPr>
          <a:xfrm flipV="1">
            <a:off x="6080363" y="2936904"/>
            <a:ext cx="3277756" cy="15914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9" idx="3"/>
            <a:endCxn id="71" idx="2"/>
          </p:cNvCxnSpPr>
          <p:nvPr/>
        </p:nvCxnSpPr>
        <p:spPr>
          <a:xfrm flipV="1">
            <a:off x="6080363" y="2936904"/>
            <a:ext cx="4553213" cy="15914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4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Digital &amp; Analytics Healthcare</a:t>
            </a:r>
            <a:br>
              <a:rPr lang="en-US" dirty="0"/>
            </a:br>
            <a:r>
              <a:rPr lang="en-US" sz="3100" dirty="0"/>
              <a:t>High Level Process Flow – Use Case-3 and Use Case-4</a:t>
            </a:r>
            <a:endParaRPr lang="en-US" dirty="0"/>
          </a:p>
        </p:txBody>
      </p:sp>
      <p:sp>
        <p:nvSpPr>
          <p:cNvPr id="3" name="Freeform 75"/>
          <p:cNvSpPr>
            <a:spLocks noChangeAspect="1" noEditPoints="1"/>
          </p:cNvSpPr>
          <p:nvPr/>
        </p:nvSpPr>
        <p:spPr bwMode="auto">
          <a:xfrm>
            <a:off x="9889673" y="318065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4" name="Picture 2" descr="Image result for appst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916" y="212043"/>
            <a:ext cx="587829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google 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741" y="937304"/>
            <a:ext cx="485094" cy="48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0684330" y="505958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9673" y="1281678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Society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594523" y="1179851"/>
            <a:ext cx="80871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96778" y="873130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 installed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13019" y="32525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PRE-REQ PROCESS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4946" y="1853574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Open App</a:t>
            </a:r>
          </a:p>
        </p:txBody>
      </p:sp>
      <p:sp>
        <p:nvSpPr>
          <p:cNvPr id="12" name="Freeform 75"/>
          <p:cNvSpPr>
            <a:spLocks noChangeAspect="1" noEditPoints="1"/>
          </p:cNvSpPr>
          <p:nvPr/>
        </p:nvSpPr>
        <p:spPr bwMode="auto">
          <a:xfrm>
            <a:off x="967207" y="1690688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06" y="1892483"/>
            <a:ext cx="680357" cy="54845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710155" y="2164441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2"/>
          </p:cNvCxnSpPr>
          <p:nvPr/>
        </p:nvCxnSpPr>
        <p:spPr>
          <a:xfrm rot="5400000">
            <a:off x="2112471" y="1954886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3712" y="2635877"/>
            <a:ext cx="16783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Screen Menu:</a:t>
            </a:r>
          </a:p>
          <a:p>
            <a:pPr marL="228600" indent="-228600">
              <a:buAutoNum type="alphaLcPeriod"/>
            </a:pPr>
            <a:r>
              <a:rPr lang="en-US" sz="1100" dirty="0"/>
              <a:t>Login</a:t>
            </a:r>
          </a:p>
          <a:p>
            <a:pPr marL="228600" indent="-228600">
              <a:buAutoNum type="alphaLcPeriod"/>
            </a:pPr>
            <a:r>
              <a:rPr lang="en-US" sz="1100" dirty="0"/>
              <a:t>Registration</a:t>
            </a:r>
          </a:p>
          <a:p>
            <a:pPr marL="228600" indent="-228600">
              <a:buAutoNum type="alphaLcPeriod"/>
            </a:pPr>
            <a:r>
              <a:rPr lang="en-US" sz="1100" dirty="0"/>
              <a:t>News</a:t>
            </a:r>
          </a:p>
          <a:p>
            <a:pPr marL="228600" indent="-228600">
              <a:buAutoNum type="alphaLcPeriod"/>
            </a:pPr>
            <a:r>
              <a:rPr lang="en-US" sz="1100" dirty="0"/>
              <a:t>About Us</a:t>
            </a:r>
          </a:p>
        </p:txBody>
      </p:sp>
      <p:cxnSp>
        <p:nvCxnSpPr>
          <p:cNvPr id="17" name="Elbow Connector 16"/>
          <p:cNvCxnSpPr>
            <a:endCxn id="19" idx="1"/>
          </p:cNvCxnSpPr>
          <p:nvPr/>
        </p:nvCxnSpPr>
        <p:spPr>
          <a:xfrm>
            <a:off x="1199662" y="2654303"/>
            <a:ext cx="2156722" cy="1092752"/>
          </a:xfrm>
          <a:prstGeom prst="bentConnector3">
            <a:avLst>
              <a:gd name="adj1" fmla="val -47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9662" y="3776367"/>
            <a:ext cx="18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Menu: Registration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6384" y="3521400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4. Display registration page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7534" y="4494692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Open App</a:t>
            </a:r>
          </a:p>
        </p:txBody>
      </p:sp>
      <p:sp>
        <p:nvSpPr>
          <p:cNvPr id="36" name="Freeform 75"/>
          <p:cNvSpPr>
            <a:spLocks noChangeAspect="1" noEditPoints="1"/>
          </p:cNvSpPr>
          <p:nvPr/>
        </p:nvSpPr>
        <p:spPr bwMode="auto">
          <a:xfrm>
            <a:off x="819795" y="4331806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294" y="4533601"/>
            <a:ext cx="680357" cy="548451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1562743" y="4805559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7" idx="2"/>
          </p:cNvCxnSpPr>
          <p:nvPr/>
        </p:nvCxnSpPr>
        <p:spPr>
          <a:xfrm rot="5400000">
            <a:off x="1965059" y="4596004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26300" y="5276995"/>
            <a:ext cx="167835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Screen Menu:</a:t>
            </a:r>
          </a:p>
          <a:p>
            <a:pPr marL="228600" indent="-228600">
              <a:buAutoNum type="alphaLcPeriod"/>
            </a:pPr>
            <a:r>
              <a:rPr lang="en-US" sz="1100" dirty="0"/>
              <a:t>Login</a:t>
            </a:r>
          </a:p>
          <a:p>
            <a:pPr marL="228600" indent="-228600">
              <a:buAutoNum type="alphaLcPeriod"/>
            </a:pPr>
            <a:r>
              <a:rPr lang="en-US" sz="1100" dirty="0"/>
              <a:t>Registration</a:t>
            </a:r>
          </a:p>
          <a:p>
            <a:pPr marL="228600" indent="-228600">
              <a:buAutoNum type="alphaLcPeriod"/>
            </a:pPr>
            <a:r>
              <a:rPr lang="en-US" sz="1100" dirty="0"/>
              <a:t>News</a:t>
            </a:r>
          </a:p>
          <a:p>
            <a:pPr marL="228600" indent="-228600">
              <a:buAutoNum type="alphaLcPeriod"/>
            </a:pPr>
            <a:r>
              <a:rPr lang="en-US" sz="1100" dirty="0"/>
              <a:t>About Us</a:t>
            </a:r>
          </a:p>
        </p:txBody>
      </p:sp>
      <p:cxnSp>
        <p:nvCxnSpPr>
          <p:cNvPr id="41" name="Elbow Connector 40"/>
          <p:cNvCxnSpPr/>
          <p:nvPr/>
        </p:nvCxnSpPr>
        <p:spPr>
          <a:xfrm>
            <a:off x="1052250" y="5295421"/>
            <a:ext cx="1952401" cy="1092752"/>
          </a:xfrm>
          <a:prstGeom prst="bentConnector3">
            <a:avLst>
              <a:gd name="adj1" fmla="val -18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52250" y="6417485"/>
            <a:ext cx="18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Menu: Login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2963" y="1580250"/>
            <a:ext cx="254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Case-3 : Registration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83711" y="4139660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Case-4 : Login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56383" y="1892483"/>
            <a:ext cx="1577298" cy="1421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5. Request information: First name, last name, DOB, status </a:t>
            </a:r>
            <a:r>
              <a:rPr lang="en-US" sz="1100" dirty="0" err="1">
                <a:solidFill>
                  <a:schemeClr val="tx1"/>
                </a:solidFill>
              </a:rPr>
              <a:t>pernikahan</a:t>
            </a:r>
            <a:r>
              <a:rPr lang="en-US" sz="1100" dirty="0">
                <a:solidFill>
                  <a:schemeClr val="tx1"/>
                </a:solidFill>
              </a:rPr>
              <a:t>, ID Type, ID #, </a:t>
            </a:r>
            <a:r>
              <a:rPr lang="en-US" sz="1100" dirty="0" err="1">
                <a:solidFill>
                  <a:schemeClr val="tx1"/>
                </a:solidFill>
              </a:rPr>
              <a:t>Alamat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Kode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Pos</a:t>
            </a:r>
            <a:r>
              <a:rPr lang="en-US" sz="1100" dirty="0">
                <a:solidFill>
                  <a:schemeClr val="tx1"/>
                </a:solidFill>
              </a:rPr>
              <a:t>, picture (browse or snap </a:t>
            </a:r>
            <a:r>
              <a:rPr lang="en-US" sz="1100" dirty="0" err="1">
                <a:solidFill>
                  <a:schemeClr val="tx1"/>
                </a:solidFill>
              </a:rPr>
              <a:t>picts</a:t>
            </a:r>
            <a:r>
              <a:rPr lang="en-US" sz="1100" dirty="0">
                <a:solidFill>
                  <a:schemeClr val="tx1"/>
                </a:solidFill>
              </a:rPr>
              <a:t>), digital signature, login ID, password, email</a:t>
            </a:r>
          </a:p>
        </p:txBody>
      </p:sp>
      <p:cxnSp>
        <p:nvCxnSpPr>
          <p:cNvPr id="66" name="Elbow Connector 65"/>
          <p:cNvCxnSpPr>
            <a:stCxn id="19" idx="0"/>
            <a:endCxn id="61" idx="2"/>
          </p:cNvCxnSpPr>
          <p:nvPr/>
        </p:nvCxnSpPr>
        <p:spPr>
          <a:xfrm rot="16200000" flipV="1">
            <a:off x="4041087" y="3417453"/>
            <a:ext cx="207893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290200" y="1892483"/>
            <a:ext cx="1783700" cy="761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6. Preferred Payment Method : Cash, Debit Card, Credit Card, Insurance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90200" y="2878267"/>
            <a:ext cx="1783700" cy="48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7. Agreement &amp; Acceptance Terms &amp; Condition</a:t>
            </a:r>
          </a:p>
        </p:txBody>
      </p:sp>
      <p:cxnSp>
        <p:nvCxnSpPr>
          <p:cNvPr id="71" name="Elbow Connector 70"/>
          <p:cNvCxnSpPr>
            <a:stCxn id="61" idx="3"/>
            <a:endCxn id="69" idx="1"/>
          </p:cNvCxnSpPr>
          <p:nvPr/>
        </p:nvCxnSpPr>
        <p:spPr>
          <a:xfrm flipV="1">
            <a:off x="4933681" y="2273392"/>
            <a:ext cx="356519" cy="32960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290200" y="3495369"/>
            <a:ext cx="1783700" cy="50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8. Save, Submit and Cancel Menu Display</a:t>
            </a:r>
          </a:p>
        </p:txBody>
      </p:sp>
      <p:cxnSp>
        <p:nvCxnSpPr>
          <p:cNvPr id="75" name="Elbow Connector 74"/>
          <p:cNvCxnSpPr>
            <a:stCxn id="69" idx="2"/>
            <a:endCxn id="70" idx="0"/>
          </p:cNvCxnSpPr>
          <p:nvPr/>
        </p:nvCxnSpPr>
        <p:spPr>
          <a:xfrm rot="5400000">
            <a:off x="6076417" y="2772634"/>
            <a:ext cx="223966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endCxn id="74" idx="0"/>
          </p:cNvCxnSpPr>
          <p:nvPr/>
        </p:nvCxnSpPr>
        <p:spPr>
          <a:xfrm rot="5400000">
            <a:off x="6123450" y="3430418"/>
            <a:ext cx="129901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863214" y="1862618"/>
            <a:ext cx="1400416" cy="79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9.1.1 Data saved at </a:t>
            </a:r>
            <a:r>
              <a:rPr lang="en-US" sz="1100" dirty="0" err="1">
                <a:solidFill>
                  <a:schemeClr val="tx1"/>
                </a:solidFill>
              </a:rPr>
              <a:t>BigData</a:t>
            </a:r>
            <a:r>
              <a:rPr lang="en-US" sz="1100" dirty="0">
                <a:solidFill>
                  <a:schemeClr val="tx1"/>
                </a:solidFill>
              </a:rPr>
              <a:t> repository and Hospital systems</a:t>
            </a:r>
          </a:p>
        </p:txBody>
      </p:sp>
      <p:sp>
        <p:nvSpPr>
          <p:cNvPr id="85" name="Diamond 84"/>
          <p:cNvSpPr/>
          <p:nvPr/>
        </p:nvSpPr>
        <p:spPr>
          <a:xfrm>
            <a:off x="3630014" y="5746354"/>
            <a:ext cx="326571" cy="242547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470464" y="1853574"/>
            <a:ext cx="1438836" cy="79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9.1.2. Registration team will call and verify the data captured, also verify the email address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152194" y="1834106"/>
            <a:ext cx="970771" cy="791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9.1.3. Activate Account and able to login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863214" y="2782914"/>
            <a:ext cx="2195186" cy="58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9.2.1 Data saved at </a:t>
            </a:r>
            <a:r>
              <a:rPr lang="en-US" sz="1100" dirty="0" err="1">
                <a:solidFill>
                  <a:schemeClr val="tx1"/>
                </a:solidFill>
              </a:rPr>
              <a:t>BigData</a:t>
            </a:r>
            <a:r>
              <a:rPr lang="en-US" sz="1100" dirty="0">
                <a:solidFill>
                  <a:schemeClr val="tx1"/>
                </a:solidFill>
              </a:rPr>
              <a:t> repository and Hospital systems as draft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017351" y="5203634"/>
            <a:ext cx="1577298" cy="434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5.1.1 Forgot Password and request to reset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04651" y="6147514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4. Display Login Page</a:t>
            </a:r>
          </a:p>
        </p:txBody>
      </p:sp>
      <p:cxnSp>
        <p:nvCxnSpPr>
          <p:cNvPr id="92" name="Elbow Connector 91"/>
          <p:cNvCxnSpPr>
            <a:stCxn id="74" idx="3"/>
            <a:endCxn id="93" idx="1"/>
          </p:cNvCxnSpPr>
          <p:nvPr/>
        </p:nvCxnSpPr>
        <p:spPr>
          <a:xfrm flipV="1">
            <a:off x="7073900" y="3078753"/>
            <a:ext cx="259504" cy="66918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7333404" y="2957479"/>
            <a:ext cx="326571" cy="242547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/>
          <p:cNvCxnSpPr>
            <a:stCxn id="93" idx="0"/>
            <a:endCxn id="84" idx="1"/>
          </p:cNvCxnSpPr>
          <p:nvPr/>
        </p:nvCxnSpPr>
        <p:spPr>
          <a:xfrm rot="5400000" flipH="1" flipV="1">
            <a:off x="7330443" y="2424708"/>
            <a:ext cx="699019" cy="36652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3" idx="3"/>
            <a:endCxn id="89" idx="1"/>
          </p:cNvCxnSpPr>
          <p:nvPr/>
        </p:nvCxnSpPr>
        <p:spPr>
          <a:xfrm flipV="1">
            <a:off x="7659975" y="3074191"/>
            <a:ext cx="203239" cy="456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863214" y="3494081"/>
            <a:ext cx="2195186" cy="58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9.3.1 Confirmation to leave page without saving data, if OK then back to main page</a:t>
            </a:r>
          </a:p>
        </p:txBody>
      </p:sp>
      <p:cxnSp>
        <p:nvCxnSpPr>
          <p:cNvPr id="108" name="Elbow Connector 107"/>
          <p:cNvCxnSpPr>
            <a:stCxn id="93" idx="2"/>
            <a:endCxn id="107" idx="1"/>
          </p:cNvCxnSpPr>
          <p:nvPr/>
        </p:nvCxnSpPr>
        <p:spPr>
          <a:xfrm rot="16200000" flipH="1">
            <a:off x="7387286" y="3309430"/>
            <a:ext cx="585332" cy="36652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84" idx="3"/>
            <a:endCxn id="87" idx="1"/>
          </p:cNvCxnSpPr>
          <p:nvPr/>
        </p:nvCxnSpPr>
        <p:spPr>
          <a:xfrm flipV="1">
            <a:off x="9263630" y="2249416"/>
            <a:ext cx="206834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flipV="1">
            <a:off x="10927330" y="2249415"/>
            <a:ext cx="206834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1434379" y="3178181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1403241" y="3222186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  <p:cxnSp>
        <p:nvCxnSpPr>
          <p:cNvPr id="117" name="Elbow Connector 116"/>
          <p:cNvCxnSpPr>
            <a:stCxn id="107" idx="3"/>
            <a:endCxn id="115" idx="4"/>
          </p:cNvCxnSpPr>
          <p:nvPr/>
        </p:nvCxnSpPr>
        <p:spPr>
          <a:xfrm flipV="1">
            <a:off x="10058400" y="3552752"/>
            <a:ext cx="1579179" cy="232606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89" idx="3"/>
            <a:endCxn id="115" idx="2"/>
          </p:cNvCxnSpPr>
          <p:nvPr/>
        </p:nvCxnSpPr>
        <p:spPr>
          <a:xfrm>
            <a:off x="10058400" y="3074191"/>
            <a:ext cx="1375979" cy="29127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88" idx="2"/>
            <a:endCxn id="115" idx="0"/>
          </p:cNvCxnSpPr>
          <p:nvPr/>
        </p:nvCxnSpPr>
        <p:spPr>
          <a:xfrm rot="5400000">
            <a:off x="11361384" y="2901985"/>
            <a:ext cx="552392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017351" y="4607883"/>
            <a:ext cx="1577298" cy="434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5.1.2 Reset password send to SMS or Email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765495" y="6147514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5.2.1 Enter user name and password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765495" y="5195014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6.1.1 Incorrect Password 3 times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552542" y="6147514"/>
            <a:ext cx="1671789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7. Open Landing Page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552542" y="4753534"/>
            <a:ext cx="1671789" cy="121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Display Menu: Check Doctor, Make Appointment, Check Queue, Comment &amp; Rating Management, Find Nearest Hospital, Manage Account, Logout</a:t>
            </a:r>
          </a:p>
        </p:txBody>
      </p:sp>
      <p:cxnSp>
        <p:nvCxnSpPr>
          <p:cNvPr id="64" name="Elbow Connector 63"/>
          <p:cNvCxnSpPr>
            <a:stCxn id="91" idx="0"/>
            <a:endCxn id="85" idx="2"/>
          </p:cNvCxnSpPr>
          <p:nvPr/>
        </p:nvCxnSpPr>
        <p:spPr>
          <a:xfrm rot="5400000" flipH="1" flipV="1">
            <a:off x="3720344" y="6074558"/>
            <a:ext cx="158613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 flipH="1" flipV="1">
            <a:off x="3713993" y="5677125"/>
            <a:ext cx="158613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5400000" flipH="1" flipV="1">
            <a:off x="3713993" y="5114266"/>
            <a:ext cx="158613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5" idx="3"/>
            <a:endCxn id="128" idx="1"/>
          </p:cNvCxnSpPr>
          <p:nvPr/>
        </p:nvCxnSpPr>
        <p:spPr>
          <a:xfrm>
            <a:off x="3956585" y="5867628"/>
            <a:ext cx="808910" cy="505541"/>
          </a:xfrm>
          <a:prstGeom prst="bentConnector3">
            <a:avLst>
              <a:gd name="adj1" fmla="val 8179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mond 75"/>
          <p:cNvSpPr/>
          <p:nvPr/>
        </p:nvSpPr>
        <p:spPr>
          <a:xfrm>
            <a:off x="5407042" y="5755880"/>
            <a:ext cx="326571" cy="242547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Elbow Connector 76"/>
          <p:cNvCxnSpPr>
            <a:endCxn id="76" idx="2"/>
          </p:cNvCxnSpPr>
          <p:nvPr/>
        </p:nvCxnSpPr>
        <p:spPr>
          <a:xfrm rot="5400000" flipH="1" flipV="1">
            <a:off x="5497372" y="6084084"/>
            <a:ext cx="158613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5400000" flipH="1" flipV="1">
            <a:off x="5491021" y="5686651"/>
            <a:ext cx="158613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29" idx="0"/>
            <a:endCxn id="127" idx="3"/>
          </p:cNvCxnSpPr>
          <p:nvPr/>
        </p:nvCxnSpPr>
        <p:spPr>
          <a:xfrm rot="16200000" flipV="1">
            <a:off x="4889349" y="4530218"/>
            <a:ext cx="370096" cy="95949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8" idx="3"/>
            <a:endCxn id="130" idx="1"/>
          </p:cNvCxnSpPr>
          <p:nvPr/>
        </p:nvCxnSpPr>
        <p:spPr>
          <a:xfrm>
            <a:off x="6342793" y="6373169"/>
            <a:ext cx="209749" cy="1270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7254098" y="6061857"/>
            <a:ext cx="158613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563560" y="4535229"/>
            <a:ext cx="1577298" cy="40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 to: Check Doctor use case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563560" y="5022049"/>
            <a:ext cx="1577298" cy="40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 to: Make Appointment use case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558685" y="5508869"/>
            <a:ext cx="1577298" cy="40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 to: Check Queue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195678" y="4535558"/>
            <a:ext cx="1577298" cy="40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 to: Comment &amp; Rating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0195678" y="5022049"/>
            <a:ext cx="1577298" cy="40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 to: Find Nearest Hospital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195678" y="5495960"/>
            <a:ext cx="1577298" cy="40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Go to: Manage Account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558684" y="6004777"/>
            <a:ext cx="3214291" cy="755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7. Landing Page will contain: Graph showing Last Visit (doctor &amp; hospital, schedule, diagnosis, payment, medicine) +  statistical trend of payment, doctor visit, diagnosis, </a:t>
            </a:r>
            <a:r>
              <a:rPr lang="en-US" sz="1100" dirty="0" err="1">
                <a:solidFill>
                  <a:schemeClr val="tx1"/>
                </a:solidFill>
              </a:rPr>
              <a:t>medcheck</a:t>
            </a:r>
            <a:r>
              <a:rPr lang="en-US" sz="1100" dirty="0">
                <a:solidFill>
                  <a:schemeClr val="tx1"/>
                </a:solidFill>
              </a:rPr>
              <a:t>, medicine</a:t>
            </a:r>
          </a:p>
        </p:txBody>
      </p:sp>
      <p:sp>
        <p:nvSpPr>
          <p:cNvPr id="103" name="Isosceles Triangle 102"/>
          <p:cNvSpPr/>
          <p:nvPr/>
        </p:nvSpPr>
        <p:spPr>
          <a:xfrm rot="5400000">
            <a:off x="8060715" y="6240821"/>
            <a:ext cx="661586" cy="2149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7840873" y="5209512"/>
            <a:ext cx="1101271" cy="2149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3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Digital &amp; Analytics Healthcare</a:t>
            </a:r>
            <a:br>
              <a:rPr lang="en-US" dirty="0"/>
            </a:br>
            <a:r>
              <a:rPr lang="en-US" sz="3100" dirty="0"/>
              <a:t>High Level Process Flow – Use Case-5 and Use Case-6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4946" y="202774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After Login</a:t>
            </a:r>
          </a:p>
        </p:txBody>
      </p:sp>
      <p:sp>
        <p:nvSpPr>
          <p:cNvPr id="12" name="Freeform 75"/>
          <p:cNvSpPr>
            <a:spLocks noChangeAspect="1" noEditPoints="1"/>
          </p:cNvSpPr>
          <p:nvPr/>
        </p:nvSpPr>
        <p:spPr bwMode="auto">
          <a:xfrm>
            <a:off x="967207" y="1864854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06" y="2066649"/>
            <a:ext cx="680357" cy="54845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710155" y="2338607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2"/>
          </p:cNvCxnSpPr>
          <p:nvPr/>
        </p:nvCxnSpPr>
        <p:spPr>
          <a:xfrm rot="5400000">
            <a:off x="2112471" y="2129052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3712" y="2810043"/>
            <a:ext cx="1678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List Function:</a:t>
            </a:r>
          </a:p>
          <a:p>
            <a:pPr marL="228600" indent="-228600">
              <a:buAutoNum type="alphaLcPeriod"/>
            </a:pPr>
            <a:r>
              <a:rPr lang="en-US" sz="1100" dirty="0"/>
              <a:t>Check Doctor</a:t>
            </a:r>
          </a:p>
          <a:p>
            <a:pPr marL="228600" indent="-228600">
              <a:buAutoNum type="alphaLcPeriod"/>
            </a:pPr>
            <a:r>
              <a:rPr lang="en-US" sz="1100" dirty="0"/>
              <a:t>Make Appointment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Check Queue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Comment &amp; Rating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Find Nearest Hospital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Manage Account</a:t>
            </a:r>
          </a:p>
          <a:p>
            <a:pPr marL="228600" indent="-228600">
              <a:buAutoNum type="alphaLcPeriod"/>
            </a:pPr>
            <a:endParaRPr lang="en-US" sz="11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1199662" y="2926443"/>
            <a:ext cx="2156722" cy="1092752"/>
          </a:xfrm>
          <a:prstGeom prst="bentConnector3">
            <a:avLst>
              <a:gd name="adj1" fmla="val -47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9662" y="4048507"/>
            <a:ext cx="18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Menu: </a:t>
            </a:r>
            <a:r>
              <a:rPr lang="en-US" sz="1100" b="1" dirty="0"/>
              <a:t>Check Doctor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6384" y="3805283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4. Display Doctor Availability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56384" y="2823178"/>
            <a:ext cx="1577298" cy="86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 App will call API hospital system to grab detail doctor schedule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56384" y="1841073"/>
            <a:ext cx="1577298" cy="86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6. App will call API to grab the absence &amp; leave plan detail in hospital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38003" y="1841073"/>
            <a:ext cx="1577298" cy="86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7. App will display Doctor Regular Schedule 6 days a week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38003" y="2823178"/>
            <a:ext cx="1577298" cy="867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8. App will display doctor status online or not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25933" y="3805284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9. App will display doctor leave plan 2 weeks ahead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6200000" flipV="1">
            <a:off x="4035052" y="3744878"/>
            <a:ext cx="207893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4035052" y="2731121"/>
            <a:ext cx="207893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  <a:endCxn id="22" idx="1"/>
          </p:cNvCxnSpPr>
          <p:nvPr/>
        </p:nvCxnSpPr>
        <p:spPr>
          <a:xfrm>
            <a:off x="4933682" y="2274610"/>
            <a:ext cx="204321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2"/>
            <a:endCxn id="23" idx="0"/>
          </p:cNvCxnSpPr>
          <p:nvPr/>
        </p:nvCxnSpPr>
        <p:spPr>
          <a:xfrm rot="5400000">
            <a:off x="5875486" y="2772012"/>
            <a:ext cx="115032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5857066" y="3757900"/>
            <a:ext cx="115032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63589" y="1841072"/>
            <a:ext cx="1601439" cy="1206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10. App will show doctor pictures group by their competencies (with online status, appointment status, leave plan, and last schedule)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063588" y="3192627"/>
            <a:ext cx="1601440" cy="132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11. Picture can be click if appointment status is not full, showing detail profile of the doctor and a button to make appointment (other menu are back or main menu)</a:t>
            </a:r>
          </a:p>
        </p:txBody>
      </p:sp>
      <p:cxnSp>
        <p:nvCxnSpPr>
          <p:cNvPr id="37" name="Elbow Connector 36"/>
          <p:cNvCxnSpPr>
            <a:stCxn id="24" idx="3"/>
            <a:endCxn id="35" idx="1"/>
          </p:cNvCxnSpPr>
          <p:nvPr/>
        </p:nvCxnSpPr>
        <p:spPr>
          <a:xfrm flipV="1">
            <a:off x="6703231" y="2444191"/>
            <a:ext cx="360358" cy="158674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5" idx="2"/>
            <a:endCxn id="36" idx="0"/>
          </p:cNvCxnSpPr>
          <p:nvPr/>
        </p:nvCxnSpPr>
        <p:spPr>
          <a:xfrm rot="5400000">
            <a:off x="7791650" y="3119968"/>
            <a:ext cx="145318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/>
          <p:cNvSpPr/>
          <p:nvPr/>
        </p:nvSpPr>
        <p:spPr>
          <a:xfrm>
            <a:off x="8974194" y="2627174"/>
            <a:ext cx="326571" cy="242547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553161" y="1862520"/>
            <a:ext cx="1601440" cy="412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12.1 Go to use case “Make appointment”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553161" y="2542404"/>
            <a:ext cx="1601440" cy="412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12.2 Go to step 10 (for selecting back)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556271" y="3168990"/>
            <a:ext cx="1601440" cy="412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12.3 Go to login landing page</a:t>
            </a:r>
          </a:p>
        </p:txBody>
      </p:sp>
      <p:cxnSp>
        <p:nvCxnSpPr>
          <p:cNvPr id="48" name="Elbow Connector 47"/>
          <p:cNvCxnSpPr>
            <a:stCxn id="36" idx="3"/>
            <a:endCxn id="44" idx="1"/>
          </p:cNvCxnSpPr>
          <p:nvPr/>
        </p:nvCxnSpPr>
        <p:spPr>
          <a:xfrm flipV="1">
            <a:off x="8665028" y="2748448"/>
            <a:ext cx="309166" cy="110659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618761" y="1466674"/>
            <a:ext cx="2641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Case-5 : Check doctor</a:t>
            </a:r>
          </a:p>
        </p:txBody>
      </p:sp>
      <p:cxnSp>
        <p:nvCxnSpPr>
          <p:cNvPr id="52" name="Elbow Connector 51"/>
          <p:cNvCxnSpPr>
            <a:stCxn id="44" idx="0"/>
            <a:endCxn id="45" idx="1"/>
          </p:cNvCxnSpPr>
          <p:nvPr/>
        </p:nvCxnSpPr>
        <p:spPr>
          <a:xfrm rot="5400000" flipH="1" flipV="1">
            <a:off x="9066016" y="2140030"/>
            <a:ext cx="558609" cy="41568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4" idx="3"/>
            <a:endCxn id="46" idx="1"/>
          </p:cNvCxnSpPr>
          <p:nvPr/>
        </p:nvCxnSpPr>
        <p:spPr>
          <a:xfrm>
            <a:off x="9300765" y="2748448"/>
            <a:ext cx="252396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47" idx="1"/>
          </p:cNvCxnSpPr>
          <p:nvPr/>
        </p:nvCxnSpPr>
        <p:spPr>
          <a:xfrm rot="16200000" flipH="1">
            <a:off x="9094218" y="2912982"/>
            <a:ext cx="505314" cy="41879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1616509" y="2561161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570282" y="2594559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  <p:cxnSp>
        <p:nvCxnSpPr>
          <p:cNvPr id="64" name="Elbow Connector 63"/>
          <p:cNvCxnSpPr>
            <a:stCxn id="45" idx="3"/>
            <a:endCxn id="62" idx="0"/>
          </p:cNvCxnSpPr>
          <p:nvPr/>
        </p:nvCxnSpPr>
        <p:spPr>
          <a:xfrm>
            <a:off x="11154601" y="2068565"/>
            <a:ext cx="665108" cy="492596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6" idx="3"/>
            <a:endCxn id="62" idx="2"/>
          </p:cNvCxnSpPr>
          <p:nvPr/>
        </p:nvCxnSpPr>
        <p:spPr>
          <a:xfrm flipV="1">
            <a:off x="11154601" y="2748447"/>
            <a:ext cx="461908" cy="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47" idx="3"/>
            <a:endCxn id="62" idx="4"/>
          </p:cNvCxnSpPr>
          <p:nvPr/>
        </p:nvCxnSpPr>
        <p:spPr>
          <a:xfrm flipV="1">
            <a:off x="11157711" y="2935732"/>
            <a:ext cx="661998" cy="439303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469124" y="451745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After Login</a:t>
            </a:r>
          </a:p>
        </p:txBody>
      </p:sp>
      <p:sp>
        <p:nvSpPr>
          <p:cNvPr id="76" name="Freeform 75"/>
          <p:cNvSpPr>
            <a:spLocks noChangeAspect="1" noEditPoints="1"/>
          </p:cNvSpPr>
          <p:nvPr/>
        </p:nvSpPr>
        <p:spPr bwMode="auto">
          <a:xfrm>
            <a:off x="831385" y="4354569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84" y="4556364"/>
            <a:ext cx="680357" cy="548451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1574333" y="4828322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7" idx="2"/>
          </p:cNvCxnSpPr>
          <p:nvPr/>
        </p:nvCxnSpPr>
        <p:spPr>
          <a:xfrm rot="5400000">
            <a:off x="1976649" y="4618767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337890" y="5299758"/>
            <a:ext cx="1678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List Function:</a:t>
            </a:r>
          </a:p>
          <a:p>
            <a:pPr marL="228600" indent="-228600">
              <a:buAutoNum type="alphaLcPeriod"/>
            </a:pPr>
            <a:r>
              <a:rPr lang="en-US" sz="1100" dirty="0"/>
              <a:t>Check Doctor</a:t>
            </a:r>
          </a:p>
          <a:p>
            <a:pPr marL="228600" indent="-228600">
              <a:buAutoNum type="alphaLcPeriod"/>
            </a:pPr>
            <a:r>
              <a:rPr lang="en-US" sz="1100" dirty="0"/>
              <a:t>Make Appointment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Check Queue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Comment &amp; Rating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Find Nearest Hospital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Manage Account</a:t>
            </a:r>
          </a:p>
          <a:p>
            <a:pPr marL="228600" indent="-228600">
              <a:buAutoNum type="alphaLcPeriod"/>
            </a:pPr>
            <a:endParaRPr lang="en-US" sz="1100" dirty="0"/>
          </a:p>
        </p:txBody>
      </p:sp>
      <p:cxnSp>
        <p:nvCxnSpPr>
          <p:cNvPr id="81" name="Elbow Connector 80"/>
          <p:cNvCxnSpPr/>
          <p:nvPr/>
        </p:nvCxnSpPr>
        <p:spPr>
          <a:xfrm>
            <a:off x="1063840" y="5416158"/>
            <a:ext cx="2156722" cy="1092752"/>
          </a:xfrm>
          <a:prstGeom prst="bentConnector3">
            <a:avLst>
              <a:gd name="adj1" fmla="val -47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63840" y="6538222"/>
            <a:ext cx="2292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Menu: </a:t>
            </a:r>
            <a:r>
              <a:rPr lang="en-US" sz="1100" b="1" dirty="0"/>
              <a:t>Make Appointment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20562" y="5698189"/>
            <a:ext cx="1577298" cy="1021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4. Display Appointment that has been created before (2 options: can open appointment detail history or make new)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20562" y="4873831"/>
            <a:ext cx="1577298" cy="668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5.1.1 Select “open appointment detail history”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91661" y="4887437"/>
            <a:ext cx="2465053" cy="668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5.1.2 App call API to show detail doctor, diagnosis, medicine, invoice, queue time, serve time, payment time on that specific appointment</a:t>
            </a:r>
          </a:p>
        </p:txBody>
      </p:sp>
      <p:cxnSp>
        <p:nvCxnSpPr>
          <p:cNvPr id="92" name="Elbow Connector 91"/>
          <p:cNvCxnSpPr>
            <a:endCxn id="90" idx="2"/>
          </p:cNvCxnSpPr>
          <p:nvPr/>
        </p:nvCxnSpPr>
        <p:spPr>
          <a:xfrm rot="16200000" flipV="1">
            <a:off x="3931375" y="5620354"/>
            <a:ext cx="162022" cy="635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0" idx="3"/>
            <a:endCxn id="91" idx="1"/>
          </p:cNvCxnSpPr>
          <p:nvPr/>
        </p:nvCxnSpPr>
        <p:spPr>
          <a:xfrm>
            <a:off x="4797860" y="5208175"/>
            <a:ext cx="193801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991662" y="5698189"/>
            <a:ext cx="1256738" cy="994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5.2.1 Select make new appointment will go to use case-5 step 10.</a:t>
            </a:r>
          </a:p>
        </p:txBody>
      </p:sp>
      <p:cxnSp>
        <p:nvCxnSpPr>
          <p:cNvPr id="95" name="Elbow Connector 94"/>
          <p:cNvCxnSpPr>
            <a:stCxn id="83" idx="3"/>
            <a:endCxn id="94" idx="1"/>
          </p:cNvCxnSpPr>
          <p:nvPr/>
        </p:nvCxnSpPr>
        <p:spPr>
          <a:xfrm flipV="1">
            <a:off x="4797860" y="6195373"/>
            <a:ext cx="193802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299091" y="4474854"/>
            <a:ext cx="3255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Case-6 : Make Appointment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4165" y="4873831"/>
            <a:ext cx="1195035" cy="668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5.1.3 Select OK menu to go back to main login landing page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429587" y="5711962"/>
            <a:ext cx="1027127" cy="994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5.2.2 Continue from step 12.1 use case 5 to book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637901" y="5698188"/>
            <a:ext cx="765869" cy="994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5.2.3 click book and call API to make booking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614002" y="5698188"/>
            <a:ext cx="749439" cy="994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5.2.4 inform the estimate waiting time</a:t>
            </a:r>
          </a:p>
        </p:txBody>
      </p:sp>
      <p:cxnSp>
        <p:nvCxnSpPr>
          <p:cNvPr id="111" name="Elbow Connector 110"/>
          <p:cNvCxnSpPr/>
          <p:nvPr/>
        </p:nvCxnSpPr>
        <p:spPr>
          <a:xfrm flipV="1">
            <a:off x="6245959" y="6196773"/>
            <a:ext cx="193802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flipV="1">
            <a:off x="7444099" y="6209145"/>
            <a:ext cx="193802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8403770" y="6195371"/>
            <a:ext cx="193802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>
            <a:off x="7457312" y="5208175"/>
            <a:ext cx="193801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75"/>
          <p:cNvSpPr>
            <a:spLocks noChangeAspect="1" noEditPoints="1"/>
          </p:cNvSpPr>
          <p:nvPr/>
        </p:nvSpPr>
        <p:spPr bwMode="auto">
          <a:xfrm>
            <a:off x="10353881" y="315706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353881" y="1279319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Society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980377" y="500180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 installed &amp; </a:t>
            </a:r>
          </a:p>
          <a:p>
            <a:r>
              <a:rPr lang="en-US" sz="1100" dirty="0"/>
              <a:t>User Login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213019" y="32525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PRE-REQ PROCESS</a:t>
            </a:r>
          </a:p>
        </p:txBody>
      </p:sp>
      <p:sp>
        <p:nvSpPr>
          <p:cNvPr id="123" name="Diamond 122"/>
          <p:cNvSpPr/>
          <p:nvPr/>
        </p:nvSpPr>
        <p:spPr>
          <a:xfrm>
            <a:off x="9079337" y="5173611"/>
            <a:ext cx="326571" cy="242547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Elbow Connector 123"/>
          <p:cNvCxnSpPr>
            <a:stCxn id="110" idx="0"/>
            <a:endCxn id="123" idx="2"/>
          </p:cNvCxnSpPr>
          <p:nvPr/>
        </p:nvCxnSpPr>
        <p:spPr>
          <a:xfrm rot="5400000" flipH="1" flipV="1">
            <a:off x="8974657" y="5430223"/>
            <a:ext cx="282030" cy="25390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3" idx="1"/>
          </p:cNvCxnSpPr>
          <p:nvPr/>
        </p:nvCxnSpPr>
        <p:spPr>
          <a:xfrm rot="10800000">
            <a:off x="8839201" y="5292857"/>
            <a:ext cx="240136" cy="202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9556353" y="4840433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9510126" y="4873831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9561057" y="5674660"/>
            <a:ext cx="749439" cy="994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5.2.5 Call API to create new appointment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0488136" y="5674660"/>
            <a:ext cx="749439" cy="994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5.2.6 Display open appointment with ID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1395539" y="5674660"/>
            <a:ext cx="749439" cy="994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5.2.7 Go back to main login landing page</a:t>
            </a:r>
          </a:p>
        </p:txBody>
      </p:sp>
      <p:cxnSp>
        <p:nvCxnSpPr>
          <p:cNvPr id="143" name="Elbow Connector 142"/>
          <p:cNvCxnSpPr/>
          <p:nvPr/>
        </p:nvCxnSpPr>
        <p:spPr>
          <a:xfrm flipV="1">
            <a:off x="10310496" y="6209145"/>
            <a:ext cx="193802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11237575" y="6195371"/>
            <a:ext cx="193802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3" idx="3"/>
            <a:endCxn id="139" idx="0"/>
          </p:cNvCxnSpPr>
          <p:nvPr/>
        </p:nvCxnSpPr>
        <p:spPr>
          <a:xfrm>
            <a:off x="9405908" y="5294885"/>
            <a:ext cx="529869" cy="379775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138" idx="1"/>
          </p:cNvCxnSpPr>
          <p:nvPr/>
        </p:nvCxnSpPr>
        <p:spPr>
          <a:xfrm>
            <a:off x="8819611" y="5027717"/>
            <a:ext cx="690515" cy="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9308772" y="5300280"/>
            <a:ext cx="1494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OK with estimate time </a:t>
            </a:r>
          </a:p>
        </p:txBody>
      </p:sp>
      <p:cxnSp>
        <p:nvCxnSpPr>
          <p:cNvPr id="152" name="Elbow Connector 151"/>
          <p:cNvCxnSpPr>
            <a:stCxn id="141" idx="0"/>
            <a:endCxn id="138" idx="3"/>
          </p:cNvCxnSpPr>
          <p:nvPr/>
        </p:nvCxnSpPr>
        <p:spPr>
          <a:xfrm rot="16200000" flipV="1">
            <a:off x="10566150" y="4470551"/>
            <a:ext cx="646940" cy="1761278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9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Digital &amp; Analytics Healthcare</a:t>
            </a:r>
            <a:br>
              <a:rPr lang="en-US" dirty="0"/>
            </a:br>
            <a:r>
              <a:rPr lang="en-US" sz="3100" dirty="0"/>
              <a:t>High Level Process Flow – Use Case-7 and Use Case-8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4946" y="202774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After Login</a:t>
            </a:r>
          </a:p>
        </p:txBody>
      </p:sp>
      <p:sp>
        <p:nvSpPr>
          <p:cNvPr id="12" name="Freeform 75"/>
          <p:cNvSpPr>
            <a:spLocks noChangeAspect="1" noEditPoints="1"/>
          </p:cNvSpPr>
          <p:nvPr/>
        </p:nvSpPr>
        <p:spPr bwMode="auto">
          <a:xfrm>
            <a:off x="967207" y="1864854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06" y="2066649"/>
            <a:ext cx="680357" cy="54845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710155" y="2338607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2"/>
          </p:cNvCxnSpPr>
          <p:nvPr/>
        </p:nvCxnSpPr>
        <p:spPr>
          <a:xfrm rot="5400000">
            <a:off x="2112471" y="2129052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3712" y="2810043"/>
            <a:ext cx="1678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List Function:</a:t>
            </a:r>
          </a:p>
          <a:p>
            <a:pPr marL="228600" indent="-228600">
              <a:buAutoNum type="alphaLcPeriod"/>
            </a:pPr>
            <a:r>
              <a:rPr lang="en-US" sz="1100" dirty="0"/>
              <a:t>Check Doctor</a:t>
            </a:r>
          </a:p>
          <a:p>
            <a:pPr marL="228600" indent="-228600">
              <a:buAutoNum type="alphaLcPeriod"/>
            </a:pPr>
            <a:r>
              <a:rPr lang="en-US" sz="1100" dirty="0"/>
              <a:t>Make Appointment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Check Queue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Comment &amp; Rating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Find Nearest Hospital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Manage Account</a:t>
            </a:r>
          </a:p>
          <a:p>
            <a:pPr marL="228600" indent="-228600">
              <a:buAutoNum type="alphaLcPeriod"/>
            </a:pPr>
            <a:endParaRPr lang="en-US" sz="11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1199662" y="2926443"/>
            <a:ext cx="2156722" cy="1092752"/>
          </a:xfrm>
          <a:prstGeom prst="bentConnector3">
            <a:avLst>
              <a:gd name="adj1" fmla="val -47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9662" y="4048507"/>
            <a:ext cx="1882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Menu: </a:t>
            </a:r>
            <a:r>
              <a:rPr lang="en-US" sz="1100" b="1" dirty="0"/>
              <a:t>Check Queue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18761" y="1466674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Case-7 : Check Queue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69124" y="451745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After Login</a:t>
            </a:r>
          </a:p>
        </p:txBody>
      </p:sp>
      <p:sp>
        <p:nvSpPr>
          <p:cNvPr id="76" name="Freeform 75"/>
          <p:cNvSpPr>
            <a:spLocks noChangeAspect="1" noEditPoints="1"/>
          </p:cNvSpPr>
          <p:nvPr/>
        </p:nvSpPr>
        <p:spPr bwMode="auto">
          <a:xfrm>
            <a:off x="831385" y="4354569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84" y="4556364"/>
            <a:ext cx="680357" cy="548451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1574333" y="4828322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7" idx="2"/>
          </p:cNvCxnSpPr>
          <p:nvPr/>
        </p:nvCxnSpPr>
        <p:spPr>
          <a:xfrm rot="5400000">
            <a:off x="1976649" y="4618767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337890" y="5299758"/>
            <a:ext cx="1678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List Function:</a:t>
            </a:r>
          </a:p>
          <a:p>
            <a:pPr marL="228600" indent="-228600">
              <a:buAutoNum type="alphaLcPeriod"/>
            </a:pPr>
            <a:r>
              <a:rPr lang="en-US" sz="1100" dirty="0"/>
              <a:t>Check Doctor</a:t>
            </a:r>
          </a:p>
          <a:p>
            <a:pPr marL="228600" indent="-228600">
              <a:buAutoNum type="alphaLcPeriod"/>
            </a:pPr>
            <a:r>
              <a:rPr lang="en-US" sz="1100" dirty="0"/>
              <a:t>Make Appointment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Check Queue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Comment &amp; Rating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Find Nearest Hospital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Manage Account</a:t>
            </a:r>
          </a:p>
          <a:p>
            <a:pPr marL="228600" indent="-228600">
              <a:buAutoNum type="alphaLcPeriod"/>
            </a:pPr>
            <a:endParaRPr lang="en-US" sz="1100" dirty="0"/>
          </a:p>
        </p:txBody>
      </p:sp>
      <p:cxnSp>
        <p:nvCxnSpPr>
          <p:cNvPr id="81" name="Elbow Connector 80"/>
          <p:cNvCxnSpPr/>
          <p:nvPr/>
        </p:nvCxnSpPr>
        <p:spPr>
          <a:xfrm>
            <a:off x="1063840" y="5416158"/>
            <a:ext cx="2156722" cy="1092752"/>
          </a:xfrm>
          <a:prstGeom prst="bentConnector3">
            <a:avLst>
              <a:gd name="adj1" fmla="val -47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63840" y="6538222"/>
            <a:ext cx="2292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Menu: </a:t>
            </a:r>
            <a:r>
              <a:rPr lang="en-US" sz="1100" b="1" dirty="0"/>
              <a:t>Comment &amp; Rating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311685" y="4267573"/>
            <a:ext cx="3210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Case-8 : Comment &amp; Rating</a:t>
            </a:r>
          </a:p>
        </p:txBody>
      </p:sp>
      <p:sp>
        <p:nvSpPr>
          <p:cNvPr id="115" name="Freeform 75"/>
          <p:cNvSpPr>
            <a:spLocks noChangeAspect="1" noEditPoints="1"/>
          </p:cNvSpPr>
          <p:nvPr/>
        </p:nvSpPr>
        <p:spPr bwMode="auto">
          <a:xfrm>
            <a:off x="10353881" y="315706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353881" y="1279319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Society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980377" y="500180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 installed &amp; </a:t>
            </a:r>
          </a:p>
          <a:p>
            <a:r>
              <a:rPr lang="en-US" sz="1100" dirty="0"/>
              <a:t>User Login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213019" y="32525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PRE-REQ PROCESS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56384" y="3805283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4. Display Queue Page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56384" y="3108385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 Inform the estimate waiting time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6384" y="2389444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6. Inform if they have been skipped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56384" y="1761678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7. Inform if there has been a change in the schedule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38003" y="1759856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8. Have menu whether to cancel or keep waiting</a:t>
            </a:r>
          </a:p>
        </p:txBody>
      </p:sp>
      <p:sp>
        <p:nvSpPr>
          <p:cNvPr id="30" name="Diamond 29"/>
          <p:cNvSpPr/>
          <p:nvPr/>
        </p:nvSpPr>
        <p:spPr>
          <a:xfrm>
            <a:off x="5794322" y="2477426"/>
            <a:ext cx="265959" cy="197530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38003" y="3117355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9. Confirmation of cancellation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38003" y="3822852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10. Save to DB and recorded into the appointment history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3146" y="2350536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11. Back to main function list</a:t>
            </a:r>
          </a:p>
        </p:txBody>
      </p:sp>
      <p:cxnSp>
        <p:nvCxnSpPr>
          <p:cNvPr id="34" name="Elbow Connector 33"/>
          <p:cNvCxnSpPr>
            <a:stCxn id="25" idx="0"/>
            <a:endCxn id="26" idx="2"/>
          </p:cNvCxnSpPr>
          <p:nvPr/>
        </p:nvCxnSpPr>
        <p:spPr>
          <a:xfrm rot="5400000" flipH="1" flipV="1">
            <a:off x="4028589" y="3688839"/>
            <a:ext cx="245588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H="1" flipV="1">
            <a:off x="4004393" y="2963548"/>
            <a:ext cx="245588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4004393" y="2300940"/>
            <a:ext cx="245588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3"/>
            <a:endCxn id="29" idx="1"/>
          </p:cNvCxnSpPr>
          <p:nvPr/>
        </p:nvCxnSpPr>
        <p:spPr>
          <a:xfrm flipV="1">
            <a:off x="4933682" y="1985511"/>
            <a:ext cx="204321" cy="182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9" idx="2"/>
            <a:endCxn id="30" idx="0"/>
          </p:cNvCxnSpPr>
          <p:nvPr/>
        </p:nvCxnSpPr>
        <p:spPr>
          <a:xfrm rot="16200000" flipH="1">
            <a:off x="5793847" y="2343971"/>
            <a:ext cx="266260" cy="65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0" idx="2"/>
            <a:endCxn id="31" idx="0"/>
          </p:cNvCxnSpPr>
          <p:nvPr/>
        </p:nvCxnSpPr>
        <p:spPr>
          <a:xfrm rot="5400000">
            <a:off x="5705778" y="2895830"/>
            <a:ext cx="442399" cy="65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1" idx="2"/>
            <a:endCxn id="32" idx="0"/>
          </p:cNvCxnSpPr>
          <p:nvPr/>
        </p:nvCxnSpPr>
        <p:spPr>
          <a:xfrm rot="5400000">
            <a:off x="5805909" y="3702108"/>
            <a:ext cx="254187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0" idx="3"/>
            <a:endCxn id="33" idx="1"/>
          </p:cNvCxnSpPr>
          <p:nvPr/>
        </p:nvCxnSpPr>
        <p:spPr>
          <a:xfrm>
            <a:off x="6060281" y="2576191"/>
            <a:ext cx="672865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2" idx="3"/>
            <a:endCxn id="33" idx="2"/>
          </p:cNvCxnSpPr>
          <p:nvPr/>
        </p:nvCxnSpPr>
        <p:spPr>
          <a:xfrm flipV="1">
            <a:off x="6715301" y="2801846"/>
            <a:ext cx="806494" cy="1246661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637761" y="2342762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65" name="Isosceles Triangle 64"/>
          <p:cNvSpPr/>
          <p:nvPr/>
        </p:nvSpPr>
        <p:spPr>
          <a:xfrm rot="5400000">
            <a:off x="8073970" y="2488964"/>
            <a:ext cx="799949" cy="178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612361" y="2382655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220562" y="6217717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4. Display Rating Menu: Doctor, facility, support, general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35842" y="6181385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 Display screen to provide general rating &amp; comment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035842" y="5680583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6. Display screen to provide doctor rating &amp; comment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35842" y="5138914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7. Display screen to provide facility rating &amp; comment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31755" y="4595092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8. Display screen to provide general rating &amp; comment</a:t>
            </a:r>
          </a:p>
        </p:txBody>
      </p:sp>
      <p:sp>
        <p:nvSpPr>
          <p:cNvPr id="72" name="Diamond 71"/>
          <p:cNvSpPr/>
          <p:nvPr/>
        </p:nvSpPr>
        <p:spPr>
          <a:xfrm>
            <a:off x="3871312" y="5416158"/>
            <a:ext cx="265959" cy="197530"/>
          </a:xfrm>
          <a:prstGeom prst="diamon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29686" y="268786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Cancel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019081" y="2252166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</a:t>
            </a:r>
          </a:p>
        </p:txBody>
      </p:sp>
      <p:cxnSp>
        <p:nvCxnSpPr>
          <p:cNvPr id="83" name="Elbow Connector 82"/>
          <p:cNvCxnSpPr>
            <a:endCxn id="72" idx="2"/>
          </p:cNvCxnSpPr>
          <p:nvPr/>
        </p:nvCxnSpPr>
        <p:spPr>
          <a:xfrm rot="5400000" flipH="1" flipV="1">
            <a:off x="3613966" y="6016715"/>
            <a:ext cx="793353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2" idx="0"/>
            <a:endCxn id="71" idx="1"/>
          </p:cNvCxnSpPr>
          <p:nvPr/>
        </p:nvCxnSpPr>
        <p:spPr>
          <a:xfrm rot="5400000" flipH="1" flipV="1">
            <a:off x="4220318" y="4604722"/>
            <a:ext cx="595411" cy="1027463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2" idx="0"/>
            <a:endCxn id="70" idx="1"/>
          </p:cNvCxnSpPr>
          <p:nvPr/>
        </p:nvCxnSpPr>
        <p:spPr>
          <a:xfrm rot="5400000" flipH="1" flipV="1">
            <a:off x="4494273" y="4874589"/>
            <a:ext cx="51589" cy="1031550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2" idx="3"/>
            <a:endCxn id="69" idx="1"/>
          </p:cNvCxnSpPr>
          <p:nvPr/>
        </p:nvCxnSpPr>
        <p:spPr>
          <a:xfrm>
            <a:off x="4137271" y="5514923"/>
            <a:ext cx="898571" cy="39131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3"/>
            <a:endCxn id="68" idx="1"/>
          </p:cNvCxnSpPr>
          <p:nvPr/>
        </p:nvCxnSpPr>
        <p:spPr>
          <a:xfrm>
            <a:off x="4137271" y="5514923"/>
            <a:ext cx="898571" cy="892117"/>
          </a:xfrm>
          <a:prstGeom prst="bentConnector3">
            <a:avLst>
              <a:gd name="adj1" fmla="val 814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269241" y="4713147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9. Capture and save comment and rating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269241" y="5317471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10. Display the overall statistic of comment and rating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274099" y="5880918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11. Back to main function list</a:t>
            </a:r>
          </a:p>
        </p:txBody>
      </p:sp>
      <p:cxnSp>
        <p:nvCxnSpPr>
          <p:cNvPr id="94" name="Elbow Connector 93"/>
          <p:cNvCxnSpPr>
            <a:stCxn id="71" idx="3"/>
            <a:endCxn id="91" idx="1"/>
          </p:cNvCxnSpPr>
          <p:nvPr/>
        </p:nvCxnSpPr>
        <p:spPr>
          <a:xfrm>
            <a:off x="6609053" y="4820747"/>
            <a:ext cx="660188" cy="11805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0" idx="3"/>
            <a:endCxn id="91" idx="1"/>
          </p:cNvCxnSpPr>
          <p:nvPr/>
        </p:nvCxnSpPr>
        <p:spPr>
          <a:xfrm flipV="1">
            <a:off x="6613140" y="4938802"/>
            <a:ext cx="656101" cy="42576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69" idx="3"/>
            <a:endCxn id="91" idx="1"/>
          </p:cNvCxnSpPr>
          <p:nvPr/>
        </p:nvCxnSpPr>
        <p:spPr>
          <a:xfrm flipV="1">
            <a:off x="6613140" y="4938802"/>
            <a:ext cx="656101" cy="96743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8" idx="3"/>
            <a:endCxn id="91" idx="1"/>
          </p:cNvCxnSpPr>
          <p:nvPr/>
        </p:nvCxnSpPr>
        <p:spPr>
          <a:xfrm flipV="1">
            <a:off x="6613140" y="4938802"/>
            <a:ext cx="656101" cy="146823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1" idx="2"/>
            <a:endCxn id="92" idx="0"/>
          </p:cNvCxnSpPr>
          <p:nvPr/>
        </p:nvCxnSpPr>
        <p:spPr>
          <a:xfrm rot="5400000">
            <a:off x="7981383" y="5240964"/>
            <a:ext cx="153014" cy="1270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2" idx="2"/>
            <a:endCxn id="93" idx="0"/>
          </p:cNvCxnSpPr>
          <p:nvPr/>
        </p:nvCxnSpPr>
        <p:spPr>
          <a:xfrm rot="16200000" flipH="1">
            <a:off x="8004251" y="5822420"/>
            <a:ext cx="112137" cy="485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9185875" y="6043715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14" name="Isosceles Triangle 113"/>
          <p:cNvSpPr/>
          <p:nvPr/>
        </p:nvSpPr>
        <p:spPr>
          <a:xfrm rot="5400000">
            <a:off x="8622084" y="6189917"/>
            <a:ext cx="799949" cy="178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160475" y="6083608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Digital &amp; Analytics Healthcare</a:t>
            </a:r>
            <a:br>
              <a:rPr lang="en-US" dirty="0"/>
            </a:br>
            <a:r>
              <a:rPr lang="en-US" sz="3100" dirty="0"/>
              <a:t>High Level Process Flow – Use Case-9 and Use Case-10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4946" y="202774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After Login</a:t>
            </a:r>
          </a:p>
        </p:txBody>
      </p:sp>
      <p:sp>
        <p:nvSpPr>
          <p:cNvPr id="12" name="Freeform 75"/>
          <p:cNvSpPr>
            <a:spLocks noChangeAspect="1" noEditPoints="1"/>
          </p:cNvSpPr>
          <p:nvPr/>
        </p:nvSpPr>
        <p:spPr bwMode="auto">
          <a:xfrm>
            <a:off x="967207" y="1864854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06" y="2066649"/>
            <a:ext cx="680357" cy="54845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710155" y="2338607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2"/>
          </p:cNvCxnSpPr>
          <p:nvPr/>
        </p:nvCxnSpPr>
        <p:spPr>
          <a:xfrm rot="5400000">
            <a:off x="2112471" y="2129052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73712" y="2810043"/>
            <a:ext cx="1678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List Function:</a:t>
            </a:r>
          </a:p>
          <a:p>
            <a:pPr marL="228600" indent="-228600">
              <a:buAutoNum type="alphaLcPeriod"/>
            </a:pPr>
            <a:r>
              <a:rPr lang="en-US" sz="1100" dirty="0"/>
              <a:t>Check Doctor</a:t>
            </a:r>
          </a:p>
          <a:p>
            <a:pPr marL="228600" indent="-228600">
              <a:buAutoNum type="alphaLcPeriod"/>
            </a:pPr>
            <a:r>
              <a:rPr lang="en-US" sz="1100" dirty="0"/>
              <a:t>Make Appointment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Check Queue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Comment &amp; Rating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Find Nearest Hospital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Manage Account</a:t>
            </a:r>
          </a:p>
          <a:p>
            <a:pPr marL="228600" indent="-228600">
              <a:buAutoNum type="alphaLcPeriod"/>
            </a:pPr>
            <a:endParaRPr lang="en-US" sz="1100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1199662" y="2926443"/>
            <a:ext cx="2156722" cy="1092752"/>
          </a:xfrm>
          <a:prstGeom prst="bentConnector3">
            <a:avLst>
              <a:gd name="adj1" fmla="val -47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5340" y="4060386"/>
            <a:ext cx="2361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Menu: </a:t>
            </a:r>
            <a:r>
              <a:rPr lang="en-US" sz="1100" b="1" dirty="0"/>
              <a:t>Find Nearest Hospital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05347" y="1425057"/>
            <a:ext cx="344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Case-9 : Find Nearest Hospital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69124" y="451745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After Login</a:t>
            </a:r>
          </a:p>
        </p:txBody>
      </p:sp>
      <p:sp>
        <p:nvSpPr>
          <p:cNvPr id="76" name="Freeform 75"/>
          <p:cNvSpPr>
            <a:spLocks noChangeAspect="1" noEditPoints="1"/>
          </p:cNvSpPr>
          <p:nvPr/>
        </p:nvSpPr>
        <p:spPr bwMode="auto">
          <a:xfrm>
            <a:off x="831385" y="4354569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84" y="4556364"/>
            <a:ext cx="680357" cy="548451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1574333" y="4828322"/>
            <a:ext cx="718911" cy="2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7" idx="2"/>
          </p:cNvCxnSpPr>
          <p:nvPr/>
        </p:nvCxnSpPr>
        <p:spPr>
          <a:xfrm rot="5400000">
            <a:off x="1976649" y="4618767"/>
            <a:ext cx="213367" cy="118546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337890" y="5299758"/>
            <a:ext cx="1678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 Display List Function:</a:t>
            </a:r>
          </a:p>
          <a:p>
            <a:pPr marL="228600" indent="-228600">
              <a:buAutoNum type="alphaLcPeriod"/>
            </a:pPr>
            <a:r>
              <a:rPr lang="en-US" sz="1100" dirty="0"/>
              <a:t>Check Doctor</a:t>
            </a:r>
          </a:p>
          <a:p>
            <a:pPr marL="228600" indent="-228600">
              <a:buAutoNum type="alphaLcPeriod"/>
            </a:pPr>
            <a:r>
              <a:rPr lang="en-US" sz="1100" dirty="0"/>
              <a:t>Make Appointment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Check Queue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Comment &amp; Rating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Find Nearest Hospital</a:t>
            </a:r>
          </a:p>
          <a:p>
            <a:pPr marL="228600" indent="-228600">
              <a:buFontTx/>
              <a:buAutoNum type="alphaLcPeriod"/>
            </a:pPr>
            <a:r>
              <a:rPr lang="en-US" sz="1100" dirty="0"/>
              <a:t>Manage Account</a:t>
            </a:r>
          </a:p>
          <a:p>
            <a:pPr marL="228600" indent="-228600">
              <a:buAutoNum type="alphaLcPeriod"/>
            </a:pPr>
            <a:endParaRPr lang="en-US" sz="1100" dirty="0"/>
          </a:p>
        </p:txBody>
      </p:sp>
      <p:cxnSp>
        <p:nvCxnSpPr>
          <p:cNvPr id="81" name="Elbow Connector 80"/>
          <p:cNvCxnSpPr/>
          <p:nvPr/>
        </p:nvCxnSpPr>
        <p:spPr>
          <a:xfrm>
            <a:off x="1063840" y="5416158"/>
            <a:ext cx="2156722" cy="1092752"/>
          </a:xfrm>
          <a:prstGeom prst="bentConnector3">
            <a:avLst>
              <a:gd name="adj1" fmla="val -47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63840" y="6538222"/>
            <a:ext cx="2292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3. Select Menu: </a:t>
            </a:r>
            <a:r>
              <a:rPr lang="en-US" sz="1100" b="1" dirty="0"/>
              <a:t>Manage Account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180154" y="4159169"/>
            <a:ext cx="311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 Case-10 : Manage Account</a:t>
            </a:r>
          </a:p>
        </p:txBody>
      </p:sp>
      <p:sp>
        <p:nvSpPr>
          <p:cNvPr id="115" name="Freeform 75"/>
          <p:cNvSpPr>
            <a:spLocks noChangeAspect="1" noEditPoints="1"/>
          </p:cNvSpPr>
          <p:nvPr/>
        </p:nvSpPr>
        <p:spPr bwMode="auto">
          <a:xfrm>
            <a:off x="10353881" y="315706"/>
            <a:ext cx="638175" cy="963613"/>
          </a:xfrm>
          <a:custGeom>
            <a:avLst/>
            <a:gdLst>
              <a:gd name="T0" fmla="*/ 2147483647 w 3158"/>
              <a:gd name="T1" fmla="*/ 2147483647 h 4763"/>
              <a:gd name="T2" fmla="*/ 2147483647 w 3158"/>
              <a:gd name="T3" fmla="*/ 2147483647 h 4763"/>
              <a:gd name="T4" fmla="*/ 2147483647 w 3158"/>
              <a:gd name="T5" fmla="*/ 2147483647 h 4763"/>
              <a:gd name="T6" fmla="*/ 2147483647 w 3158"/>
              <a:gd name="T7" fmla="*/ 2147483647 h 4763"/>
              <a:gd name="T8" fmla="*/ 2147483647 w 3158"/>
              <a:gd name="T9" fmla="*/ 2147483647 h 4763"/>
              <a:gd name="T10" fmla="*/ 2147483647 w 3158"/>
              <a:gd name="T11" fmla="*/ 2147483647 h 4763"/>
              <a:gd name="T12" fmla="*/ 2147483647 w 3158"/>
              <a:gd name="T13" fmla="*/ 2147483647 h 4763"/>
              <a:gd name="T14" fmla="*/ 2147483647 w 3158"/>
              <a:gd name="T15" fmla="*/ 2147483647 h 4763"/>
              <a:gd name="T16" fmla="*/ 2147483647 w 3158"/>
              <a:gd name="T17" fmla="*/ 2147483647 h 4763"/>
              <a:gd name="T18" fmla="*/ 2147483647 w 3158"/>
              <a:gd name="T19" fmla="*/ 2147483647 h 4763"/>
              <a:gd name="T20" fmla="*/ 2147483647 w 3158"/>
              <a:gd name="T21" fmla="*/ 2147483647 h 4763"/>
              <a:gd name="T22" fmla="*/ 2147483647 w 3158"/>
              <a:gd name="T23" fmla="*/ 2147483647 h 4763"/>
              <a:gd name="T24" fmla="*/ 2147483647 w 3158"/>
              <a:gd name="T25" fmla="*/ 2147483647 h 4763"/>
              <a:gd name="T26" fmla="*/ 2147483647 w 3158"/>
              <a:gd name="T27" fmla="*/ 2147483647 h 4763"/>
              <a:gd name="T28" fmla="*/ 2147483647 w 3158"/>
              <a:gd name="T29" fmla="*/ 2147483647 h 4763"/>
              <a:gd name="T30" fmla="*/ 2147483647 w 3158"/>
              <a:gd name="T31" fmla="*/ 2147483647 h 4763"/>
              <a:gd name="T32" fmla="*/ 2147483647 w 3158"/>
              <a:gd name="T33" fmla="*/ 2147483647 h 4763"/>
              <a:gd name="T34" fmla="*/ 2147483647 w 3158"/>
              <a:gd name="T35" fmla="*/ 2147483647 h 4763"/>
              <a:gd name="T36" fmla="*/ 2147483647 w 3158"/>
              <a:gd name="T37" fmla="*/ 2147483647 h 4763"/>
              <a:gd name="T38" fmla="*/ 2147483647 w 3158"/>
              <a:gd name="T39" fmla="*/ 2147483647 h 4763"/>
              <a:gd name="T40" fmla="*/ 2147483647 w 3158"/>
              <a:gd name="T41" fmla="*/ 2147483647 h 4763"/>
              <a:gd name="T42" fmla="*/ 2147483647 w 3158"/>
              <a:gd name="T43" fmla="*/ 2147483647 h 4763"/>
              <a:gd name="T44" fmla="*/ 2147483647 w 3158"/>
              <a:gd name="T45" fmla="*/ 2147483647 h 4763"/>
              <a:gd name="T46" fmla="*/ 2147483647 w 3158"/>
              <a:gd name="T47" fmla="*/ 2147483647 h 4763"/>
              <a:gd name="T48" fmla="*/ 2147483647 w 3158"/>
              <a:gd name="T49" fmla="*/ 2147483647 h 4763"/>
              <a:gd name="T50" fmla="*/ 2147483647 w 3158"/>
              <a:gd name="T51" fmla="*/ 2147483647 h 4763"/>
              <a:gd name="T52" fmla="*/ 2147483647 w 3158"/>
              <a:gd name="T53" fmla="*/ 2147483647 h 4763"/>
              <a:gd name="T54" fmla="*/ 2147483647 w 3158"/>
              <a:gd name="T55" fmla="*/ 2147483647 h 4763"/>
              <a:gd name="T56" fmla="*/ 2147483647 w 3158"/>
              <a:gd name="T57" fmla="*/ 2147483647 h 4763"/>
              <a:gd name="T58" fmla="*/ 2147483647 w 3158"/>
              <a:gd name="T59" fmla="*/ 2147483647 h 4763"/>
              <a:gd name="T60" fmla="*/ 2147483647 w 3158"/>
              <a:gd name="T61" fmla="*/ 2147483647 h 4763"/>
              <a:gd name="T62" fmla="*/ 2147483647 w 3158"/>
              <a:gd name="T63" fmla="*/ 2147483647 h 4763"/>
              <a:gd name="T64" fmla="*/ 2147483647 w 3158"/>
              <a:gd name="T65" fmla="*/ 2147483647 h 4763"/>
              <a:gd name="T66" fmla="*/ 2147483647 w 3158"/>
              <a:gd name="T67" fmla="*/ 2147483647 h 4763"/>
              <a:gd name="T68" fmla="*/ 2147483647 w 3158"/>
              <a:gd name="T69" fmla="*/ 2147483647 h 4763"/>
              <a:gd name="T70" fmla="*/ 2147483647 w 3158"/>
              <a:gd name="T71" fmla="*/ 2147483647 h 4763"/>
              <a:gd name="T72" fmla="*/ 2147483647 w 3158"/>
              <a:gd name="T73" fmla="*/ 2147483647 h 4763"/>
              <a:gd name="T74" fmla="*/ 2147483647 w 3158"/>
              <a:gd name="T75" fmla="*/ 2147483647 h 4763"/>
              <a:gd name="T76" fmla="*/ 2147483647 w 3158"/>
              <a:gd name="T77" fmla="*/ 2147483647 h 4763"/>
              <a:gd name="T78" fmla="*/ 2147483647 w 3158"/>
              <a:gd name="T79" fmla="*/ 2147483647 h 4763"/>
              <a:gd name="T80" fmla="*/ 2147483647 w 3158"/>
              <a:gd name="T81" fmla="*/ 2147483647 h 4763"/>
              <a:gd name="T82" fmla="*/ 2147483647 w 3158"/>
              <a:gd name="T83" fmla="*/ 2147483647 h 4763"/>
              <a:gd name="T84" fmla="*/ 2147483647 w 3158"/>
              <a:gd name="T85" fmla="*/ 2147483647 h 4763"/>
              <a:gd name="T86" fmla="*/ 2147483647 w 3158"/>
              <a:gd name="T87" fmla="*/ 2147483647 h 4763"/>
              <a:gd name="T88" fmla="*/ 2147483647 w 3158"/>
              <a:gd name="T89" fmla="*/ 2147483647 h 4763"/>
              <a:gd name="T90" fmla="*/ 2147483647 w 3158"/>
              <a:gd name="T91" fmla="*/ 2147483647 h 4763"/>
              <a:gd name="T92" fmla="*/ 2147483647 w 3158"/>
              <a:gd name="T93" fmla="*/ 2147483647 h 4763"/>
              <a:gd name="T94" fmla="*/ 2147483647 w 3158"/>
              <a:gd name="T95" fmla="*/ 2147483647 h 4763"/>
              <a:gd name="T96" fmla="*/ 2147483647 w 3158"/>
              <a:gd name="T97" fmla="*/ 2147483647 h 4763"/>
              <a:gd name="T98" fmla="*/ 2147483647 w 3158"/>
              <a:gd name="T99" fmla="*/ 2147483647 h 4763"/>
              <a:gd name="T100" fmla="*/ 2147483647 w 3158"/>
              <a:gd name="T101" fmla="*/ 2147483647 h 4763"/>
              <a:gd name="T102" fmla="*/ 2147483647 w 3158"/>
              <a:gd name="T103" fmla="*/ 2147483647 h 4763"/>
              <a:gd name="T104" fmla="*/ 2147483647 w 3158"/>
              <a:gd name="T105" fmla="*/ 2147483647 h 4763"/>
              <a:gd name="T106" fmla="*/ 2147483647 w 3158"/>
              <a:gd name="T107" fmla="*/ 2147483647 h 4763"/>
              <a:gd name="T108" fmla="*/ 2147483647 w 3158"/>
              <a:gd name="T109" fmla="*/ 2147483647 h 4763"/>
              <a:gd name="T110" fmla="*/ 2147483647 w 3158"/>
              <a:gd name="T111" fmla="*/ 2147483647 h 4763"/>
              <a:gd name="T112" fmla="*/ 2147483647 w 3158"/>
              <a:gd name="T113" fmla="*/ 2147483647 h 4763"/>
              <a:gd name="T114" fmla="*/ 2147483647 w 3158"/>
              <a:gd name="T115" fmla="*/ 2147483647 h 4763"/>
              <a:gd name="T116" fmla="*/ 2147483647 w 3158"/>
              <a:gd name="T117" fmla="*/ 2147483647 h 4763"/>
              <a:gd name="T118" fmla="*/ 2147483647 w 3158"/>
              <a:gd name="T119" fmla="*/ 2147483647 h 4763"/>
              <a:gd name="T120" fmla="*/ 2147483647 w 3158"/>
              <a:gd name="T121" fmla="*/ 2147483647 h 47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158"/>
              <a:gd name="T184" fmla="*/ 0 h 4763"/>
              <a:gd name="T185" fmla="*/ 3158 w 3158"/>
              <a:gd name="T186" fmla="*/ 4763 h 476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158" h="4763">
                <a:moveTo>
                  <a:pt x="3033" y="2701"/>
                </a:moveTo>
                <a:lnTo>
                  <a:pt x="2825" y="2701"/>
                </a:lnTo>
                <a:lnTo>
                  <a:pt x="2886" y="3069"/>
                </a:lnTo>
                <a:lnTo>
                  <a:pt x="3033" y="2701"/>
                </a:lnTo>
                <a:close/>
                <a:moveTo>
                  <a:pt x="107" y="2896"/>
                </a:moveTo>
                <a:lnTo>
                  <a:pt x="211" y="2896"/>
                </a:lnTo>
                <a:lnTo>
                  <a:pt x="290" y="2896"/>
                </a:lnTo>
                <a:lnTo>
                  <a:pt x="290" y="2949"/>
                </a:lnTo>
                <a:lnTo>
                  <a:pt x="238" y="2949"/>
                </a:lnTo>
                <a:lnTo>
                  <a:pt x="411" y="3284"/>
                </a:lnTo>
                <a:lnTo>
                  <a:pt x="383" y="2912"/>
                </a:lnTo>
                <a:lnTo>
                  <a:pt x="383" y="1459"/>
                </a:lnTo>
                <a:lnTo>
                  <a:pt x="436" y="1459"/>
                </a:lnTo>
                <a:lnTo>
                  <a:pt x="436" y="2912"/>
                </a:lnTo>
                <a:lnTo>
                  <a:pt x="578" y="4763"/>
                </a:lnTo>
                <a:lnTo>
                  <a:pt x="464" y="4763"/>
                </a:lnTo>
                <a:lnTo>
                  <a:pt x="365" y="3427"/>
                </a:lnTo>
                <a:lnTo>
                  <a:pt x="141" y="3003"/>
                </a:lnTo>
                <a:lnTo>
                  <a:pt x="0" y="3003"/>
                </a:lnTo>
                <a:lnTo>
                  <a:pt x="28" y="1227"/>
                </a:lnTo>
                <a:lnTo>
                  <a:pt x="30" y="1199"/>
                </a:lnTo>
                <a:lnTo>
                  <a:pt x="32" y="1172"/>
                </a:lnTo>
                <a:lnTo>
                  <a:pt x="38" y="1148"/>
                </a:lnTo>
                <a:lnTo>
                  <a:pt x="44" y="1125"/>
                </a:lnTo>
                <a:lnTo>
                  <a:pt x="54" y="1103"/>
                </a:lnTo>
                <a:lnTo>
                  <a:pt x="64" y="1085"/>
                </a:lnTo>
                <a:lnTo>
                  <a:pt x="77" y="1067"/>
                </a:lnTo>
                <a:lnTo>
                  <a:pt x="90" y="1051"/>
                </a:lnTo>
                <a:lnTo>
                  <a:pt x="105" y="1036"/>
                </a:lnTo>
                <a:lnTo>
                  <a:pt x="122" y="1023"/>
                </a:lnTo>
                <a:lnTo>
                  <a:pt x="140" y="1011"/>
                </a:lnTo>
                <a:lnTo>
                  <a:pt x="160" y="1000"/>
                </a:lnTo>
                <a:lnTo>
                  <a:pt x="180" y="989"/>
                </a:lnTo>
                <a:lnTo>
                  <a:pt x="201" y="980"/>
                </a:lnTo>
                <a:lnTo>
                  <a:pt x="223" y="971"/>
                </a:lnTo>
                <a:lnTo>
                  <a:pt x="247" y="963"/>
                </a:lnTo>
                <a:lnTo>
                  <a:pt x="650" y="823"/>
                </a:lnTo>
                <a:lnTo>
                  <a:pt x="650" y="836"/>
                </a:lnTo>
                <a:lnTo>
                  <a:pt x="650" y="924"/>
                </a:lnTo>
                <a:lnTo>
                  <a:pt x="650" y="1024"/>
                </a:lnTo>
                <a:lnTo>
                  <a:pt x="804" y="903"/>
                </a:lnTo>
                <a:lnTo>
                  <a:pt x="945" y="903"/>
                </a:lnTo>
                <a:lnTo>
                  <a:pt x="1102" y="1024"/>
                </a:lnTo>
                <a:lnTo>
                  <a:pt x="1102" y="938"/>
                </a:lnTo>
                <a:lnTo>
                  <a:pt x="1102" y="836"/>
                </a:lnTo>
                <a:lnTo>
                  <a:pt x="1102" y="819"/>
                </a:lnTo>
                <a:lnTo>
                  <a:pt x="1714" y="997"/>
                </a:lnTo>
                <a:lnTo>
                  <a:pt x="2172" y="847"/>
                </a:lnTo>
                <a:lnTo>
                  <a:pt x="2366" y="1415"/>
                </a:lnTo>
                <a:lnTo>
                  <a:pt x="2555" y="861"/>
                </a:lnTo>
                <a:lnTo>
                  <a:pt x="2869" y="929"/>
                </a:lnTo>
                <a:lnTo>
                  <a:pt x="2890" y="934"/>
                </a:lnTo>
                <a:lnTo>
                  <a:pt x="2907" y="941"/>
                </a:lnTo>
                <a:lnTo>
                  <a:pt x="2924" y="948"/>
                </a:lnTo>
                <a:lnTo>
                  <a:pt x="2942" y="956"/>
                </a:lnTo>
                <a:lnTo>
                  <a:pt x="2958" y="967"/>
                </a:lnTo>
                <a:lnTo>
                  <a:pt x="2973" y="977"/>
                </a:lnTo>
                <a:lnTo>
                  <a:pt x="2986" y="989"/>
                </a:lnTo>
                <a:lnTo>
                  <a:pt x="3000" y="1003"/>
                </a:lnTo>
                <a:lnTo>
                  <a:pt x="3010" y="1018"/>
                </a:lnTo>
                <a:lnTo>
                  <a:pt x="3021" y="1034"/>
                </a:lnTo>
                <a:lnTo>
                  <a:pt x="3030" y="1050"/>
                </a:lnTo>
                <a:lnTo>
                  <a:pt x="3039" y="1067"/>
                </a:lnTo>
                <a:lnTo>
                  <a:pt x="3045" y="1087"/>
                </a:lnTo>
                <a:lnTo>
                  <a:pt x="3051" y="1108"/>
                </a:lnTo>
                <a:lnTo>
                  <a:pt x="3055" y="1128"/>
                </a:lnTo>
                <a:lnTo>
                  <a:pt x="3056" y="1150"/>
                </a:lnTo>
                <a:lnTo>
                  <a:pt x="3158" y="2701"/>
                </a:lnTo>
                <a:lnTo>
                  <a:pt x="2954" y="3171"/>
                </a:lnTo>
                <a:lnTo>
                  <a:pt x="3061" y="3834"/>
                </a:lnTo>
                <a:lnTo>
                  <a:pt x="2669" y="3834"/>
                </a:lnTo>
                <a:lnTo>
                  <a:pt x="2439" y="4763"/>
                </a:lnTo>
                <a:lnTo>
                  <a:pt x="2327" y="4763"/>
                </a:lnTo>
                <a:lnTo>
                  <a:pt x="2585" y="3727"/>
                </a:lnTo>
                <a:lnTo>
                  <a:pt x="2392" y="3827"/>
                </a:lnTo>
                <a:lnTo>
                  <a:pt x="2172" y="4763"/>
                </a:lnTo>
                <a:lnTo>
                  <a:pt x="918" y="4763"/>
                </a:lnTo>
                <a:lnTo>
                  <a:pt x="878" y="4186"/>
                </a:lnTo>
                <a:lnTo>
                  <a:pt x="616" y="4186"/>
                </a:lnTo>
                <a:lnTo>
                  <a:pt x="752" y="3590"/>
                </a:lnTo>
                <a:lnTo>
                  <a:pt x="713" y="3575"/>
                </a:lnTo>
                <a:lnTo>
                  <a:pt x="699" y="3570"/>
                </a:lnTo>
                <a:lnTo>
                  <a:pt x="687" y="3562"/>
                </a:lnTo>
                <a:lnTo>
                  <a:pt x="675" y="3553"/>
                </a:lnTo>
                <a:lnTo>
                  <a:pt x="664" y="3544"/>
                </a:lnTo>
                <a:lnTo>
                  <a:pt x="655" y="3535"/>
                </a:lnTo>
                <a:lnTo>
                  <a:pt x="647" y="3524"/>
                </a:lnTo>
                <a:lnTo>
                  <a:pt x="639" y="3513"/>
                </a:lnTo>
                <a:lnTo>
                  <a:pt x="632" y="3501"/>
                </a:lnTo>
                <a:lnTo>
                  <a:pt x="627" y="3489"/>
                </a:lnTo>
                <a:lnTo>
                  <a:pt x="623" y="3476"/>
                </a:lnTo>
                <a:lnTo>
                  <a:pt x="619" y="3464"/>
                </a:lnTo>
                <a:lnTo>
                  <a:pt x="615" y="3450"/>
                </a:lnTo>
                <a:lnTo>
                  <a:pt x="613" y="3438"/>
                </a:lnTo>
                <a:lnTo>
                  <a:pt x="612" y="3425"/>
                </a:lnTo>
                <a:lnTo>
                  <a:pt x="612" y="3412"/>
                </a:lnTo>
                <a:lnTo>
                  <a:pt x="612" y="3402"/>
                </a:lnTo>
                <a:lnTo>
                  <a:pt x="666" y="2823"/>
                </a:lnTo>
                <a:lnTo>
                  <a:pt x="667" y="2811"/>
                </a:lnTo>
                <a:lnTo>
                  <a:pt x="671" y="2796"/>
                </a:lnTo>
                <a:lnTo>
                  <a:pt x="675" y="2783"/>
                </a:lnTo>
                <a:lnTo>
                  <a:pt x="682" y="2769"/>
                </a:lnTo>
                <a:lnTo>
                  <a:pt x="690" y="2756"/>
                </a:lnTo>
                <a:lnTo>
                  <a:pt x="698" y="2743"/>
                </a:lnTo>
                <a:lnTo>
                  <a:pt x="709" y="2731"/>
                </a:lnTo>
                <a:lnTo>
                  <a:pt x="719" y="2718"/>
                </a:lnTo>
                <a:lnTo>
                  <a:pt x="731" y="2706"/>
                </a:lnTo>
                <a:lnTo>
                  <a:pt x="744" y="2696"/>
                </a:lnTo>
                <a:lnTo>
                  <a:pt x="757" y="2688"/>
                </a:lnTo>
                <a:lnTo>
                  <a:pt x="772" y="2680"/>
                </a:lnTo>
                <a:lnTo>
                  <a:pt x="785" y="2673"/>
                </a:lnTo>
                <a:lnTo>
                  <a:pt x="800" y="2667"/>
                </a:lnTo>
                <a:lnTo>
                  <a:pt x="816" y="2665"/>
                </a:lnTo>
                <a:lnTo>
                  <a:pt x="831" y="2663"/>
                </a:lnTo>
                <a:lnTo>
                  <a:pt x="1505" y="2663"/>
                </a:lnTo>
                <a:lnTo>
                  <a:pt x="1526" y="2665"/>
                </a:lnTo>
                <a:lnTo>
                  <a:pt x="1545" y="2669"/>
                </a:lnTo>
                <a:lnTo>
                  <a:pt x="1564" y="2675"/>
                </a:lnTo>
                <a:lnTo>
                  <a:pt x="1581" y="2684"/>
                </a:lnTo>
                <a:lnTo>
                  <a:pt x="1598" y="2693"/>
                </a:lnTo>
                <a:lnTo>
                  <a:pt x="1613" y="2705"/>
                </a:lnTo>
                <a:lnTo>
                  <a:pt x="1628" y="2718"/>
                </a:lnTo>
                <a:lnTo>
                  <a:pt x="1641" y="2732"/>
                </a:lnTo>
                <a:lnTo>
                  <a:pt x="1653" y="2747"/>
                </a:lnTo>
                <a:lnTo>
                  <a:pt x="1664" y="2761"/>
                </a:lnTo>
                <a:lnTo>
                  <a:pt x="1675" y="2776"/>
                </a:lnTo>
                <a:lnTo>
                  <a:pt x="1683" y="2792"/>
                </a:lnTo>
                <a:lnTo>
                  <a:pt x="1690" y="2807"/>
                </a:lnTo>
                <a:lnTo>
                  <a:pt x="1696" y="2822"/>
                </a:lnTo>
                <a:lnTo>
                  <a:pt x="1700" y="2837"/>
                </a:lnTo>
                <a:lnTo>
                  <a:pt x="1703" y="2849"/>
                </a:lnTo>
                <a:lnTo>
                  <a:pt x="2213" y="2849"/>
                </a:lnTo>
                <a:lnTo>
                  <a:pt x="2228" y="2850"/>
                </a:lnTo>
                <a:lnTo>
                  <a:pt x="2241" y="2853"/>
                </a:lnTo>
                <a:lnTo>
                  <a:pt x="2253" y="2857"/>
                </a:lnTo>
                <a:lnTo>
                  <a:pt x="2267" y="2863"/>
                </a:lnTo>
                <a:lnTo>
                  <a:pt x="2279" y="2870"/>
                </a:lnTo>
                <a:lnTo>
                  <a:pt x="2290" y="2880"/>
                </a:lnTo>
                <a:lnTo>
                  <a:pt x="2300" y="2889"/>
                </a:lnTo>
                <a:lnTo>
                  <a:pt x="2311" y="2900"/>
                </a:lnTo>
                <a:lnTo>
                  <a:pt x="2321" y="2910"/>
                </a:lnTo>
                <a:lnTo>
                  <a:pt x="2329" y="2923"/>
                </a:lnTo>
                <a:lnTo>
                  <a:pt x="2345" y="2947"/>
                </a:lnTo>
                <a:lnTo>
                  <a:pt x="2357" y="2971"/>
                </a:lnTo>
                <a:lnTo>
                  <a:pt x="2365" y="2995"/>
                </a:lnTo>
                <a:lnTo>
                  <a:pt x="2585" y="3727"/>
                </a:lnTo>
                <a:lnTo>
                  <a:pt x="2938" y="3727"/>
                </a:lnTo>
                <a:lnTo>
                  <a:pt x="2684" y="2164"/>
                </a:lnTo>
                <a:lnTo>
                  <a:pt x="2739" y="2164"/>
                </a:lnTo>
                <a:lnTo>
                  <a:pt x="2817" y="2647"/>
                </a:lnTo>
                <a:lnTo>
                  <a:pt x="3048" y="2647"/>
                </a:lnTo>
                <a:lnTo>
                  <a:pt x="2950" y="1157"/>
                </a:lnTo>
                <a:lnTo>
                  <a:pt x="2947" y="1136"/>
                </a:lnTo>
                <a:lnTo>
                  <a:pt x="2942" y="1116"/>
                </a:lnTo>
                <a:lnTo>
                  <a:pt x="2939" y="1108"/>
                </a:lnTo>
                <a:lnTo>
                  <a:pt x="2934" y="1098"/>
                </a:lnTo>
                <a:lnTo>
                  <a:pt x="2930" y="1089"/>
                </a:lnTo>
                <a:lnTo>
                  <a:pt x="2923" y="1081"/>
                </a:lnTo>
                <a:lnTo>
                  <a:pt x="2916" y="1074"/>
                </a:lnTo>
                <a:lnTo>
                  <a:pt x="2910" y="1066"/>
                </a:lnTo>
                <a:lnTo>
                  <a:pt x="2900" y="1059"/>
                </a:lnTo>
                <a:lnTo>
                  <a:pt x="2891" y="1054"/>
                </a:lnTo>
                <a:lnTo>
                  <a:pt x="2880" y="1048"/>
                </a:lnTo>
                <a:lnTo>
                  <a:pt x="2869" y="1043"/>
                </a:lnTo>
                <a:lnTo>
                  <a:pt x="2856" y="1039"/>
                </a:lnTo>
                <a:lnTo>
                  <a:pt x="2841" y="1035"/>
                </a:lnTo>
                <a:lnTo>
                  <a:pt x="2573" y="975"/>
                </a:lnTo>
                <a:lnTo>
                  <a:pt x="2366" y="1569"/>
                </a:lnTo>
                <a:lnTo>
                  <a:pt x="2161" y="975"/>
                </a:lnTo>
                <a:lnTo>
                  <a:pt x="1741" y="1106"/>
                </a:lnTo>
                <a:lnTo>
                  <a:pt x="1633" y="1689"/>
                </a:lnTo>
                <a:lnTo>
                  <a:pt x="1580" y="1679"/>
                </a:lnTo>
                <a:lnTo>
                  <a:pt x="1687" y="1103"/>
                </a:lnTo>
                <a:lnTo>
                  <a:pt x="1156" y="953"/>
                </a:lnTo>
                <a:lnTo>
                  <a:pt x="1156" y="1134"/>
                </a:lnTo>
                <a:lnTo>
                  <a:pt x="926" y="959"/>
                </a:lnTo>
                <a:lnTo>
                  <a:pt x="823" y="959"/>
                </a:lnTo>
                <a:lnTo>
                  <a:pt x="593" y="1134"/>
                </a:lnTo>
                <a:lnTo>
                  <a:pt x="593" y="945"/>
                </a:lnTo>
                <a:lnTo>
                  <a:pt x="282" y="1063"/>
                </a:lnTo>
                <a:lnTo>
                  <a:pt x="254" y="1075"/>
                </a:lnTo>
                <a:lnTo>
                  <a:pt x="227" y="1087"/>
                </a:lnTo>
                <a:lnTo>
                  <a:pt x="215" y="1094"/>
                </a:lnTo>
                <a:lnTo>
                  <a:pt x="203" y="1102"/>
                </a:lnTo>
                <a:lnTo>
                  <a:pt x="192" y="1110"/>
                </a:lnTo>
                <a:lnTo>
                  <a:pt x="181" y="1118"/>
                </a:lnTo>
                <a:lnTo>
                  <a:pt x="170" y="1129"/>
                </a:lnTo>
                <a:lnTo>
                  <a:pt x="162" y="1138"/>
                </a:lnTo>
                <a:lnTo>
                  <a:pt x="154" y="1150"/>
                </a:lnTo>
                <a:lnTo>
                  <a:pt x="148" y="1164"/>
                </a:lnTo>
                <a:lnTo>
                  <a:pt x="142" y="1177"/>
                </a:lnTo>
                <a:lnTo>
                  <a:pt x="140" y="1192"/>
                </a:lnTo>
                <a:lnTo>
                  <a:pt x="137" y="1210"/>
                </a:lnTo>
                <a:lnTo>
                  <a:pt x="136" y="1227"/>
                </a:lnTo>
                <a:lnTo>
                  <a:pt x="107" y="2896"/>
                </a:lnTo>
                <a:close/>
                <a:moveTo>
                  <a:pt x="1637" y="2540"/>
                </a:moveTo>
                <a:lnTo>
                  <a:pt x="1637" y="2540"/>
                </a:lnTo>
                <a:lnTo>
                  <a:pt x="1623" y="2539"/>
                </a:lnTo>
                <a:lnTo>
                  <a:pt x="1607" y="2536"/>
                </a:lnTo>
                <a:lnTo>
                  <a:pt x="1590" y="2533"/>
                </a:lnTo>
                <a:lnTo>
                  <a:pt x="1574" y="2529"/>
                </a:lnTo>
                <a:lnTo>
                  <a:pt x="1558" y="2522"/>
                </a:lnTo>
                <a:lnTo>
                  <a:pt x="1542" y="2516"/>
                </a:lnTo>
                <a:lnTo>
                  <a:pt x="1527" y="2508"/>
                </a:lnTo>
                <a:lnTo>
                  <a:pt x="1513" y="2498"/>
                </a:lnTo>
                <a:lnTo>
                  <a:pt x="1503" y="2490"/>
                </a:lnTo>
                <a:lnTo>
                  <a:pt x="1492" y="2481"/>
                </a:lnTo>
                <a:lnTo>
                  <a:pt x="1484" y="2471"/>
                </a:lnTo>
                <a:lnTo>
                  <a:pt x="1476" y="2461"/>
                </a:lnTo>
                <a:lnTo>
                  <a:pt x="1462" y="2439"/>
                </a:lnTo>
                <a:lnTo>
                  <a:pt x="1449" y="2416"/>
                </a:lnTo>
                <a:lnTo>
                  <a:pt x="1440" y="2394"/>
                </a:lnTo>
                <a:lnTo>
                  <a:pt x="1433" y="2371"/>
                </a:lnTo>
                <a:lnTo>
                  <a:pt x="1428" y="2349"/>
                </a:lnTo>
                <a:lnTo>
                  <a:pt x="1424" y="2329"/>
                </a:lnTo>
                <a:lnTo>
                  <a:pt x="1420" y="2356"/>
                </a:lnTo>
                <a:lnTo>
                  <a:pt x="1413" y="2382"/>
                </a:lnTo>
                <a:lnTo>
                  <a:pt x="1405" y="2407"/>
                </a:lnTo>
                <a:lnTo>
                  <a:pt x="1394" y="2430"/>
                </a:lnTo>
                <a:lnTo>
                  <a:pt x="1382" y="2453"/>
                </a:lnTo>
                <a:lnTo>
                  <a:pt x="1369" y="2474"/>
                </a:lnTo>
                <a:lnTo>
                  <a:pt x="1353" y="2494"/>
                </a:lnTo>
                <a:lnTo>
                  <a:pt x="1337" y="2513"/>
                </a:lnTo>
                <a:lnTo>
                  <a:pt x="1318" y="2529"/>
                </a:lnTo>
                <a:lnTo>
                  <a:pt x="1298" y="2544"/>
                </a:lnTo>
                <a:lnTo>
                  <a:pt x="1278" y="2557"/>
                </a:lnTo>
                <a:lnTo>
                  <a:pt x="1256" y="2568"/>
                </a:lnTo>
                <a:lnTo>
                  <a:pt x="1232" y="2576"/>
                </a:lnTo>
                <a:lnTo>
                  <a:pt x="1209" y="2583"/>
                </a:lnTo>
                <a:lnTo>
                  <a:pt x="1184" y="2587"/>
                </a:lnTo>
                <a:lnTo>
                  <a:pt x="1158" y="2588"/>
                </a:lnTo>
                <a:lnTo>
                  <a:pt x="1131" y="2587"/>
                </a:lnTo>
                <a:lnTo>
                  <a:pt x="1106" y="2583"/>
                </a:lnTo>
                <a:lnTo>
                  <a:pt x="1082" y="2576"/>
                </a:lnTo>
                <a:lnTo>
                  <a:pt x="1059" y="2567"/>
                </a:lnTo>
                <a:lnTo>
                  <a:pt x="1036" y="2556"/>
                </a:lnTo>
                <a:lnTo>
                  <a:pt x="1015" y="2543"/>
                </a:lnTo>
                <a:lnTo>
                  <a:pt x="995" y="2526"/>
                </a:lnTo>
                <a:lnTo>
                  <a:pt x="976" y="2509"/>
                </a:lnTo>
                <a:lnTo>
                  <a:pt x="960" y="2490"/>
                </a:lnTo>
                <a:lnTo>
                  <a:pt x="944" y="2469"/>
                </a:lnTo>
                <a:lnTo>
                  <a:pt x="930" y="2447"/>
                </a:lnTo>
                <a:lnTo>
                  <a:pt x="918" y="2423"/>
                </a:lnTo>
                <a:lnTo>
                  <a:pt x="909" y="2398"/>
                </a:lnTo>
                <a:lnTo>
                  <a:pt x="901" y="2372"/>
                </a:lnTo>
                <a:lnTo>
                  <a:pt x="895" y="2345"/>
                </a:lnTo>
                <a:lnTo>
                  <a:pt x="891" y="2318"/>
                </a:lnTo>
                <a:lnTo>
                  <a:pt x="887" y="2337"/>
                </a:lnTo>
                <a:lnTo>
                  <a:pt x="883" y="2360"/>
                </a:lnTo>
                <a:lnTo>
                  <a:pt x="875" y="2384"/>
                </a:lnTo>
                <a:lnTo>
                  <a:pt x="867" y="2408"/>
                </a:lnTo>
                <a:lnTo>
                  <a:pt x="855" y="2434"/>
                </a:lnTo>
                <a:lnTo>
                  <a:pt x="847" y="2446"/>
                </a:lnTo>
                <a:lnTo>
                  <a:pt x="840" y="2457"/>
                </a:lnTo>
                <a:lnTo>
                  <a:pt x="831" y="2469"/>
                </a:lnTo>
                <a:lnTo>
                  <a:pt x="821" y="2479"/>
                </a:lnTo>
                <a:lnTo>
                  <a:pt x="812" y="2489"/>
                </a:lnTo>
                <a:lnTo>
                  <a:pt x="800" y="2498"/>
                </a:lnTo>
                <a:lnTo>
                  <a:pt x="782" y="2510"/>
                </a:lnTo>
                <a:lnTo>
                  <a:pt x="764" y="2520"/>
                </a:lnTo>
                <a:lnTo>
                  <a:pt x="745" y="2526"/>
                </a:lnTo>
                <a:lnTo>
                  <a:pt x="725" y="2532"/>
                </a:lnTo>
                <a:lnTo>
                  <a:pt x="705" y="2536"/>
                </a:lnTo>
                <a:lnTo>
                  <a:pt x="686" y="2539"/>
                </a:lnTo>
                <a:lnTo>
                  <a:pt x="667" y="2540"/>
                </a:lnTo>
                <a:lnTo>
                  <a:pt x="648" y="2540"/>
                </a:lnTo>
                <a:lnTo>
                  <a:pt x="615" y="2539"/>
                </a:lnTo>
                <a:lnTo>
                  <a:pt x="589" y="2535"/>
                </a:lnTo>
                <a:lnTo>
                  <a:pt x="565" y="2529"/>
                </a:lnTo>
                <a:lnTo>
                  <a:pt x="566" y="2505"/>
                </a:lnTo>
                <a:lnTo>
                  <a:pt x="570" y="2479"/>
                </a:lnTo>
                <a:lnTo>
                  <a:pt x="578" y="2446"/>
                </a:lnTo>
                <a:lnTo>
                  <a:pt x="582" y="2428"/>
                </a:lnTo>
                <a:lnTo>
                  <a:pt x="589" y="2411"/>
                </a:lnTo>
                <a:lnTo>
                  <a:pt x="597" y="2392"/>
                </a:lnTo>
                <a:lnTo>
                  <a:pt x="607" y="2375"/>
                </a:lnTo>
                <a:lnTo>
                  <a:pt x="617" y="2357"/>
                </a:lnTo>
                <a:lnTo>
                  <a:pt x="629" y="2341"/>
                </a:lnTo>
                <a:lnTo>
                  <a:pt x="643" y="2325"/>
                </a:lnTo>
                <a:lnTo>
                  <a:pt x="659" y="2312"/>
                </a:lnTo>
                <a:lnTo>
                  <a:pt x="671" y="2304"/>
                </a:lnTo>
                <a:lnTo>
                  <a:pt x="684" y="2297"/>
                </a:lnTo>
                <a:lnTo>
                  <a:pt x="698" y="2290"/>
                </a:lnTo>
                <a:lnTo>
                  <a:pt x="710" y="2285"/>
                </a:lnTo>
                <a:lnTo>
                  <a:pt x="725" y="2281"/>
                </a:lnTo>
                <a:lnTo>
                  <a:pt x="738" y="2277"/>
                </a:lnTo>
                <a:lnTo>
                  <a:pt x="765" y="2273"/>
                </a:lnTo>
                <a:lnTo>
                  <a:pt x="792" y="2271"/>
                </a:lnTo>
                <a:lnTo>
                  <a:pt x="817" y="2270"/>
                </a:lnTo>
                <a:lnTo>
                  <a:pt x="840" y="2271"/>
                </a:lnTo>
                <a:lnTo>
                  <a:pt x="859" y="2274"/>
                </a:lnTo>
                <a:lnTo>
                  <a:pt x="859" y="2249"/>
                </a:lnTo>
                <a:lnTo>
                  <a:pt x="862" y="2215"/>
                </a:lnTo>
                <a:lnTo>
                  <a:pt x="866" y="2184"/>
                </a:lnTo>
                <a:lnTo>
                  <a:pt x="872" y="2152"/>
                </a:lnTo>
                <a:lnTo>
                  <a:pt x="882" y="2122"/>
                </a:lnTo>
                <a:lnTo>
                  <a:pt x="894" y="2094"/>
                </a:lnTo>
                <a:lnTo>
                  <a:pt x="909" y="2067"/>
                </a:lnTo>
                <a:lnTo>
                  <a:pt x="926" y="2042"/>
                </a:lnTo>
                <a:lnTo>
                  <a:pt x="945" y="2018"/>
                </a:lnTo>
                <a:lnTo>
                  <a:pt x="965" y="1996"/>
                </a:lnTo>
                <a:lnTo>
                  <a:pt x="988" y="1976"/>
                </a:lnTo>
                <a:lnTo>
                  <a:pt x="1013" y="1960"/>
                </a:lnTo>
                <a:lnTo>
                  <a:pt x="1039" y="1945"/>
                </a:lnTo>
                <a:lnTo>
                  <a:pt x="1054" y="1940"/>
                </a:lnTo>
                <a:lnTo>
                  <a:pt x="1067" y="1934"/>
                </a:lnTo>
                <a:lnTo>
                  <a:pt x="1082" y="1929"/>
                </a:lnTo>
                <a:lnTo>
                  <a:pt x="1097" y="1925"/>
                </a:lnTo>
                <a:lnTo>
                  <a:pt x="1111" y="1922"/>
                </a:lnTo>
                <a:lnTo>
                  <a:pt x="1126" y="1921"/>
                </a:lnTo>
                <a:lnTo>
                  <a:pt x="1142" y="1920"/>
                </a:lnTo>
                <a:lnTo>
                  <a:pt x="1158" y="1918"/>
                </a:lnTo>
                <a:lnTo>
                  <a:pt x="1174" y="1920"/>
                </a:lnTo>
                <a:lnTo>
                  <a:pt x="1189" y="1921"/>
                </a:lnTo>
                <a:lnTo>
                  <a:pt x="1205" y="1922"/>
                </a:lnTo>
                <a:lnTo>
                  <a:pt x="1220" y="1925"/>
                </a:lnTo>
                <a:lnTo>
                  <a:pt x="1235" y="1929"/>
                </a:lnTo>
                <a:lnTo>
                  <a:pt x="1250" y="1934"/>
                </a:lnTo>
                <a:lnTo>
                  <a:pt x="1263" y="1940"/>
                </a:lnTo>
                <a:lnTo>
                  <a:pt x="1278" y="1945"/>
                </a:lnTo>
                <a:lnTo>
                  <a:pt x="1303" y="1960"/>
                </a:lnTo>
                <a:lnTo>
                  <a:pt x="1327" y="1976"/>
                </a:lnTo>
                <a:lnTo>
                  <a:pt x="1350" y="1996"/>
                </a:lnTo>
                <a:lnTo>
                  <a:pt x="1372" y="2018"/>
                </a:lnTo>
                <a:lnTo>
                  <a:pt x="1390" y="2042"/>
                </a:lnTo>
                <a:lnTo>
                  <a:pt x="1408" y="2067"/>
                </a:lnTo>
                <a:lnTo>
                  <a:pt x="1421" y="2094"/>
                </a:lnTo>
                <a:lnTo>
                  <a:pt x="1435" y="2122"/>
                </a:lnTo>
                <a:lnTo>
                  <a:pt x="1444" y="2152"/>
                </a:lnTo>
                <a:lnTo>
                  <a:pt x="1451" y="2184"/>
                </a:lnTo>
                <a:lnTo>
                  <a:pt x="1455" y="2215"/>
                </a:lnTo>
                <a:lnTo>
                  <a:pt x="1456" y="2249"/>
                </a:lnTo>
                <a:lnTo>
                  <a:pt x="1456" y="2274"/>
                </a:lnTo>
                <a:lnTo>
                  <a:pt x="1476" y="2271"/>
                </a:lnTo>
                <a:lnTo>
                  <a:pt x="1498" y="2270"/>
                </a:lnTo>
                <a:lnTo>
                  <a:pt x="1522" y="2271"/>
                </a:lnTo>
                <a:lnTo>
                  <a:pt x="1546" y="2273"/>
                </a:lnTo>
                <a:lnTo>
                  <a:pt x="1572" y="2277"/>
                </a:lnTo>
                <a:lnTo>
                  <a:pt x="1597" y="2284"/>
                </a:lnTo>
                <a:lnTo>
                  <a:pt x="1611" y="2288"/>
                </a:lnTo>
                <a:lnTo>
                  <a:pt x="1623" y="2293"/>
                </a:lnTo>
                <a:lnTo>
                  <a:pt x="1635" y="2300"/>
                </a:lnTo>
                <a:lnTo>
                  <a:pt x="1647" y="2306"/>
                </a:lnTo>
                <a:lnTo>
                  <a:pt x="1655" y="2286"/>
                </a:lnTo>
                <a:lnTo>
                  <a:pt x="1663" y="2267"/>
                </a:lnTo>
                <a:lnTo>
                  <a:pt x="1674" y="2249"/>
                </a:lnTo>
                <a:lnTo>
                  <a:pt x="1686" y="2231"/>
                </a:lnTo>
                <a:lnTo>
                  <a:pt x="1698" y="2214"/>
                </a:lnTo>
                <a:lnTo>
                  <a:pt x="1713" y="2199"/>
                </a:lnTo>
                <a:lnTo>
                  <a:pt x="1727" y="2184"/>
                </a:lnTo>
                <a:lnTo>
                  <a:pt x="1742" y="2171"/>
                </a:lnTo>
                <a:lnTo>
                  <a:pt x="1760" y="2159"/>
                </a:lnTo>
                <a:lnTo>
                  <a:pt x="1777" y="2148"/>
                </a:lnTo>
                <a:lnTo>
                  <a:pt x="1794" y="2139"/>
                </a:lnTo>
                <a:lnTo>
                  <a:pt x="1813" y="2132"/>
                </a:lnTo>
                <a:lnTo>
                  <a:pt x="1833" y="2125"/>
                </a:lnTo>
                <a:lnTo>
                  <a:pt x="1853" y="2121"/>
                </a:lnTo>
                <a:lnTo>
                  <a:pt x="1875" y="2118"/>
                </a:lnTo>
                <a:lnTo>
                  <a:pt x="1896" y="2117"/>
                </a:lnTo>
                <a:lnTo>
                  <a:pt x="1923" y="2118"/>
                </a:lnTo>
                <a:lnTo>
                  <a:pt x="1950" y="2124"/>
                </a:lnTo>
                <a:lnTo>
                  <a:pt x="1977" y="2130"/>
                </a:lnTo>
                <a:lnTo>
                  <a:pt x="2001" y="2141"/>
                </a:lnTo>
                <a:lnTo>
                  <a:pt x="2025" y="2153"/>
                </a:lnTo>
                <a:lnTo>
                  <a:pt x="2047" y="2169"/>
                </a:lnTo>
                <a:lnTo>
                  <a:pt x="2068" y="2187"/>
                </a:lnTo>
                <a:lnTo>
                  <a:pt x="2087" y="2206"/>
                </a:lnTo>
                <a:lnTo>
                  <a:pt x="2103" y="2227"/>
                </a:lnTo>
                <a:lnTo>
                  <a:pt x="2119" y="2250"/>
                </a:lnTo>
                <a:lnTo>
                  <a:pt x="2133" y="2275"/>
                </a:lnTo>
                <a:lnTo>
                  <a:pt x="2143" y="2301"/>
                </a:lnTo>
                <a:lnTo>
                  <a:pt x="2153" y="2328"/>
                </a:lnTo>
                <a:lnTo>
                  <a:pt x="2158" y="2357"/>
                </a:lnTo>
                <a:lnTo>
                  <a:pt x="2162" y="2386"/>
                </a:lnTo>
                <a:lnTo>
                  <a:pt x="2163" y="2416"/>
                </a:lnTo>
                <a:lnTo>
                  <a:pt x="2163" y="2457"/>
                </a:lnTo>
                <a:lnTo>
                  <a:pt x="2162" y="2488"/>
                </a:lnTo>
                <a:lnTo>
                  <a:pt x="2158" y="2517"/>
                </a:lnTo>
                <a:lnTo>
                  <a:pt x="2153" y="2545"/>
                </a:lnTo>
                <a:lnTo>
                  <a:pt x="2143" y="2572"/>
                </a:lnTo>
                <a:lnTo>
                  <a:pt x="2133" y="2599"/>
                </a:lnTo>
                <a:lnTo>
                  <a:pt x="2119" y="2623"/>
                </a:lnTo>
                <a:lnTo>
                  <a:pt x="2103" y="2646"/>
                </a:lnTo>
                <a:lnTo>
                  <a:pt x="2087" y="2667"/>
                </a:lnTo>
                <a:lnTo>
                  <a:pt x="2068" y="2688"/>
                </a:lnTo>
                <a:lnTo>
                  <a:pt x="2047" y="2704"/>
                </a:lnTo>
                <a:lnTo>
                  <a:pt x="2025" y="2720"/>
                </a:lnTo>
                <a:lnTo>
                  <a:pt x="2001" y="2732"/>
                </a:lnTo>
                <a:lnTo>
                  <a:pt x="1977" y="2743"/>
                </a:lnTo>
                <a:lnTo>
                  <a:pt x="1950" y="2749"/>
                </a:lnTo>
                <a:lnTo>
                  <a:pt x="1923" y="2755"/>
                </a:lnTo>
                <a:lnTo>
                  <a:pt x="1896" y="2756"/>
                </a:lnTo>
                <a:lnTo>
                  <a:pt x="1872" y="2755"/>
                </a:lnTo>
                <a:lnTo>
                  <a:pt x="1851" y="2752"/>
                </a:lnTo>
                <a:lnTo>
                  <a:pt x="1828" y="2747"/>
                </a:lnTo>
                <a:lnTo>
                  <a:pt x="1808" y="2740"/>
                </a:lnTo>
                <a:lnTo>
                  <a:pt x="1788" y="2731"/>
                </a:lnTo>
                <a:lnTo>
                  <a:pt x="1768" y="2720"/>
                </a:lnTo>
                <a:lnTo>
                  <a:pt x="1750" y="2708"/>
                </a:lnTo>
                <a:lnTo>
                  <a:pt x="1733" y="2694"/>
                </a:lnTo>
                <a:lnTo>
                  <a:pt x="1715" y="2680"/>
                </a:lnTo>
                <a:lnTo>
                  <a:pt x="1700" y="2662"/>
                </a:lnTo>
                <a:lnTo>
                  <a:pt x="1687" y="2645"/>
                </a:lnTo>
                <a:lnTo>
                  <a:pt x="1674" y="2626"/>
                </a:lnTo>
                <a:lnTo>
                  <a:pt x="1663" y="2606"/>
                </a:lnTo>
                <a:lnTo>
                  <a:pt x="1653" y="2584"/>
                </a:lnTo>
                <a:lnTo>
                  <a:pt x="1644" y="2563"/>
                </a:lnTo>
                <a:lnTo>
                  <a:pt x="1637" y="2540"/>
                </a:lnTo>
                <a:close/>
                <a:moveTo>
                  <a:pt x="1373" y="2259"/>
                </a:moveTo>
                <a:lnTo>
                  <a:pt x="1373" y="2259"/>
                </a:lnTo>
                <a:lnTo>
                  <a:pt x="1350" y="2247"/>
                </a:lnTo>
                <a:lnTo>
                  <a:pt x="1329" y="2232"/>
                </a:lnTo>
                <a:lnTo>
                  <a:pt x="1309" y="2216"/>
                </a:lnTo>
                <a:lnTo>
                  <a:pt x="1291" y="2198"/>
                </a:lnTo>
                <a:lnTo>
                  <a:pt x="1274" y="2176"/>
                </a:lnTo>
                <a:lnTo>
                  <a:pt x="1260" y="2153"/>
                </a:lnTo>
                <a:lnTo>
                  <a:pt x="1248" y="2129"/>
                </a:lnTo>
                <a:lnTo>
                  <a:pt x="1237" y="2104"/>
                </a:lnTo>
                <a:lnTo>
                  <a:pt x="1231" y="2124"/>
                </a:lnTo>
                <a:lnTo>
                  <a:pt x="1223" y="2141"/>
                </a:lnTo>
                <a:lnTo>
                  <a:pt x="1213" y="2160"/>
                </a:lnTo>
                <a:lnTo>
                  <a:pt x="1203" y="2176"/>
                </a:lnTo>
                <a:lnTo>
                  <a:pt x="1190" y="2192"/>
                </a:lnTo>
                <a:lnTo>
                  <a:pt x="1178" y="2207"/>
                </a:lnTo>
                <a:lnTo>
                  <a:pt x="1165" y="2220"/>
                </a:lnTo>
                <a:lnTo>
                  <a:pt x="1150" y="2234"/>
                </a:lnTo>
                <a:lnTo>
                  <a:pt x="1135" y="2245"/>
                </a:lnTo>
                <a:lnTo>
                  <a:pt x="1119" y="2255"/>
                </a:lnTo>
                <a:lnTo>
                  <a:pt x="1103" y="2263"/>
                </a:lnTo>
                <a:lnTo>
                  <a:pt x="1086" y="2271"/>
                </a:lnTo>
                <a:lnTo>
                  <a:pt x="1067" y="2277"/>
                </a:lnTo>
                <a:lnTo>
                  <a:pt x="1048" y="2281"/>
                </a:lnTo>
                <a:lnTo>
                  <a:pt x="1029" y="2284"/>
                </a:lnTo>
                <a:lnTo>
                  <a:pt x="1011" y="2285"/>
                </a:lnTo>
                <a:lnTo>
                  <a:pt x="993" y="2284"/>
                </a:lnTo>
                <a:lnTo>
                  <a:pt x="976" y="2282"/>
                </a:lnTo>
                <a:lnTo>
                  <a:pt x="960" y="2278"/>
                </a:lnTo>
                <a:lnTo>
                  <a:pt x="944" y="2274"/>
                </a:lnTo>
                <a:lnTo>
                  <a:pt x="944" y="2289"/>
                </a:lnTo>
                <a:lnTo>
                  <a:pt x="945" y="2314"/>
                </a:lnTo>
                <a:lnTo>
                  <a:pt x="948" y="2340"/>
                </a:lnTo>
                <a:lnTo>
                  <a:pt x="954" y="2363"/>
                </a:lnTo>
                <a:lnTo>
                  <a:pt x="961" y="2386"/>
                </a:lnTo>
                <a:lnTo>
                  <a:pt x="970" y="2407"/>
                </a:lnTo>
                <a:lnTo>
                  <a:pt x="981" y="2427"/>
                </a:lnTo>
                <a:lnTo>
                  <a:pt x="993" y="2446"/>
                </a:lnTo>
                <a:lnTo>
                  <a:pt x="1008" y="2463"/>
                </a:lnTo>
                <a:lnTo>
                  <a:pt x="1023" y="2479"/>
                </a:lnTo>
                <a:lnTo>
                  <a:pt x="1040" y="2493"/>
                </a:lnTo>
                <a:lnTo>
                  <a:pt x="1058" y="2505"/>
                </a:lnTo>
                <a:lnTo>
                  <a:pt x="1076" y="2516"/>
                </a:lnTo>
                <a:lnTo>
                  <a:pt x="1095" y="2524"/>
                </a:lnTo>
                <a:lnTo>
                  <a:pt x="1115" y="2529"/>
                </a:lnTo>
                <a:lnTo>
                  <a:pt x="1137" y="2533"/>
                </a:lnTo>
                <a:lnTo>
                  <a:pt x="1158" y="2535"/>
                </a:lnTo>
                <a:lnTo>
                  <a:pt x="1180" y="2533"/>
                </a:lnTo>
                <a:lnTo>
                  <a:pt x="1200" y="2529"/>
                </a:lnTo>
                <a:lnTo>
                  <a:pt x="1221" y="2524"/>
                </a:lnTo>
                <a:lnTo>
                  <a:pt x="1240" y="2516"/>
                </a:lnTo>
                <a:lnTo>
                  <a:pt x="1259" y="2505"/>
                </a:lnTo>
                <a:lnTo>
                  <a:pt x="1276" y="2493"/>
                </a:lnTo>
                <a:lnTo>
                  <a:pt x="1294" y="2479"/>
                </a:lnTo>
                <a:lnTo>
                  <a:pt x="1309" y="2463"/>
                </a:lnTo>
                <a:lnTo>
                  <a:pt x="1323" y="2446"/>
                </a:lnTo>
                <a:lnTo>
                  <a:pt x="1335" y="2427"/>
                </a:lnTo>
                <a:lnTo>
                  <a:pt x="1346" y="2407"/>
                </a:lnTo>
                <a:lnTo>
                  <a:pt x="1356" y="2386"/>
                </a:lnTo>
                <a:lnTo>
                  <a:pt x="1362" y="2363"/>
                </a:lnTo>
                <a:lnTo>
                  <a:pt x="1368" y="2340"/>
                </a:lnTo>
                <a:lnTo>
                  <a:pt x="1372" y="2314"/>
                </a:lnTo>
                <a:lnTo>
                  <a:pt x="1373" y="2289"/>
                </a:lnTo>
                <a:lnTo>
                  <a:pt x="1373" y="2259"/>
                </a:lnTo>
                <a:close/>
                <a:moveTo>
                  <a:pt x="2108" y="2386"/>
                </a:moveTo>
                <a:lnTo>
                  <a:pt x="2108" y="2386"/>
                </a:lnTo>
                <a:lnTo>
                  <a:pt x="2091" y="2383"/>
                </a:lnTo>
                <a:lnTo>
                  <a:pt x="2072" y="2380"/>
                </a:lnTo>
                <a:lnTo>
                  <a:pt x="2055" y="2375"/>
                </a:lnTo>
                <a:lnTo>
                  <a:pt x="2039" y="2368"/>
                </a:lnTo>
                <a:lnTo>
                  <a:pt x="2023" y="2361"/>
                </a:lnTo>
                <a:lnTo>
                  <a:pt x="2006" y="2352"/>
                </a:lnTo>
                <a:lnTo>
                  <a:pt x="1992" y="2343"/>
                </a:lnTo>
                <a:lnTo>
                  <a:pt x="1978" y="2332"/>
                </a:lnTo>
                <a:lnTo>
                  <a:pt x="1965" y="2320"/>
                </a:lnTo>
                <a:lnTo>
                  <a:pt x="1951" y="2306"/>
                </a:lnTo>
                <a:lnTo>
                  <a:pt x="1939" y="2292"/>
                </a:lnTo>
                <a:lnTo>
                  <a:pt x="1929" y="2277"/>
                </a:lnTo>
                <a:lnTo>
                  <a:pt x="1919" y="2261"/>
                </a:lnTo>
                <a:lnTo>
                  <a:pt x="1910" y="2243"/>
                </a:lnTo>
                <a:lnTo>
                  <a:pt x="1903" y="2226"/>
                </a:lnTo>
                <a:lnTo>
                  <a:pt x="1896" y="2208"/>
                </a:lnTo>
                <a:lnTo>
                  <a:pt x="1890" y="2226"/>
                </a:lnTo>
                <a:lnTo>
                  <a:pt x="1882" y="2243"/>
                </a:lnTo>
                <a:lnTo>
                  <a:pt x="1872" y="2261"/>
                </a:lnTo>
                <a:lnTo>
                  <a:pt x="1863" y="2277"/>
                </a:lnTo>
                <a:lnTo>
                  <a:pt x="1852" y="2292"/>
                </a:lnTo>
                <a:lnTo>
                  <a:pt x="1840" y="2306"/>
                </a:lnTo>
                <a:lnTo>
                  <a:pt x="1828" y="2320"/>
                </a:lnTo>
                <a:lnTo>
                  <a:pt x="1815" y="2332"/>
                </a:lnTo>
                <a:lnTo>
                  <a:pt x="1800" y="2343"/>
                </a:lnTo>
                <a:lnTo>
                  <a:pt x="1785" y="2352"/>
                </a:lnTo>
                <a:lnTo>
                  <a:pt x="1769" y="2361"/>
                </a:lnTo>
                <a:lnTo>
                  <a:pt x="1753" y="2368"/>
                </a:lnTo>
                <a:lnTo>
                  <a:pt x="1737" y="2375"/>
                </a:lnTo>
                <a:lnTo>
                  <a:pt x="1719" y="2380"/>
                </a:lnTo>
                <a:lnTo>
                  <a:pt x="1702" y="2383"/>
                </a:lnTo>
                <a:lnTo>
                  <a:pt x="1683" y="2386"/>
                </a:lnTo>
                <a:lnTo>
                  <a:pt x="1682" y="2400"/>
                </a:lnTo>
                <a:lnTo>
                  <a:pt x="1682" y="2416"/>
                </a:lnTo>
                <a:lnTo>
                  <a:pt x="1682" y="2457"/>
                </a:lnTo>
                <a:lnTo>
                  <a:pt x="1683" y="2484"/>
                </a:lnTo>
                <a:lnTo>
                  <a:pt x="1686" y="2508"/>
                </a:lnTo>
                <a:lnTo>
                  <a:pt x="1691" y="2532"/>
                </a:lnTo>
                <a:lnTo>
                  <a:pt x="1699" y="2555"/>
                </a:lnTo>
                <a:lnTo>
                  <a:pt x="1709" y="2576"/>
                </a:lnTo>
                <a:lnTo>
                  <a:pt x="1719" y="2596"/>
                </a:lnTo>
                <a:lnTo>
                  <a:pt x="1731" y="2615"/>
                </a:lnTo>
                <a:lnTo>
                  <a:pt x="1745" y="2631"/>
                </a:lnTo>
                <a:lnTo>
                  <a:pt x="1761" y="2647"/>
                </a:lnTo>
                <a:lnTo>
                  <a:pt x="1777" y="2662"/>
                </a:lnTo>
                <a:lnTo>
                  <a:pt x="1794" y="2674"/>
                </a:lnTo>
                <a:lnTo>
                  <a:pt x="1813" y="2684"/>
                </a:lnTo>
                <a:lnTo>
                  <a:pt x="1833" y="2692"/>
                </a:lnTo>
                <a:lnTo>
                  <a:pt x="1853" y="2697"/>
                </a:lnTo>
                <a:lnTo>
                  <a:pt x="1875" y="2701"/>
                </a:lnTo>
                <a:lnTo>
                  <a:pt x="1896" y="2702"/>
                </a:lnTo>
                <a:lnTo>
                  <a:pt x="1918" y="2701"/>
                </a:lnTo>
                <a:lnTo>
                  <a:pt x="1938" y="2697"/>
                </a:lnTo>
                <a:lnTo>
                  <a:pt x="1958" y="2692"/>
                </a:lnTo>
                <a:lnTo>
                  <a:pt x="1978" y="2684"/>
                </a:lnTo>
                <a:lnTo>
                  <a:pt x="1997" y="2674"/>
                </a:lnTo>
                <a:lnTo>
                  <a:pt x="2015" y="2662"/>
                </a:lnTo>
                <a:lnTo>
                  <a:pt x="2031" y="2647"/>
                </a:lnTo>
                <a:lnTo>
                  <a:pt x="2047" y="2631"/>
                </a:lnTo>
                <a:lnTo>
                  <a:pt x="2060" y="2615"/>
                </a:lnTo>
                <a:lnTo>
                  <a:pt x="2074" y="2596"/>
                </a:lnTo>
                <a:lnTo>
                  <a:pt x="2084" y="2576"/>
                </a:lnTo>
                <a:lnTo>
                  <a:pt x="2094" y="2555"/>
                </a:lnTo>
                <a:lnTo>
                  <a:pt x="2100" y="2532"/>
                </a:lnTo>
                <a:lnTo>
                  <a:pt x="2106" y="2508"/>
                </a:lnTo>
                <a:lnTo>
                  <a:pt x="2110" y="2484"/>
                </a:lnTo>
                <a:lnTo>
                  <a:pt x="2110" y="2457"/>
                </a:lnTo>
                <a:lnTo>
                  <a:pt x="2110" y="2416"/>
                </a:lnTo>
                <a:lnTo>
                  <a:pt x="2110" y="2400"/>
                </a:lnTo>
                <a:lnTo>
                  <a:pt x="2108" y="2386"/>
                </a:lnTo>
                <a:close/>
                <a:moveTo>
                  <a:pt x="2711" y="462"/>
                </a:moveTo>
                <a:lnTo>
                  <a:pt x="2711" y="462"/>
                </a:lnTo>
                <a:lnTo>
                  <a:pt x="2712" y="477"/>
                </a:lnTo>
                <a:lnTo>
                  <a:pt x="2711" y="491"/>
                </a:lnTo>
                <a:lnTo>
                  <a:pt x="2710" y="507"/>
                </a:lnTo>
                <a:lnTo>
                  <a:pt x="2707" y="522"/>
                </a:lnTo>
                <a:lnTo>
                  <a:pt x="2702" y="537"/>
                </a:lnTo>
                <a:lnTo>
                  <a:pt x="2696" y="550"/>
                </a:lnTo>
                <a:lnTo>
                  <a:pt x="2690" y="565"/>
                </a:lnTo>
                <a:lnTo>
                  <a:pt x="2682" y="579"/>
                </a:lnTo>
                <a:lnTo>
                  <a:pt x="2672" y="592"/>
                </a:lnTo>
                <a:lnTo>
                  <a:pt x="2661" y="605"/>
                </a:lnTo>
                <a:lnTo>
                  <a:pt x="2651" y="618"/>
                </a:lnTo>
                <a:lnTo>
                  <a:pt x="2639" y="630"/>
                </a:lnTo>
                <a:lnTo>
                  <a:pt x="2625" y="642"/>
                </a:lnTo>
                <a:lnTo>
                  <a:pt x="2610" y="652"/>
                </a:lnTo>
                <a:lnTo>
                  <a:pt x="2594" y="663"/>
                </a:lnTo>
                <a:lnTo>
                  <a:pt x="2578" y="673"/>
                </a:lnTo>
                <a:lnTo>
                  <a:pt x="2570" y="690"/>
                </a:lnTo>
                <a:lnTo>
                  <a:pt x="2559" y="706"/>
                </a:lnTo>
                <a:lnTo>
                  <a:pt x="2549" y="721"/>
                </a:lnTo>
                <a:lnTo>
                  <a:pt x="2538" y="736"/>
                </a:lnTo>
                <a:lnTo>
                  <a:pt x="2526" y="749"/>
                </a:lnTo>
                <a:lnTo>
                  <a:pt x="2512" y="763"/>
                </a:lnTo>
                <a:lnTo>
                  <a:pt x="2498" y="775"/>
                </a:lnTo>
                <a:lnTo>
                  <a:pt x="2483" y="785"/>
                </a:lnTo>
                <a:lnTo>
                  <a:pt x="2468" y="795"/>
                </a:lnTo>
                <a:lnTo>
                  <a:pt x="2452" y="803"/>
                </a:lnTo>
                <a:lnTo>
                  <a:pt x="2436" y="811"/>
                </a:lnTo>
                <a:lnTo>
                  <a:pt x="2418" y="816"/>
                </a:lnTo>
                <a:lnTo>
                  <a:pt x="2401" y="822"/>
                </a:lnTo>
                <a:lnTo>
                  <a:pt x="2382" y="826"/>
                </a:lnTo>
                <a:lnTo>
                  <a:pt x="2363" y="827"/>
                </a:lnTo>
                <a:lnTo>
                  <a:pt x="2345" y="828"/>
                </a:lnTo>
                <a:lnTo>
                  <a:pt x="2327" y="827"/>
                </a:lnTo>
                <a:lnTo>
                  <a:pt x="2308" y="826"/>
                </a:lnTo>
                <a:lnTo>
                  <a:pt x="2291" y="822"/>
                </a:lnTo>
                <a:lnTo>
                  <a:pt x="2275" y="818"/>
                </a:lnTo>
                <a:lnTo>
                  <a:pt x="2259" y="812"/>
                </a:lnTo>
                <a:lnTo>
                  <a:pt x="2243" y="805"/>
                </a:lnTo>
                <a:lnTo>
                  <a:pt x="2227" y="797"/>
                </a:lnTo>
                <a:lnTo>
                  <a:pt x="2212" y="789"/>
                </a:lnTo>
                <a:lnTo>
                  <a:pt x="2198" y="779"/>
                </a:lnTo>
                <a:lnTo>
                  <a:pt x="2184" y="768"/>
                </a:lnTo>
                <a:lnTo>
                  <a:pt x="2172" y="757"/>
                </a:lnTo>
                <a:lnTo>
                  <a:pt x="2159" y="744"/>
                </a:lnTo>
                <a:lnTo>
                  <a:pt x="2147" y="730"/>
                </a:lnTo>
                <a:lnTo>
                  <a:pt x="2137" y="717"/>
                </a:lnTo>
                <a:lnTo>
                  <a:pt x="2127" y="702"/>
                </a:lnTo>
                <a:lnTo>
                  <a:pt x="2118" y="686"/>
                </a:lnTo>
                <a:lnTo>
                  <a:pt x="2098" y="677"/>
                </a:lnTo>
                <a:lnTo>
                  <a:pt x="2079" y="666"/>
                </a:lnTo>
                <a:lnTo>
                  <a:pt x="2061" y="654"/>
                </a:lnTo>
                <a:lnTo>
                  <a:pt x="2045" y="642"/>
                </a:lnTo>
                <a:lnTo>
                  <a:pt x="2031" y="630"/>
                </a:lnTo>
                <a:lnTo>
                  <a:pt x="2016" y="616"/>
                </a:lnTo>
                <a:lnTo>
                  <a:pt x="2004" y="601"/>
                </a:lnTo>
                <a:lnTo>
                  <a:pt x="1993" y="588"/>
                </a:lnTo>
                <a:lnTo>
                  <a:pt x="1984" y="573"/>
                </a:lnTo>
                <a:lnTo>
                  <a:pt x="1976" y="557"/>
                </a:lnTo>
                <a:lnTo>
                  <a:pt x="1969" y="542"/>
                </a:lnTo>
                <a:lnTo>
                  <a:pt x="1965" y="526"/>
                </a:lnTo>
                <a:lnTo>
                  <a:pt x="1962" y="510"/>
                </a:lnTo>
                <a:lnTo>
                  <a:pt x="1961" y="494"/>
                </a:lnTo>
                <a:lnTo>
                  <a:pt x="1962" y="478"/>
                </a:lnTo>
                <a:lnTo>
                  <a:pt x="1965" y="462"/>
                </a:lnTo>
                <a:lnTo>
                  <a:pt x="2036" y="162"/>
                </a:lnTo>
                <a:lnTo>
                  <a:pt x="2040" y="150"/>
                </a:lnTo>
                <a:lnTo>
                  <a:pt x="2044" y="140"/>
                </a:lnTo>
                <a:lnTo>
                  <a:pt x="2048" y="128"/>
                </a:lnTo>
                <a:lnTo>
                  <a:pt x="2053" y="117"/>
                </a:lnTo>
                <a:lnTo>
                  <a:pt x="2067" y="98"/>
                </a:lnTo>
                <a:lnTo>
                  <a:pt x="2082" y="81"/>
                </a:lnTo>
                <a:lnTo>
                  <a:pt x="2099" y="64"/>
                </a:lnTo>
                <a:lnTo>
                  <a:pt x="2118" y="51"/>
                </a:lnTo>
                <a:lnTo>
                  <a:pt x="2139" y="39"/>
                </a:lnTo>
                <a:lnTo>
                  <a:pt x="2161" y="28"/>
                </a:lnTo>
                <a:lnTo>
                  <a:pt x="2185" y="20"/>
                </a:lnTo>
                <a:lnTo>
                  <a:pt x="2210" y="13"/>
                </a:lnTo>
                <a:lnTo>
                  <a:pt x="2236" y="9"/>
                </a:lnTo>
                <a:lnTo>
                  <a:pt x="2263" y="7"/>
                </a:lnTo>
                <a:lnTo>
                  <a:pt x="2291" y="5"/>
                </a:lnTo>
                <a:lnTo>
                  <a:pt x="2319" y="5"/>
                </a:lnTo>
                <a:lnTo>
                  <a:pt x="2347" y="8"/>
                </a:lnTo>
                <a:lnTo>
                  <a:pt x="2376" y="11"/>
                </a:lnTo>
                <a:lnTo>
                  <a:pt x="2404" y="16"/>
                </a:lnTo>
                <a:lnTo>
                  <a:pt x="2432" y="23"/>
                </a:lnTo>
                <a:lnTo>
                  <a:pt x="2460" y="31"/>
                </a:lnTo>
                <a:lnTo>
                  <a:pt x="2487" y="40"/>
                </a:lnTo>
                <a:lnTo>
                  <a:pt x="2512" y="51"/>
                </a:lnTo>
                <a:lnTo>
                  <a:pt x="2537" y="63"/>
                </a:lnTo>
                <a:lnTo>
                  <a:pt x="2561" y="77"/>
                </a:lnTo>
                <a:lnTo>
                  <a:pt x="2584" y="90"/>
                </a:lnTo>
                <a:lnTo>
                  <a:pt x="2604" y="106"/>
                </a:lnTo>
                <a:lnTo>
                  <a:pt x="2622" y="124"/>
                </a:lnTo>
                <a:lnTo>
                  <a:pt x="2640" y="141"/>
                </a:lnTo>
                <a:lnTo>
                  <a:pt x="2655" y="160"/>
                </a:lnTo>
                <a:lnTo>
                  <a:pt x="2667" y="180"/>
                </a:lnTo>
                <a:lnTo>
                  <a:pt x="2676" y="201"/>
                </a:lnTo>
                <a:lnTo>
                  <a:pt x="2683" y="223"/>
                </a:lnTo>
                <a:lnTo>
                  <a:pt x="2687" y="246"/>
                </a:lnTo>
                <a:lnTo>
                  <a:pt x="2711" y="462"/>
                </a:lnTo>
                <a:close/>
                <a:moveTo>
                  <a:pt x="2455" y="259"/>
                </a:moveTo>
                <a:lnTo>
                  <a:pt x="2455" y="259"/>
                </a:lnTo>
                <a:lnTo>
                  <a:pt x="2444" y="283"/>
                </a:lnTo>
                <a:lnTo>
                  <a:pt x="2432" y="306"/>
                </a:lnTo>
                <a:lnTo>
                  <a:pt x="2418" y="329"/>
                </a:lnTo>
                <a:lnTo>
                  <a:pt x="2404" y="349"/>
                </a:lnTo>
                <a:lnTo>
                  <a:pt x="2388" y="369"/>
                </a:lnTo>
                <a:lnTo>
                  <a:pt x="2369" y="388"/>
                </a:lnTo>
                <a:lnTo>
                  <a:pt x="2350" y="405"/>
                </a:lnTo>
                <a:lnTo>
                  <a:pt x="2330" y="422"/>
                </a:lnTo>
                <a:lnTo>
                  <a:pt x="2308" y="436"/>
                </a:lnTo>
                <a:lnTo>
                  <a:pt x="2286" y="450"/>
                </a:lnTo>
                <a:lnTo>
                  <a:pt x="2261" y="460"/>
                </a:lnTo>
                <a:lnTo>
                  <a:pt x="2237" y="470"/>
                </a:lnTo>
                <a:lnTo>
                  <a:pt x="2212" y="478"/>
                </a:lnTo>
                <a:lnTo>
                  <a:pt x="2186" y="485"/>
                </a:lnTo>
                <a:lnTo>
                  <a:pt x="2159" y="489"/>
                </a:lnTo>
                <a:lnTo>
                  <a:pt x="2131" y="491"/>
                </a:lnTo>
                <a:lnTo>
                  <a:pt x="2131" y="530"/>
                </a:lnTo>
                <a:lnTo>
                  <a:pt x="2133" y="556"/>
                </a:lnTo>
                <a:lnTo>
                  <a:pt x="2137" y="581"/>
                </a:lnTo>
                <a:lnTo>
                  <a:pt x="2142" y="604"/>
                </a:lnTo>
                <a:lnTo>
                  <a:pt x="2149" y="627"/>
                </a:lnTo>
                <a:lnTo>
                  <a:pt x="2158" y="648"/>
                </a:lnTo>
                <a:lnTo>
                  <a:pt x="2169" y="669"/>
                </a:lnTo>
                <a:lnTo>
                  <a:pt x="2181" y="687"/>
                </a:lnTo>
                <a:lnTo>
                  <a:pt x="2196" y="703"/>
                </a:lnTo>
                <a:lnTo>
                  <a:pt x="2210" y="720"/>
                </a:lnTo>
                <a:lnTo>
                  <a:pt x="2227" y="733"/>
                </a:lnTo>
                <a:lnTo>
                  <a:pt x="2244" y="745"/>
                </a:lnTo>
                <a:lnTo>
                  <a:pt x="2263" y="756"/>
                </a:lnTo>
                <a:lnTo>
                  <a:pt x="2283" y="764"/>
                </a:lnTo>
                <a:lnTo>
                  <a:pt x="2303" y="769"/>
                </a:lnTo>
                <a:lnTo>
                  <a:pt x="2323" y="773"/>
                </a:lnTo>
                <a:lnTo>
                  <a:pt x="2345" y="775"/>
                </a:lnTo>
                <a:lnTo>
                  <a:pt x="2366" y="773"/>
                </a:lnTo>
                <a:lnTo>
                  <a:pt x="2386" y="769"/>
                </a:lnTo>
                <a:lnTo>
                  <a:pt x="2406" y="764"/>
                </a:lnTo>
                <a:lnTo>
                  <a:pt x="2427" y="756"/>
                </a:lnTo>
                <a:lnTo>
                  <a:pt x="2445" y="745"/>
                </a:lnTo>
                <a:lnTo>
                  <a:pt x="2463" y="733"/>
                </a:lnTo>
                <a:lnTo>
                  <a:pt x="2479" y="720"/>
                </a:lnTo>
                <a:lnTo>
                  <a:pt x="2494" y="703"/>
                </a:lnTo>
                <a:lnTo>
                  <a:pt x="2508" y="687"/>
                </a:lnTo>
                <a:lnTo>
                  <a:pt x="2520" y="669"/>
                </a:lnTo>
                <a:lnTo>
                  <a:pt x="2531" y="648"/>
                </a:lnTo>
                <a:lnTo>
                  <a:pt x="2541" y="627"/>
                </a:lnTo>
                <a:lnTo>
                  <a:pt x="2547" y="604"/>
                </a:lnTo>
                <a:lnTo>
                  <a:pt x="2553" y="581"/>
                </a:lnTo>
                <a:lnTo>
                  <a:pt x="2557" y="556"/>
                </a:lnTo>
                <a:lnTo>
                  <a:pt x="2558" y="530"/>
                </a:lnTo>
                <a:lnTo>
                  <a:pt x="2558" y="467"/>
                </a:lnTo>
                <a:lnTo>
                  <a:pt x="2557" y="451"/>
                </a:lnTo>
                <a:lnTo>
                  <a:pt x="2555" y="434"/>
                </a:lnTo>
                <a:lnTo>
                  <a:pt x="2553" y="419"/>
                </a:lnTo>
                <a:lnTo>
                  <a:pt x="2550" y="403"/>
                </a:lnTo>
                <a:lnTo>
                  <a:pt x="2546" y="388"/>
                </a:lnTo>
                <a:lnTo>
                  <a:pt x="2541" y="373"/>
                </a:lnTo>
                <a:lnTo>
                  <a:pt x="2535" y="358"/>
                </a:lnTo>
                <a:lnTo>
                  <a:pt x="2529" y="345"/>
                </a:lnTo>
                <a:lnTo>
                  <a:pt x="2522" y="332"/>
                </a:lnTo>
                <a:lnTo>
                  <a:pt x="2514" y="320"/>
                </a:lnTo>
                <a:lnTo>
                  <a:pt x="2506" y="307"/>
                </a:lnTo>
                <a:lnTo>
                  <a:pt x="2496" y="297"/>
                </a:lnTo>
                <a:lnTo>
                  <a:pt x="2487" y="286"/>
                </a:lnTo>
                <a:lnTo>
                  <a:pt x="2476" y="277"/>
                </a:lnTo>
                <a:lnTo>
                  <a:pt x="2465" y="267"/>
                </a:lnTo>
                <a:lnTo>
                  <a:pt x="2455" y="259"/>
                </a:lnTo>
                <a:close/>
                <a:moveTo>
                  <a:pt x="1041" y="227"/>
                </a:moveTo>
                <a:lnTo>
                  <a:pt x="1041" y="227"/>
                </a:lnTo>
                <a:lnTo>
                  <a:pt x="1027" y="244"/>
                </a:lnTo>
                <a:lnTo>
                  <a:pt x="1011" y="262"/>
                </a:lnTo>
                <a:lnTo>
                  <a:pt x="995" y="278"/>
                </a:lnTo>
                <a:lnTo>
                  <a:pt x="977" y="293"/>
                </a:lnTo>
                <a:lnTo>
                  <a:pt x="958" y="307"/>
                </a:lnTo>
                <a:lnTo>
                  <a:pt x="939" y="321"/>
                </a:lnTo>
                <a:lnTo>
                  <a:pt x="919" y="333"/>
                </a:lnTo>
                <a:lnTo>
                  <a:pt x="899" y="344"/>
                </a:lnTo>
                <a:lnTo>
                  <a:pt x="878" y="354"/>
                </a:lnTo>
                <a:lnTo>
                  <a:pt x="856" y="362"/>
                </a:lnTo>
                <a:lnTo>
                  <a:pt x="833" y="371"/>
                </a:lnTo>
                <a:lnTo>
                  <a:pt x="811" y="377"/>
                </a:lnTo>
                <a:lnTo>
                  <a:pt x="788" y="381"/>
                </a:lnTo>
                <a:lnTo>
                  <a:pt x="764" y="385"/>
                </a:lnTo>
                <a:lnTo>
                  <a:pt x="738" y="388"/>
                </a:lnTo>
                <a:lnTo>
                  <a:pt x="714" y="388"/>
                </a:lnTo>
                <a:lnTo>
                  <a:pt x="679" y="387"/>
                </a:lnTo>
                <a:lnTo>
                  <a:pt x="644" y="383"/>
                </a:lnTo>
                <a:lnTo>
                  <a:pt x="643" y="400"/>
                </a:lnTo>
                <a:lnTo>
                  <a:pt x="643" y="419"/>
                </a:lnTo>
                <a:lnTo>
                  <a:pt x="643" y="495"/>
                </a:lnTo>
                <a:lnTo>
                  <a:pt x="644" y="524"/>
                </a:lnTo>
                <a:lnTo>
                  <a:pt x="647" y="550"/>
                </a:lnTo>
                <a:lnTo>
                  <a:pt x="654" y="577"/>
                </a:lnTo>
                <a:lnTo>
                  <a:pt x="662" y="601"/>
                </a:lnTo>
                <a:lnTo>
                  <a:pt x="671" y="626"/>
                </a:lnTo>
                <a:lnTo>
                  <a:pt x="683" y="647"/>
                </a:lnTo>
                <a:lnTo>
                  <a:pt x="697" y="667"/>
                </a:lnTo>
                <a:lnTo>
                  <a:pt x="713" y="687"/>
                </a:lnTo>
                <a:lnTo>
                  <a:pt x="729" y="703"/>
                </a:lnTo>
                <a:lnTo>
                  <a:pt x="748" y="720"/>
                </a:lnTo>
                <a:lnTo>
                  <a:pt x="766" y="733"/>
                </a:lnTo>
                <a:lnTo>
                  <a:pt x="788" y="744"/>
                </a:lnTo>
                <a:lnTo>
                  <a:pt x="808" y="752"/>
                </a:lnTo>
                <a:lnTo>
                  <a:pt x="831" y="758"/>
                </a:lnTo>
                <a:lnTo>
                  <a:pt x="854" y="763"/>
                </a:lnTo>
                <a:lnTo>
                  <a:pt x="878" y="764"/>
                </a:lnTo>
                <a:lnTo>
                  <a:pt x="901" y="763"/>
                </a:lnTo>
                <a:lnTo>
                  <a:pt x="923" y="758"/>
                </a:lnTo>
                <a:lnTo>
                  <a:pt x="946" y="752"/>
                </a:lnTo>
                <a:lnTo>
                  <a:pt x="968" y="744"/>
                </a:lnTo>
                <a:lnTo>
                  <a:pt x="988" y="733"/>
                </a:lnTo>
                <a:lnTo>
                  <a:pt x="1008" y="720"/>
                </a:lnTo>
                <a:lnTo>
                  <a:pt x="1025" y="703"/>
                </a:lnTo>
                <a:lnTo>
                  <a:pt x="1043" y="687"/>
                </a:lnTo>
                <a:lnTo>
                  <a:pt x="1058" y="667"/>
                </a:lnTo>
                <a:lnTo>
                  <a:pt x="1071" y="647"/>
                </a:lnTo>
                <a:lnTo>
                  <a:pt x="1083" y="626"/>
                </a:lnTo>
                <a:lnTo>
                  <a:pt x="1094" y="601"/>
                </a:lnTo>
                <a:lnTo>
                  <a:pt x="1102" y="577"/>
                </a:lnTo>
                <a:lnTo>
                  <a:pt x="1107" y="550"/>
                </a:lnTo>
                <a:lnTo>
                  <a:pt x="1111" y="524"/>
                </a:lnTo>
                <a:lnTo>
                  <a:pt x="1113" y="495"/>
                </a:lnTo>
                <a:lnTo>
                  <a:pt x="1113" y="419"/>
                </a:lnTo>
                <a:lnTo>
                  <a:pt x="1111" y="391"/>
                </a:lnTo>
                <a:lnTo>
                  <a:pt x="1107" y="364"/>
                </a:lnTo>
                <a:lnTo>
                  <a:pt x="1101" y="337"/>
                </a:lnTo>
                <a:lnTo>
                  <a:pt x="1092" y="311"/>
                </a:lnTo>
                <a:lnTo>
                  <a:pt x="1083" y="289"/>
                </a:lnTo>
                <a:lnTo>
                  <a:pt x="1071" y="266"/>
                </a:lnTo>
                <a:lnTo>
                  <a:pt x="1056" y="246"/>
                </a:lnTo>
                <a:lnTo>
                  <a:pt x="1041" y="227"/>
                </a:lnTo>
                <a:close/>
                <a:moveTo>
                  <a:pt x="1211" y="556"/>
                </a:moveTo>
                <a:lnTo>
                  <a:pt x="1152" y="595"/>
                </a:lnTo>
                <a:lnTo>
                  <a:pt x="1145" y="618"/>
                </a:lnTo>
                <a:lnTo>
                  <a:pt x="1135" y="640"/>
                </a:lnTo>
                <a:lnTo>
                  <a:pt x="1125" y="662"/>
                </a:lnTo>
                <a:lnTo>
                  <a:pt x="1111" y="683"/>
                </a:lnTo>
                <a:lnTo>
                  <a:pt x="1098" y="703"/>
                </a:lnTo>
                <a:lnTo>
                  <a:pt x="1083" y="721"/>
                </a:lnTo>
                <a:lnTo>
                  <a:pt x="1067" y="738"/>
                </a:lnTo>
                <a:lnTo>
                  <a:pt x="1050" y="754"/>
                </a:lnTo>
                <a:lnTo>
                  <a:pt x="1031" y="768"/>
                </a:lnTo>
                <a:lnTo>
                  <a:pt x="1012" y="781"/>
                </a:lnTo>
                <a:lnTo>
                  <a:pt x="992" y="792"/>
                </a:lnTo>
                <a:lnTo>
                  <a:pt x="970" y="801"/>
                </a:lnTo>
                <a:lnTo>
                  <a:pt x="948" y="808"/>
                </a:lnTo>
                <a:lnTo>
                  <a:pt x="925" y="814"/>
                </a:lnTo>
                <a:lnTo>
                  <a:pt x="902" y="816"/>
                </a:lnTo>
                <a:lnTo>
                  <a:pt x="878" y="818"/>
                </a:lnTo>
                <a:lnTo>
                  <a:pt x="852" y="816"/>
                </a:lnTo>
                <a:lnTo>
                  <a:pt x="828" y="814"/>
                </a:lnTo>
                <a:lnTo>
                  <a:pt x="805" y="808"/>
                </a:lnTo>
                <a:lnTo>
                  <a:pt x="782" y="800"/>
                </a:lnTo>
                <a:lnTo>
                  <a:pt x="761" y="791"/>
                </a:lnTo>
                <a:lnTo>
                  <a:pt x="741" y="780"/>
                </a:lnTo>
                <a:lnTo>
                  <a:pt x="721" y="767"/>
                </a:lnTo>
                <a:lnTo>
                  <a:pt x="702" y="752"/>
                </a:lnTo>
                <a:lnTo>
                  <a:pt x="684" y="736"/>
                </a:lnTo>
                <a:lnTo>
                  <a:pt x="668" y="718"/>
                </a:lnTo>
                <a:lnTo>
                  <a:pt x="654" y="698"/>
                </a:lnTo>
                <a:lnTo>
                  <a:pt x="640" y="678"/>
                </a:lnTo>
                <a:lnTo>
                  <a:pt x="628" y="656"/>
                </a:lnTo>
                <a:lnTo>
                  <a:pt x="617" y="634"/>
                </a:lnTo>
                <a:lnTo>
                  <a:pt x="608" y="611"/>
                </a:lnTo>
                <a:lnTo>
                  <a:pt x="600" y="587"/>
                </a:lnTo>
                <a:lnTo>
                  <a:pt x="554" y="556"/>
                </a:lnTo>
                <a:lnTo>
                  <a:pt x="554" y="291"/>
                </a:lnTo>
                <a:lnTo>
                  <a:pt x="556" y="271"/>
                </a:lnTo>
                <a:lnTo>
                  <a:pt x="558" y="251"/>
                </a:lnTo>
                <a:lnTo>
                  <a:pt x="562" y="232"/>
                </a:lnTo>
                <a:lnTo>
                  <a:pt x="569" y="213"/>
                </a:lnTo>
                <a:lnTo>
                  <a:pt x="577" y="195"/>
                </a:lnTo>
                <a:lnTo>
                  <a:pt x="587" y="177"/>
                </a:lnTo>
                <a:lnTo>
                  <a:pt x="597" y="160"/>
                </a:lnTo>
                <a:lnTo>
                  <a:pt x="609" y="144"/>
                </a:lnTo>
                <a:lnTo>
                  <a:pt x="623" y="128"/>
                </a:lnTo>
                <a:lnTo>
                  <a:pt x="638" y="111"/>
                </a:lnTo>
                <a:lnTo>
                  <a:pt x="652" y="98"/>
                </a:lnTo>
                <a:lnTo>
                  <a:pt x="668" y="85"/>
                </a:lnTo>
                <a:lnTo>
                  <a:pt x="686" y="71"/>
                </a:lnTo>
                <a:lnTo>
                  <a:pt x="703" y="59"/>
                </a:lnTo>
                <a:lnTo>
                  <a:pt x="721" y="48"/>
                </a:lnTo>
                <a:lnTo>
                  <a:pt x="740" y="39"/>
                </a:lnTo>
                <a:lnTo>
                  <a:pt x="758" y="30"/>
                </a:lnTo>
                <a:lnTo>
                  <a:pt x="778" y="21"/>
                </a:lnTo>
                <a:lnTo>
                  <a:pt x="797" y="15"/>
                </a:lnTo>
                <a:lnTo>
                  <a:pt x="816" y="9"/>
                </a:lnTo>
                <a:lnTo>
                  <a:pt x="836" y="5"/>
                </a:lnTo>
                <a:lnTo>
                  <a:pt x="855" y="1"/>
                </a:lnTo>
                <a:lnTo>
                  <a:pt x="874" y="0"/>
                </a:lnTo>
                <a:lnTo>
                  <a:pt x="893" y="0"/>
                </a:lnTo>
                <a:lnTo>
                  <a:pt x="910" y="0"/>
                </a:lnTo>
                <a:lnTo>
                  <a:pt x="927" y="3"/>
                </a:lnTo>
                <a:lnTo>
                  <a:pt x="945" y="5"/>
                </a:lnTo>
                <a:lnTo>
                  <a:pt x="960" y="11"/>
                </a:lnTo>
                <a:lnTo>
                  <a:pt x="976" y="17"/>
                </a:lnTo>
                <a:lnTo>
                  <a:pt x="989" y="26"/>
                </a:lnTo>
                <a:lnTo>
                  <a:pt x="1003" y="35"/>
                </a:lnTo>
                <a:lnTo>
                  <a:pt x="1013" y="47"/>
                </a:lnTo>
                <a:lnTo>
                  <a:pt x="1027" y="43"/>
                </a:lnTo>
                <a:lnTo>
                  <a:pt x="1039" y="39"/>
                </a:lnTo>
                <a:lnTo>
                  <a:pt x="1051" y="38"/>
                </a:lnTo>
                <a:lnTo>
                  <a:pt x="1062" y="36"/>
                </a:lnTo>
                <a:lnTo>
                  <a:pt x="1072" y="36"/>
                </a:lnTo>
                <a:lnTo>
                  <a:pt x="1083" y="38"/>
                </a:lnTo>
                <a:lnTo>
                  <a:pt x="1092" y="40"/>
                </a:lnTo>
                <a:lnTo>
                  <a:pt x="1102" y="43"/>
                </a:lnTo>
                <a:lnTo>
                  <a:pt x="1111" y="47"/>
                </a:lnTo>
                <a:lnTo>
                  <a:pt x="1119" y="52"/>
                </a:lnTo>
                <a:lnTo>
                  <a:pt x="1129" y="58"/>
                </a:lnTo>
                <a:lnTo>
                  <a:pt x="1135" y="64"/>
                </a:lnTo>
                <a:lnTo>
                  <a:pt x="1150" y="79"/>
                </a:lnTo>
                <a:lnTo>
                  <a:pt x="1164" y="98"/>
                </a:lnTo>
                <a:lnTo>
                  <a:pt x="1174" y="117"/>
                </a:lnTo>
                <a:lnTo>
                  <a:pt x="1184" y="138"/>
                </a:lnTo>
                <a:lnTo>
                  <a:pt x="1192" y="161"/>
                </a:lnTo>
                <a:lnTo>
                  <a:pt x="1199" y="184"/>
                </a:lnTo>
                <a:lnTo>
                  <a:pt x="1204" y="208"/>
                </a:lnTo>
                <a:lnTo>
                  <a:pt x="1208" y="231"/>
                </a:lnTo>
                <a:lnTo>
                  <a:pt x="1209" y="255"/>
                </a:lnTo>
                <a:lnTo>
                  <a:pt x="1211" y="277"/>
                </a:lnTo>
                <a:lnTo>
                  <a:pt x="1211" y="5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353881" y="1279319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Society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980377" y="500180"/>
            <a:ext cx="108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 installed &amp; </a:t>
            </a:r>
          </a:p>
          <a:p>
            <a:r>
              <a:rPr lang="en-US" sz="1100" dirty="0"/>
              <a:t>User Login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213019" y="32525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PRE-REQ PROCESS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56384" y="3604265"/>
            <a:ext cx="1577298" cy="6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4. Display the map and “your location” with the hospital list (status open)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50855" y="2603044"/>
            <a:ext cx="1577298" cy="56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 Ability to filter the Hospital with the following criteria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07351" y="1932890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6. Type of hospital: international, clinic, local, </a:t>
            </a:r>
            <a:r>
              <a:rPr lang="en-US" sz="1100" dirty="0" err="1">
                <a:solidFill>
                  <a:schemeClr val="tx1"/>
                </a:solidFill>
              </a:rPr>
              <a:t>etc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07351" y="2504226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7. Type of specialist: THT, Dentist, Surgery, etc.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01343" y="3110907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8. Type of insurance accepted</a:t>
            </a:r>
          </a:p>
        </p:txBody>
      </p:sp>
      <p:cxnSp>
        <p:nvCxnSpPr>
          <p:cNvPr id="31" name="Elbow Connector 30"/>
          <p:cNvCxnSpPr>
            <a:stCxn id="25" idx="0"/>
            <a:endCxn id="26" idx="2"/>
          </p:cNvCxnSpPr>
          <p:nvPr/>
        </p:nvCxnSpPr>
        <p:spPr>
          <a:xfrm rot="16200000" flipV="1">
            <a:off x="3921103" y="3385862"/>
            <a:ext cx="436805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3"/>
            <a:endCxn id="27" idx="1"/>
          </p:cNvCxnSpPr>
          <p:nvPr/>
        </p:nvCxnSpPr>
        <p:spPr>
          <a:xfrm flipV="1">
            <a:off x="4928153" y="2158545"/>
            <a:ext cx="379198" cy="7267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6" idx="3"/>
            <a:endCxn id="28" idx="1"/>
          </p:cNvCxnSpPr>
          <p:nvPr/>
        </p:nvCxnSpPr>
        <p:spPr>
          <a:xfrm flipV="1">
            <a:off x="4928153" y="2729881"/>
            <a:ext cx="379198" cy="15537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6" idx="3"/>
            <a:endCxn id="29" idx="1"/>
          </p:cNvCxnSpPr>
          <p:nvPr/>
        </p:nvCxnSpPr>
        <p:spPr>
          <a:xfrm>
            <a:off x="4928153" y="2885252"/>
            <a:ext cx="373190" cy="45131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251829" y="2512524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11. Back to main function list</a:t>
            </a:r>
          </a:p>
        </p:txBody>
      </p:sp>
      <p:sp>
        <p:nvSpPr>
          <p:cNvPr id="46" name="Oval 45"/>
          <p:cNvSpPr/>
          <p:nvPr/>
        </p:nvSpPr>
        <p:spPr>
          <a:xfrm>
            <a:off x="7463130" y="6120344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47" name="Isosceles Triangle 46"/>
          <p:cNvSpPr/>
          <p:nvPr/>
        </p:nvSpPr>
        <p:spPr>
          <a:xfrm rot="5400000">
            <a:off x="8592653" y="2661838"/>
            <a:ext cx="799949" cy="178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16902" y="6165671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  <p:cxnSp>
        <p:nvCxnSpPr>
          <p:cNvPr id="50" name="Elbow Connector 49"/>
          <p:cNvCxnSpPr>
            <a:stCxn id="27" idx="3"/>
            <a:endCxn id="45" idx="1"/>
          </p:cNvCxnSpPr>
          <p:nvPr/>
        </p:nvCxnSpPr>
        <p:spPr>
          <a:xfrm>
            <a:off x="6884649" y="2158545"/>
            <a:ext cx="367180" cy="579634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8" idx="3"/>
            <a:endCxn id="45" idx="1"/>
          </p:cNvCxnSpPr>
          <p:nvPr/>
        </p:nvCxnSpPr>
        <p:spPr>
          <a:xfrm>
            <a:off x="6884649" y="2729881"/>
            <a:ext cx="367180" cy="829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9" idx="3"/>
            <a:endCxn id="45" idx="1"/>
          </p:cNvCxnSpPr>
          <p:nvPr/>
        </p:nvCxnSpPr>
        <p:spPr>
          <a:xfrm flipV="1">
            <a:off x="6878641" y="2738179"/>
            <a:ext cx="373188" cy="59838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202418" y="6301280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4. Change password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202418" y="5351108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5. Change personal information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02418" y="4570759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6. Change communication preference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25940" y="4570759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7. Change payment preference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25940" y="5359147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8. Change Notification preference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032290" y="6301280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9. Save Changes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878641" y="4556364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10. Inform that internal verification will be done</a:t>
            </a:r>
          </a:p>
        </p:txBody>
      </p:sp>
      <p:cxnSp>
        <p:nvCxnSpPr>
          <p:cNvPr id="68" name="Elbow Connector 67"/>
          <p:cNvCxnSpPr>
            <a:stCxn id="60" idx="0"/>
            <a:endCxn id="62" idx="2"/>
          </p:cNvCxnSpPr>
          <p:nvPr/>
        </p:nvCxnSpPr>
        <p:spPr>
          <a:xfrm rot="5400000" flipH="1" flipV="1">
            <a:off x="3744845" y="6055058"/>
            <a:ext cx="505144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2" idx="0"/>
            <a:endCxn id="63" idx="2"/>
          </p:cNvCxnSpPr>
          <p:nvPr/>
        </p:nvCxnSpPr>
        <p:spPr>
          <a:xfrm rot="5400000" flipH="1" flipV="1">
            <a:off x="3829757" y="5189798"/>
            <a:ext cx="335321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3" idx="3"/>
            <a:endCxn id="64" idx="1"/>
          </p:cNvCxnSpPr>
          <p:nvPr/>
        </p:nvCxnSpPr>
        <p:spPr>
          <a:xfrm>
            <a:off x="4779716" y="4793273"/>
            <a:ext cx="246224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888340" y="4551649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1. Verification Activation In progress</a:t>
            </a:r>
          </a:p>
        </p:txBody>
      </p:sp>
      <p:cxnSp>
        <p:nvCxnSpPr>
          <p:cNvPr id="84" name="Elbow Connector 83"/>
          <p:cNvCxnSpPr>
            <a:stCxn id="64" idx="2"/>
            <a:endCxn id="65" idx="0"/>
          </p:cNvCxnSpPr>
          <p:nvPr/>
        </p:nvCxnSpPr>
        <p:spPr>
          <a:xfrm rot="5400000">
            <a:off x="5649259" y="5193817"/>
            <a:ext cx="343360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877681" y="5344826"/>
            <a:ext cx="1577298" cy="451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11. Back to main function list</a:t>
            </a:r>
          </a:p>
        </p:txBody>
      </p:sp>
      <p:cxnSp>
        <p:nvCxnSpPr>
          <p:cNvPr id="86" name="Elbow Connector 85"/>
          <p:cNvCxnSpPr>
            <a:stCxn id="65" idx="2"/>
            <a:endCxn id="66" idx="0"/>
          </p:cNvCxnSpPr>
          <p:nvPr/>
        </p:nvCxnSpPr>
        <p:spPr>
          <a:xfrm rot="16200000" flipH="1">
            <a:off x="5566037" y="6052727"/>
            <a:ext cx="497105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6" idx="3"/>
            <a:endCxn id="67" idx="1"/>
          </p:cNvCxnSpPr>
          <p:nvPr/>
        </p:nvCxnSpPr>
        <p:spPr>
          <a:xfrm flipV="1">
            <a:off x="6609588" y="4778878"/>
            <a:ext cx="269053" cy="1744916"/>
          </a:xfrm>
          <a:prstGeom prst="bentConnector3">
            <a:avLst>
              <a:gd name="adj1" fmla="val 2977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7" idx="2"/>
            <a:endCxn id="85" idx="0"/>
          </p:cNvCxnSpPr>
          <p:nvPr/>
        </p:nvCxnSpPr>
        <p:spPr>
          <a:xfrm rot="5400000">
            <a:off x="7495093" y="5172629"/>
            <a:ext cx="343434" cy="96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95"/>
          <p:cNvSpPr/>
          <p:nvPr/>
        </p:nvSpPr>
        <p:spPr>
          <a:xfrm rot="10800000">
            <a:off x="7266355" y="5844719"/>
            <a:ext cx="799949" cy="178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8903470" y="5343080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2. Verify if it’s a legit changes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888340" y="6059627"/>
            <a:ext cx="1577298" cy="445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3. Apply and activate changes</a:t>
            </a:r>
          </a:p>
        </p:txBody>
      </p:sp>
      <p:cxnSp>
        <p:nvCxnSpPr>
          <p:cNvPr id="99" name="Elbow Connector 98"/>
          <p:cNvCxnSpPr>
            <a:stCxn id="83" idx="2"/>
            <a:endCxn id="97" idx="0"/>
          </p:cNvCxnSpPr>
          <p:nvPr/>
        </p:nvCxnSpPr>
        <p:spPr>
          <a:xfrm rot="16200000" flipH="1">
            <a:off x="9503788" y="5169878"/>
            <a:ext cx="346403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2"/>
            <a:endCxn id="98" idx="0"/>
          </p:cNvCxnSpPr>
          <p:nvPr/>
        </p:nvCxnSpPr>
        <p:spPr>
          <a:xfrm rot="5400000">
            <a:off x="9556360" y="5923867"/>
            <a:ext cx="271519" cy="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128013" y="2557717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081785" y="2603044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  <p:sp>
        <p:nvSpPr>
          <p:cNvPr id="108" name="Isosceles Triangle 107"/>
          <p:cNvSpPr/>
          <p:nvPr/>
        </p:nvSpPr>
        <p:spPr>
          <a:xfrm rot="5400000">
            <a:off x="10329260" y="6212123"/>
            <a:ext cx="799949" cy="178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864620" y="6108002"/>
            <a:ext cx="406400" cy="374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818392" y="6153329"/>
            <a:ext cx="498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2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1417</Words>
  <Application>Microsoft Office PowerPoint</Application>
  <PresentationFormat>Widescreen</PresentationFormat>
  <Paragraphs>225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Digital &amp; Analytics Healthcare</vt:lpstr>
      <vt:lpstr>Digital &amp; Analytics Healthcare High Level Process Flow – Use Case-1 and Use Case-2</vt:lpstr>
      <vt:lpstr>Digital &amp; Analytics Healthcare High Level Process Flow – Use Case-3 and Use Case-4</vt:lpstr>
      <vt:lpstr>Digital &amp; Analytics Healthcare High Level Process Flow – Use Case-5 and Use Case-6</vt:lpstr>
      <vt:lpstr>Digital &amp; Analytics Healthcare High Level Process Flow – Use Case-7 and Use Case-8</vt:lpstr>
      <vt:lpstr>Digital &amp; Analytics Healthcare High Level Process Flow – Use Case-9 and Use Case-10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&amp; Analytics Healtcare</dc:title>
  <dc:creator>Michel Hamilton</dc:creator>
  <cp:lastModifiedBy>michel.hamilton</cp:lastModifiedBy>
  <cp:revision>107</cp:revision>
  <dcterms:created xsi:type="dcterms:W3CDTF">2017-01-16T23:17:27Z</dcterms:created>
  <dcterms:modified xsi:type="dcterms:W3CDTF">2018-12-13T23:33:44Z</dcterms:modified>
</cp:coreProperties>
</file>