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570" r:id="rId2"/>
    <p:sldId id="256" r:id="rId3"/>
    <p:sldId id="608" r:id="rId4"/>
    <p:sldId id="609" r:id="rId5"/>
    <p:sldId id="606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E3E"/>
    <a:srgbClr val="52361E"/>
    <a:srgbClr val="D3A577"/>
    <a:srgbClr val="83C937"/>
    <a:srgbClr val="FFE9D9"/>
    <a:srgbClr val="FFCC99"/>
    <a:srgbClr val="006BB4"/>
    <a:srgbClr val="53B9FF"/>
    <a:srgbClr val="0099FF"/>
    <a:srgbClr val="D8B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767" autoAdjust="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C550D-A09B-437E-8439-55E9503CED4A}" type="datetimeFigureOut">
              <a:rPr lang="id-ID" smtClean="0"/>
              <a:t>25/11/2018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346E-21C3-4022-BB21-0A02FE7E0A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780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5346E-21C3-4022-BB21-0A02FE7E0A3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001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BADC-986B-4AEE-A65A-B84D3E989369}" type="datetime1">
              <a:rPr lang="id-ID" smtClean="0"/>
              <a:t>25/11/2018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967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9F1D-AB30-4D95-8B01-5BC88D21135D}" type="datetime1">
              <a:rPr lang="id-ID" smtClean="0"/>
              <a:t>25/11/2018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9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B1DD-5F3A-4D72-BC23-670C5936CDFF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95825" y="2143125"/>
            <a:ext cx="2743200" cy="36099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987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2535-66A4-4091-B5D2-0FBDBFFE22A7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79666" y="1933036"/>
            <a:ext cx="2621951" cy="2747752"/>
          </a:xfrm>
          <a:custGeom>
            <a:avLst/>
            <a:gdLst>
              <a:gd name="connsiteX0" fmla="*/ 0 w 1397000"/>
              <a:gd name="connsiteY0" fmla="*/ 0 h 2730500"/>
              <a:gd name="connsiteX1" fmla="*/ 1397000 w 1397000"/>
              <a:gd name="connsiteY1" fmla="*/ 0 h 2730500"/>
              <a:gd name="connsiteX2" fmla="*/ 1397000 w 1397000"/>
              <a:gd name="connsiteY2" fmla="*/ 2730500 h 2730500"/>
              <a:gd name="connsiteX3" fmla="*/ 0 w 1397000"/>
              <a:gd name="connsiteY3" fmla="*/ 2730500 h 2730500"/>
              <a:gd name="connsiteX4" fmla="*/ 0 w 1397000"/>
              <a:gd name="connsiteY4" fmla="*/ 0 h 2730500"/>
              <a:gd name="connsiteX0" fmla="*/ 0 w 2414917"/>
              <a:gd name="connsiteY0" fmla="*/ 0 h 2730500"/>
              <a:gd name="connsiteX1" fmla="*/ 1397000 w 2414917"/>
              <a:gd name="connsiteY1" fmla="*/ 0 h 2730500"/>
              <a:gd name="connsiteX2" fmla="*/ 2414917 w 2414917"/>
              <a:gd name="connsiteY2" fmla="*/ 2316432 h 2730500"/>
              <a:gd name="connsiteX3" fmla="*/ 0 w 2414917"/>
              <a:gd name="connsiteY3" fmla="*/ 2730500 h 2730500"/>
              <a:gd name="connsiteX4" fmla="*/ 0 w 2414917"/>
              <a:gd name="connsiteY4" fmla="*/ 0 h 2730500"/>
              <a:gd name="connsiteX0" fmla="*/ 0 w 2414917"/>
              <a:gd name="connsiteY0" fmla="*/ 86264 h 2816764"/>
              <a:gd name="connsiteX1" fmla="*/ 1095076 w 2414917"/>
              <a:gd name="connsiteY1" fmla="*/ 0 h 2816764"/>
              <a:gd name="connsiteX2" fmla="*/ 2414917 w 2414917"/>
              <a:gd name="connsiteY2" fmla="*/ 2402696 h 2816764"/>
              <a:gd name="connsiteX3" fmla="*/ 0 w 2414917"/>
              <a:gd name="connsiteY3" fmla="*/ 2816764 h 2816764"/>
              <a:gd name="connsiteX4" fmla="*/ 0 w 2414917"/>
              <a:gd name="connsiteY4" fmla="*/ 86264 h 2816764"/>
              <a:gd name="connsiteX0" fmla="*/ 0 w 2621951"/>
              <a:gd name="connsiteY0" fmla="*/ 258792 h 2816764"/>
              <a:gd name="connsiteX1" fmla="*/ 1302110 w 2621951"/>
              <a:gd name="connsiteY1" fmla="*/ 0 h 2816764"/>
              <a:gd name="connsiteX2" fmla="*/ 2621951 w 2621951"/>
              <a:gd name="connsiteY2" fmla="*/ 2402696 h 2816764"/>
              <a:gd name="connsiteX3" fmla="*/ 207034 w 2621951"/>
              <a:gd name="connsiteY3" fmla="*/ 2816764 h 2816764"/>
              <a:gd name="connsiteX4" fmla="*/ 0 w 2621951"/>
              <a:gd name="connsiteY4" fmla="*/ 258792 h 2816764"/>
              <a:gd name="connsiteX0" fmla="*/ 0 w 2621951"/>
              <a:gd name="connsiteY0" fmla="*/ 258792 h 2747752"/>
              <a:gd name="connsiteX1" fmla="*/ 1302110 w 2621951"/>
              <a:gd name="connsiteY1" fmla="*/ 0 h 2747752"/>
              <a:gd name="connsiteX2" fmla="*/ 2621951 w 2621951"/>
              <a:gd name="connsiteY2" fmla="*/ 2402696 h 2747752"/>
              <a:gd name="connsiteX3" fmla="*/ 1337094 w 2621951"/>
              <a:gd name="connsiteY3" fmla="*/ 2747752 h 2747752"/>
              <a:gd name="connsiteX4" fmla="*/ 0 w 2621951"/>
              <a:gd name="connsiteY4" fmla="*/ 258792 h 274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951" h="2747752">
                <a:moveTo>
                  <a:pt x="0" y="258792"/>
                </a:moveTo>
                <a:lnTo>
                  <a:pt x="1302110" y="0"/>
                </a:lnTo>
                <a:lnTo>
                  <a:pt x="2621951" y="2402696"/>
                </a:lnTo>
                <a:lnTo>
                  <a:pt x="1337094" y="2747752"/>
                </a:lnTo>
                <a:lnTo>
                  <a:pt x="0" y="258792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630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ABD1-D0C8-4CFD-A6A4-072C03D10610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3400" y="1803406"/>
            <a:ext cx="1701800" cy="252253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201334" y="1930406"/>
            <a:ext cx="1659466" cy="298820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269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F23E-234F-42DB-8BC1-20F8AF2E3C79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88754" y="1746120"/>
            <a:ext cx="1926195" cy="28732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599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F2A-7043-430F-A6A4-0A4EAE3ABA6F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08101" y="1986809"/>
            <a:ext cx="2908300" cy="392790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137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54AA-8D72-4400-A9DF-9CB8F333B6B7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466203" y="3086521"/>
            <a:ext cx="4230497" cy="3211512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491847" y="1690688"/>
            <a:ext cx="4457700" cy="336391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6738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EFB0-137B-4F5E-8409-A56F82C8E071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16236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16236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1623695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22375" y="38556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533786" y="38556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58048" y="3855609"/>
            <a:ext cx="3106738" cy="20162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1042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344A-573A-427A-949D-C742429A7735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916105" y="1657581"/>
            <a:ext cx="2232000" cy="360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619863" y="1657581"/>
            <a:ext cx="2232000" cy="360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313606" y="1657581"/>
            <a:ext cx="2232000" cy="360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019229" y="1657581"/>
            <a:ext cx="2232000" cy="360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876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7BD-9433-4BC3-BF73-E796D5DC934B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05095" y="1834271"/>
            <a:ext cx="4932000" cy="36000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1531" y="1834271"/>
            <a:ext cx="4932000" cy="3600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548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5DD4-BF4C-4CCD-8929-5832D5878134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621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197F-01B0-4D13-A29A-8FD89720C554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731400" y="1612899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2996928" y="16129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5228188" y="16129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7415824" y="16129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731400" y="39018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2996928" y="39018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5228188" y="39018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415824" y="39018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9606656" y="1612900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9606656" y="3901827"/>
            <a:ext cx="1644650" cy="1644650"/>
          </a:xfrm>
          <a:prstGeom prst="ellipse">
            <a:avLst/>
          </a:prstGeom>
          <a:ln w="28575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10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B282-CD19-40C9-A063-4CBE17F44DD6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89621" y="1633054"/>
            <a:ext cx="360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889621" y="3913510"/>
            <a:ext cx="1728000" cy="1980000"/>
          </a:xfrm>
        </p:spPr>
        <p:txBody>
          <a:bodyPr/>
          <a:lstStyle/>
          <a:p>
            <a:endParaRPr lang="id-ID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2761642" y="3913510"/>
            <a:ext cx="1728000" cy="1980000"/>
          </a:xfrm>
        </p:spPr>
        <p:txBody>
          <a:bodyPr/>
          <a:lstStyle/>
          <a:p>
            <a:endParaRPr lang="id-ID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4625395" y="1604479"/>
            <a:ext cx="2880000" cy="4291113"/>
          </a:xfrm>
        </p:spPr>
        <p:txBody>
          <a:bodyPr/>
          <a:lstStyle/>
          <a:p>
            <a:endParaRPr lang="id-ID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635853" y="1633054"/>
            <a:ext cx="1728000" cy="1980000"/>
          </a:xfrm>
        </p:spPr>
        <p:txBody>
          <a:bodyPr/>
          <a:lstStyle/>
          <a:p>
            <a:endParaRPr lang="id-ID"/>
          </a:p>
        </p:txBody>
      </p:sp>
      <p:sp>
        <p:nvSpPr>
          <p:cNvPr id="26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9509767" y="1633054"/>
            <a:ext cx="1728000" cy="1980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314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4960-229F-4C0B-8B5E-B77C75D6077D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067421" y="1772754"/>
            <a:ext cx="6615774" cy="4260456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0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020C-A535-49FD-85AC-B807189903EC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74600" y="1570817"/>
            <a:ext cx="3564000" cy="4320000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78300" y="1570038"/>
            <a:ext cx="2641600" cy="2088000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178300" y="3796905"/>
            <a:ext cx="2641600" cy="2088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921500" y="1570038"/>
            <a:ext cx="4203700" cy="208756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848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B35D-609E-4931-BEED-ED75561ED756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78300" y="1570038"/>
            <a:ext cx="2641600" cy="2124000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483600" y="3797124"/>
            <a:ext cx="2641600" cy="2124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921500" y="1570038"/>
            <a:ext cx="4203700" cy="2124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178300" y="3797124"/>
            <a:ext cx="4203700" cy="2124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1998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F45B-8B1F-4B45-996B-E30D7E502D7F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5800" y="1653346"/>
            <a:ext cx="2519737" cy="3638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5873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D752-3A93-42D9-80D9-DED22E34E554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738940" y="15869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161338" y="15869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583735" y="1586968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738941" y="30093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161339" y="30093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9583736" y="3009367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738941" y="44317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8161339" y="44317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583736" y="4431765"/>
            <a:ext cx="1404000" cy="140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8516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irc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89A7-EF1D-4CB9-9910-BFB43801948B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36136" y="395565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493605" y="170482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93605" y="4000499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36136" y="1704828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1534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524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524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524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524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3048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3048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4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3048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5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3048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6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4572000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7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4572000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8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4572000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9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4572000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0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6105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1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6105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2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6105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3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6105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4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7629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5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7629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6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7629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7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7629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8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9153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39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9153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0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9153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1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9153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2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10677525" y="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3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10677525" y="1714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4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10677525" y="34335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45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10677525" y="5148000"/>
            <a:ext cx="1526400" cy="1710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19342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Profi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8719-2279-4108-9DC1-C76D845ADB96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058608" y="1953115"/>
            <a:ext cx="288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652255" y="1976097"/>
            <a:ext cx="2880000" cy="2160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8283830" y="1976097"/>
            <a:ext cx="2880000" cy="2160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42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7C01-57F4-418E-913C-298759CB8438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5648" y="1411660"/>
            <a:ext cx="2847453" cy="2177701"/>
          </a:xfrm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72449" y="1399536"/>
            <a:ext cx="2776972" cy="2177701"/>
          </a:xfrm>
        </p:spPr>
      </p:sp>
    </p:spTree>
    <p:extLst>
      <p:ext uri="{BB962C8B-B14F-4D97-AF65-F5344CB8AC3E}">
        <p14:creationId xmlns:p14="http://schemas.microsoft.com/office/powerpoint/2010/main" val="189105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rofi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580D-587C-4F7B-9844-3291512ACB37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11347" y="18986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1030" y="18986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49431" y="18986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82176" y="1898646"/>
            <a:ext cx="1620000" cy="1620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75182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4972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6294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's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AADC-857A-4204-899F-269695702B84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0" y="12160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216025" y="12160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2439988" y="12160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3654425" y="12160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4879975" y="12160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8"/>
          </p:nvPr>
        </p:nvSpPr>
        <p:spPr>
          <a:xfrm>
            <a:off x="6094413" y="12160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19"/>
          </p:nvPr>
        </p:nvSpPr>
        <p:spPr>
          <a:xfrm>
            <a:off x="7318375" y="12160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8532813" y="12160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9756775" y="12160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10971213" y="1216025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1216025" y="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8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2439988" y="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3654425" y="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4879975" y="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094413" y="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7318375" y="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8532813" y="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9756775" y="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10971213" y="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387" y="24384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1216412" y="24384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2440375" y="24384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3654812" y="24384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4880362" y="24384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6094800" y="24384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7318762" y="24384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3" name="Picture Placeholder 21"/>
          <p:cNvSpPr>
            <a:spLocks noGrp="1"/>
          </p:cNvSpPr>
          <p:nvPr>
            <p:ph type="pic" sz="quarter" idx="40"/>
          </p:nvPr>
        </p:nvSpPr>
        <p:spPr>
          <a:xfrm>
            <a:off x="8533200" y="24384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41"/>
          </p:nvPr>
        </p:nvSpPr>
        <p:spPr>
          <a:xfrm>
            <a:off x="9757162" y="24384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35" name="Picture Placeholder 21"/>
          <p:cNvSpPr>
            <a:spLocks noGrp="1"/>
          </p:cNvSpPr>
          <p:nvPr>
            <p:ph type="pic" sz="quarter" idx="42"/>
          </p:nvPr>
        </p:nvSpPr>
        <p:spPr>
          <a:xfrm>
            <a:off x="10971600" y="2438400"/>
            <a:ext cx="1220400" cy="1220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6857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4572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410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7529-DE77-4FA6-88B1-ACBC5E504AE7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14349" y="17478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534399" y="17478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0099" y="1747836"/>
            <a:ext cx="900000" cy="900000"/>
          </a:xfrm>
          <a:prstGeom prst="round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883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00CB-4EF2-4F71-BCEB-86680BA4EA20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62000" y="4286250"/>
            <a:ext cx="1438275" cy="1438275"/>
          </a:xfrm>
          <a:prstGeom prst="roundRect">
            <a:avLst/>
          </a:prstGeom>
        </p:spPr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486525" y="4267200"/>
            <a:ext cx="1438275" cy="1438275"/>
          </a:xfrm>
          <a:prstGeom prst="roundRect">
            <a:avLst/>
          </a:prstGeom>
        </p:spPr>
      </p:sp>
    </p:spTree>
    <p:extLst>
      <p:ext uri="{BB962C8B-B14F-4D97-AF65-F5344CB8AC3E}">
        <p14:creationId xmlns:p14="http://schemas.microsoft.com/office/powerpoint/2010/main" val="378679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0F8D-9085-4F3D-9D83-28BB6BE205D5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69525" y="2070100"/>
            <a:ext cx="2247900" cy="2247900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72050" y="2070100"/>
            <a:ext cx="2247900" cy="2247900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889092" y="2070100"/>
            <a:ext cx="2247900" cy="2247900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713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archy / Structu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32CB-7431-4EBC-ABFA-AB1C7EEE517A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470400" y="134620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470400" y="29160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128000" y="29160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099" y="29160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470400" y="4411214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128000" y="4411213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73099" y="4411213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587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archy / Structu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04EC-F058-4C35-8910-FBCC1DC9BB37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43456" y="2276475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778820" y="2266645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638375" y="2276474"/>
            <a:ext cx="923925" cy="92392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295906" y="3730540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5331270" y="3720710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9190825" y="3730539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1295906" y="5079964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331270" y="5070134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32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9190825" y="5079963"/>
            <a:ext cx="866269" cy="866269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618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archy / Structu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55C4-B131-4960-BC17-E3566EFDA9FF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557838" y="1637990"/>
            <a:ext cx="1216025" cy="1216025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557838" y="3554940"/>
            <a:ext cx="1216025" cy="1216025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215438" y="3554939"/>
            <a:ext cx="1216025" cy="1216025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760537" y="3554939"/>
            <a:ext cx="1216025" cy="1216025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62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archy / Structu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DF0A-2708-4F50-9EEA-D16AD9AE9D1E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9900" y="3193740"/>
            <a:ext cx="900000" cy="900000"/>
          </a:xfrm>
          <a:prstGeom prst="roundRect">
            <a:avLst/>
          </a:prstGeom>
          <a:ln w="539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84004" y="2388990"/>
            <a:ext cx="900000" cy="900000"/>
          </a:xfrm>
          <a:prstGeom prst="roundRect">
            <a:avLst/>
          </a:prstGeom>
          <a:ln w="539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84004" y="4011225"/>
            <a:ext cx="900000" cy="900000"/>
          </a:xfrm>
          <a:prstGeom prst="roundRect">
            <a:avLst/>
          </a:prstGeom>
          <a:ln w="539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376952" y="2388990"/>
            <a:ext cx="900000" cy="900000"/>
          </a:xfrm>
          <a:prstGeom prst="roundRect">
            <a:avLst/>
          </a:prstGeom>
          <a:ln w="539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376952" y="4011225"/>
            <a:ext cx="900000" cy="900000"/>
          </a:xfrm>
          <a:prstGeom prst="roundRect">
            <a:avLst/>
          </a:prstGeom>
          <a:ln w="539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284004" y="5082444"/>
            <a:ext cx="900000" cy="900000"/>
          </a:xfrm>
          <a:prstGeom prst="roundRect">
            <a:avLst/>
          </a:prstGeom>
          <a:ln w="539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284004" y="1338233"/>
            <a:ext cx="900000" cy="900000"/>
          </a:xfrm>
          <a:prstGeom prst="roundRect">
            <a:avLst/>
          </a:prstGeom>
          <a:ln w="539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017679" y="2388990"/>
            <a:ext cx="900000" cy="900000"/>
          </a:xfrm>
          <a:prstGeom prst="roundRect">
            <a:avLst/>
          </a:prstGeom>
          <a:ln w="53975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017679" y="4011225"/>
            <a:ext cx="900000" cy="900000"/>
          </a:xfrm>
          <a:prstGeom prst="roundRect">
            <a:avLst/>
          </a:prstGeom>
          <a:ln w="5397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70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archy / Structu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0" y="290280"/>
            <a:ext cx="10515600" cy="9434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C896-936D-4459-84F5-0681FE4737F6}" type="datetime1">
              <a:rPr lang="id-ID" smtClean="0"/>
              <a:t>25/11/2018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907587" y="1536389"/>
            <a:ext cx="1332000" cy="1332000"/>
          </a:xfrm>
          <a:prstGeom prst="rect">
            <a:avLst/>
          </a:prstGeom>
          <a:ln w="31750">
            <a:noFill/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474074" y="3123516"/>
            <a:ext cx="1332000" cy="1332000"/>
          </a:xfrm>
          <a:prstGeom prst="rect">
            <a:avLst/>
          </a:prstGeom>
          <a:ln w="31750">
            <a:noFill/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907587" y="3123516"/>
            <a:ext cx="1332000" cy="1332000"/>
          </a:xfrm>
          <a:prstGeom prst="rect">
            <a:avLst/>
          </a:prstGeom>
          <a:ln w="31750">
            <a:noFill/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474074" y="4727262"/>
            <a:ext cx="1332000" cy="1332000"/>
          </a:xfrm>
          <a:prstGeom prst="rect">
            <a:avLst/>
          </a:prstGeom>
          <a:ln w="31750">
            <a:noFill/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907587" y="4727262"/>
            <a:ext cx="1332000" cy="1332000"/>
          </a:xfrm>
          <a:prstGeom prst="rect">
            <a:avLst/>
          </a:prstGeom>
          <a:ln w="31750">
            <a:noFill/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7035798" y="4727262"/>
            <a:ext cx="1332000" cy="1332000"/>
          </a:xfrm>
          <a:prstGeom prst="rect">
            <a:avLst/>
          </a:prstGeom>
          <a:ln w="31750">
            <a:noFill/>
          </a:ln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291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7C42-C8FF-4B1E-ACA9-E1E2204D55CA}" type="datetime1">
              <a:rPr lang="id-ID" smtClean="0"/>
              <a:t>25/11/2018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CE0B-6A48-4FB3-98FF-149C947D6D9D}" type="slidenum">
              <a:rPr lang="id-ID" smtClean="0"/>
              <a:t>‹#›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3" t="30326" r="26589" b="33608"/>
          <a:stretch/>
        </p:blipFill>
        <p:spPr>
          <a:xfrm>
            <a:off x="10321420" y="76913"/>
            <a:ext cx="1760717" cy="7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94" r:id="rId3"/>
    <p:sldLayoutId id="2147483695" r:id="rId4"/>
    <p:sldLayoutId id="2147483681" r:id="rId5"/>
    <p:sldLayoutId id="2147483697" r:id="rId6"/>
    <p:sldLayoutId id="2147483682" r:id="rId7"/>
    <p:sldLayoutId id="2147483684" r:id="rId8"/>
    <p:sldLayoutId id="2147483683" r:id="rId9"/>
    <p:sldLayoutId id="2147483655" r:id="rId10"/>
    <p:sldLayoutId id="2147483660" r:id="rId11"/>
    <p:sldLayoutId id="2147483661" r:id="rId12"/>
    <p:sldLayoutId id="2147483662" r:id="rId13"/>
    <p:sldLayoutId id="2147483676" r:id="rId14"/>
    <p:sldLayoutId id="2147483696" r:id="rId15"/>
    <p:sldLayoutId id="2147483675" r:id="rId16"/>
    <p:sldLayoutId id="2147483664" r:id="rId17"/>
    <p:sldLayoutId id="2147483665" r:id="rId18"/>
    <p:sldLayoutId id="2147483666" r:id="rId19"/>
    <p:sldLayoutId id="2147483668" r:id="rId20"/>
    <p:sldLayoutId id="2147483670" r:id="rId21"/>
    <p:sldLayoutId id="2147483671" r:id="rId22"/>
    <p:sldLayoutId id="2147483672" r:id="rId23"/>
    <p:sldLayoutId id="2147483673" r:id="rId24"/>
    <p:sldLayoutId id="2147483680" r:id="rId25"/>
    <p:sldLayoutId id="2147483679" r:id="rId26"/>
    <p:sldLayoutId id="2147483677" r:id="rId27"/>
    <p:sldLayoutId id="2147483689" r:id="rId28"/>
    <p:sldLayoutId id="2147483688" r:id="rId29"/>
    <p:sldLayoutId id="2147483678" r:id="rId30"/>
    <p:sldLayoutId id="2147483667" r:id="rId31"/>
    <p:sldLayoutId id="2147483669" r:id="rId32"/>
    <p:sldLayoutId id="2147483690" r:id="rId33"/>
    <p:sldLayoutId id="2147483692" r:id="rId34"/>
    <p:sldLayoutId id="2147483691" r:id="rId35"/>
    <p:sldLayoutId id="2147483693" r:id="rId3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gital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8345"/>
            <a:ext cx="12192000" cy="560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68965" y="5436441"/>
            <a:ext cx="7423035" cy="826217"/>
          </a:xfrm>
        </p:spPr>
        <p:txBody>
          <a:bodyPr>
            <a:normAutofit fontScale="90000"/>
          </a:bodyPr>
          <a:lstStyle/>
          <a:p>
            <a:pPr algn="r"/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Intelligent HealthCare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223731" y="6148812"/>
            <a:ext cx="6842579" cy="590321"/>
          </a:xfrm>
        </p:spPr>
        <p:txBody>
          <a:bodyPr>
            <a:normAutofit/>
          </a:bodyPr>
          <a:lstStyle/>
          <a:p>
            <a:pPr algn="r"/>
            <a:r>
              <a:rPr lang="en-ID" b="1" dirty="0">
                <a:solidFill>
                  <a:schemeClr val="bg1">
                    <a:lumMod val="50000"/>
                  </a:schemeClr>
                </a:solidFill>
              </a:rPr>
              <a:t>SIRUS 2.0 DEVELOPMENT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4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5419" y="290280"/>
            <a:ext cx="9622981" cy="943431"/>
          </a:xfrm>
        </p:spPr>
        <p:txBody>
          <a:bodyPr>
            <a:normAutofit/>
          </a:bodyPr>
          <a:lstStyle/>
          <a:p>
            <a:r>
              <a:rPr lang="en-ID" sz="3200" b="1" dirty="0"/>
              <a:t>SIRUS 2.0 DEVELOPMENT </a:t>
            </a:r>
            <a:r>
              <a:rPr lang="id-ID" sz="3200" b="1" dirty="0"/>
              <a:t>– </a:t>
            </a:r>
            <a:r>
              <a:rPr lang="en-ID" sz="3200" b="1" dirty="0"/>
              <a:t>TECHNOLOGY TO USE</a:t>
            </a:r>
            <a:endParaRPr lang="id-ID" sz="3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03-1A25-4B59-A971-71B596B08ED3}" type="datetime1">
              <a:rPr lang="id-ID" smtClean="0"/>
              <a:t>25/11/2018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2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762840" y="3401695"/>
            <a:ext cx="180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Delivery Channel</a:t>
            </a:r>
            <a:endParaRPr lang="en-GB" b="1" dirty="0"/>
          </a:p>
        </p:txBody>
      </p:sp>
      <p:sp>
        <p:nvSpPr>
          <p:cNvPr id="6" name="Left-Right Arrow 5"/>
          <p:cNvSpPr/>
          <p:nvPr/>
        </p:nvSpPr>
        <p:spPr>
          <a:xfrm>
            <a:off x="2887296" y="2546164"/>
            <a:ext cx="1371600" cy="493776"/>
          </a:xfrm>
          <a:prstGeom prst="left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35419" y="3771027"/>
            <a:ext cx="298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/>
              <a:t>Develop User Interface using a Progressive Web App which can be opened using a web browser or as a native app</a:t>
            </a:r>
          </a:p>
          <a:p>
            <a:pPr marL="342900" indent="-342900">
              <a:buAutoNum type="arabicPeriod"/>
            </a:pPr>
            <a:r>
              <a:rPr lang="en-ID" dirty="0"/>
              <a:t>The solution should support for offline mode and auto synch when the system back online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3964676" y="3771026"/>
            <a:ext cx="4328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/>
              <a:t>Build </a:t>
            </a:r>
            <a:r>
              <a:rPr lang="en-ID" dirty="0"/>
              <a:t>all core systems using API based</a:t>
            </a:r>
            <a:r>
              <a:rPr lang="en-GB" dirty="0"/>
              <a:t> using node.js as the main engine and interact with front end using HTTP API protocol and JSON file format</a:t>
            </a:r>
          </a:p>
          <a:p>
            <a:pPr marL="342900" indent="-342900">
              <a:buAutoNum type="arabicPeriod"/>
            </a:pPr>
            <a:r>
              <a:rPr lang="en-GB" dirty="0"/>
              <a:t>Build all main logic, business validation and business logic using Node.js</a:t>
            </a:r>
          </a:p>
          <a:p>
            <a:pPr marL="342900" indent="-342900">
              <a:buAutoNum type="arabicPeriod"/>
            </a:pPr>
            <a:r>
              <a:rPr lang="en-GB" dirty="0"/>
              <a:t>Interact with DB using MySQL connect for Node.js </a:t>
            </a:r>
            <a:endParaRPr lang="en-ID" dirty="0"/>
          </a:p>
        </p:txBody>
      </p:sp>
      <p:sp>
        <p:nvSpPr>
          <p:cNvPr id="48" name="TextBox 47"/>
          <p:cNvSpPr txBox="1"/>
          <p:nvPr/>
        </p:nvSpPr>
        <p:spPr>
          <a:xfrm>
            <a:off x="4915754" y="3321400"/>
            <a:ext cx="176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Core </a:t>
            </a:r>
            <a:r>
              <a:rPr lang="en-ID" b="1" dirty="0" err="1"/>
              <a:t>BackEngine</a:t>
            </a:r>
            <a:endParaRPr lang="en-GB" b="1" dirty="0"/>
          </a:p>
        </p:txBody>
      </p:sp>
      <p:sp>
        <p:nvSpPr>
          <p:cNvPr id="49" name="Left-Right Arrow 48"/>
          <p:cNvSpPr/>
          <p:nvPr/>
        </p:nvSpPr>
        <p:spPr>
          <a:xfrm>
            <a:off x="7265003" y="2564235"/>
            <a:ext cx="1371600" cy="493776"/>
          </a:xfrm>
          <a:prstGeom prst="left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8807862" y="3321400"/>
            <a:ext cx="290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Core </a:t>
            </a:r>
            <a:r>
              <a:rPr lang="en-ID" b="1" dirty="0"/>
              <a:t>Database</a:t>
            </a:r>
            <a:endParaRPr lang="id-ID" b="1" dirty="0"/>
          </a:p>
          <a:p>
            <a:endParaRPr lang="id-ID" b="1" dirty="0"/>
          </a:p>
          <a:p>
            <a:pPr marL="342900" indent="-342900">
              <a:buAutoNum type="arabicPeriod"/>
            </a:pPr>
            <a:r>
              <a:rPr lang="en-ID" dirty="0"/>
              <a:t>Leverage SIRUS 1.0 Database</a:t>
            </a:r>
          </a:p>
          <a:p>
            <a:pPr marL="342900" indent="-342900">
              <a:buAutoNum type="arabicPeriod"/>
            </a:pPr>
            <a:r>
              <a:rPr lang="en-ID" dirty="0"/>
              <a:t>Enhance SIRUS 1.0 Database as needed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8647" y="223831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MySQL Connect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2859698" y="2238317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Http API Based</a:t>
            </a:r>
            <a:endParaRPr lang="en-GB" dirty="0"/>
          </a:p>
        </p:txBody>
      </p:sp>
      <p:pic>
        <p:nvPicPr>
          <p:cNvPr id="1026" name="Picture 2" descr="Image result for PWA">
            <a:extLst>
              <a:ext uri="{FF2B5EF4-FFF2-40B4-BE49-F238E27FC236}">
                <a16:creationId xmlns:a16="http://schemas.microsoft.com/office/drawing/2014/main" id="{D50EEC47-62A4-4EE7-B365-E365E96AE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5" y="2028720"/>
            <a:ext cx="1963720" cy="74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8A9EB5-BAA4-4560-B250-AE72A176526B}"/>
              </a:ext>
            </a:extLst>
          </p:cNvPr>
          <p:cNvSpPr txBox="1"/>
          <p:nvPr/>
        </p:nvSpPr>
        <p:spPr>
          <a:xfrm>
            <a:off x="2855584" y="2994064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JSON Format</a:t>
            </a:r>
            <a:endParaRPr lang="en-GB" dirty="0"/>
          </a:p>
        </p:txBody>
      </p:sp>
      <p:pic>
        <p:nvPicPr>
          <p:cNvPr id="1028" name="Picture 4" descr="Image result for angular js">
            <a:extLst>
              <a:ext uri="{FF2B5EF4-FFF2-40B4-BE49-F238E27FC236}">
                <a16:creationId xmlns:a16="http://schemas.microsoft.com/office/drawing/2014/main" id="{3317B8E1-8D65-49E0-A529-62EA8DE96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0" b="26862"/>
          <a:stretch/>
        </p:blipFill>
        <p:spPr bwMode="auto">
          <a:xfrm>
            <a:off x="707321" y="2833153"/>
            <a:ext cx="2015031" cy="5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press js node js">
            <a:extLst>
              <a:ext uri="{FF2B5EF4-FFF2-40B4-BE49-F238E27FC236}">
                <a16:creationId xmlns:a16="http://schemas.microsoft.com/office/drawing/2014/main" id="{AB6437A7-44CC-477F-81D9-D01B43DCE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219" y="1649739"/>
            <a:ext cx="1764780" cy="176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ysql">
            <a:extLst>
              <a:ext uri="{FF2B5EF4-FFF2-40B4-BE49-F238E27FC236}">
                <a16:creationId xmlns:a16="http://schemas.microsoft.com/office/drawing/2014/main" id="{5EEA14CD-D9AC-40C4-AE1D-3DE6C8A9A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660" y="1762654"/>
            <a:ext cx="2466792" cy="12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5419" y="290280"/>
            <a:ext cx="9622981" cy="943431"/>
          </a:xfrm>
        </p:spPr>
        <p:txBody>
          <a:bodyPr>
            <a:normAutofit/>
          </a:bodyPr>
          <a:lstStyle/>
          <a:p>
            <a:r>
              <a:rPr lang="en-ID" sz="3200" b="1" dirty="0"/>
              <a:t>SIRUS 2.0 DEVELOPMENT </a:t>
            </a:r>
            <a:r>
              <a:rPr lang="id-ID" sz="3200" b="1" dirty="0"/>
              <a:t>– </a:t>
            </a:r>
            <a:r>
              <a:rPr lang="en-ID" sz="3200" b="1" dirty="0"/>
              <a:t>SCOPE OF WORK</a:t>
            </a:r>
            <a:endParaRPr lang="id-ID" sz="3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03-1A25-4B59-A971-71B596B08ED3}" type="datetime1">
              <a:rPr lang="id-ID" smtClean="0"/>
              <a:t>25/11/2018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3</a:t>
            </a:fld>
            <a:endParaRPr lang="id-ID"/>
          </a:p>
        </p:txBody>
      </p:sp>
      <p:sp>
        <p:nvSpPr>
          <p:cNvPr id="6" name="Left-Right Arrow 5"/>
          <p:cNvSpPr/>
          <p:nvPr/>
        </p:nvSpPr>
        <p:spPr>
          <a:xfrm>
            <a:off x="2890417" y="4773793"/>
            <a:ext cx="1371600" cy="493776"/>
          </a:xfrm>
          <a:prstGeom prst="left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365132" y="4429582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MySQL Connect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2862819" y="4465946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Http API Based</a:t>
            </a:r>
            <a:endParaRPr lang="en-GB" dirty="0"/>
          </a:p>
        </p:txBody>
      </p:sp>
      <p:pic>
        <p:nvPicPr>
          <p:cNvPr id="1026" name="Picture 2" descr="Image result for PWA">
            <a:extLst>
              <a:ext uri="{FF2B5EF4-FFF2-40B4-BE49-F238E27FC236}">
                <a16:creationId xmlns:a16="http://schemas.microsoft.com/office/drawing/2014/main" id="{D50EEC47-62A4-4EE7-B365-E365E96AE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36" y="4256349"/>
            <a:ext cx="1963720" cy="74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8A9EB5-BAA4-4560-B250-AE72A176526B}"/>
              </a:ext>
            </a:extLst>
          </p:cNvPr>
          <p:cNvSpPr txBox="1"/>
          <p:nvPr/>
        </p:nvSpPr>
        <p:spPr>
          <a:xfrm>
            <a:off x="2858705" y="5221693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JSON Format</a:t>
            </a:r>
            <a:endParaRPr lang="en-GB" dirty="0"/>
          </a:p>
        </p:txBody>
      </p:sp>
      <p:pic>
        <p:nvPicPr>
          <p:cNvPr id="1028" name="Picture 4" descr="Image result for angular js">
            <a:extLst>
              <a:ext uri="{FF2B5EF4-FFF2-40B4-BE49-F238E27FC236}">
                <a16:creationId xmlns:a16="http://schemas.microsoft.com/office/drawing/2014/main" id="{3317B8E1-8D65-49E0-A529-62EA8DE96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0" b="26862"/>
          <a:stretch/>
        </p:blipFill>
        <p:spPr bwMode="auto">
          <a:xfrm>
            <a:off x="710442" y="5060782"/>
            <a:ext cx="2015031" cy="5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press js node js">
            <a:extLst>
              <a:ext uri="{FF2B5EF4-FFF2-40B4-BE49-F238E27FC236}">
                <a16:creationId xmlns:a16="http://schemas.microsoft.com/office/drawing/2014/main" id="{AB6437A7-44CC-477F-81D9-D01B43DCE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454" y="4114281"/>
            <a:ext cx="1764780" cy="176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ysql">
            <a:extLst>
              <a:ext uri="{FF2B5EF4-FFF2-40B4-BE49-F238E27FC236}">
                <a16:creationId xmlns:a16="http://schemas.microsoft.com/office/drawing/2014/main" id="{5EEA14CD-D9AC-40C4-AE1D-3DE6C8A9A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810" y="1783962"/>
            <a:ext cx="2466792" cy="12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PHP">
            <a:extLst>
              <a:ext uri="{FF2B5EF4-FFF2-40B4-BE49-F238E27FC236}">
                <a16:creationId xmlns:a16="http://schemas.microsoft.com/office/drawing/2014/main" id="{7745BD56-60BE-4EBF-86EB-11EBC5F98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73" y="1861562"/>
            <a:ext cx="1764780" cy="176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eft-Right Arrow 48">
            <a:extLst>
              <a:ext uri="{FF2B5EF4-FFF2-40B4-BE49-F238E27FC236}">
                <a16:creationId xmlns:a16="http://schemas.microsoft.com/office/drawing/2014/main" id="{C0608AD7-C6A0-40D8-8FF4-63CFFA97588D}"/>
              </a:ext>
            </a:extLst>
          </p:cNvPr>
          <p:cNvSpPr/>
          <p:nvPr/>
        </p:nvSpPr>
        <p:spPr>
          <a:xfrm>
            <a:off x="6670594" y="2500861"/>
            <a:ext cx="1371600" cy="493776"/>
          </a:xfrm>
          <a:prstGeom prst="left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7A908-6024-4E21-9E91-1CB795D37A53}"/>
              </a:ext>
            </a:extLst>
          </p:cNvPr>
          <p:cNvSpPr txBox="1"/>
          <p:nvPr/>
        </p:nvSpPr>
        <p:spPr>
          <a:xfrm>
            <a:off x="6558136" y="218176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MySQL Connect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C1E6C-5F60-4077-8E2C-E8FCF47333E7}"/>
              </a:ext>
            </a:extLst>
          </p:cNvPr>
          <p:cNvSpPr/>
          <p:nvPr/>
        </p:nvSpPr>
        <p:spPr>
          <a:xfrm>
            <a:off x="4198553" y="1527148"/>
            <a:ext cx="7341755" cy="1864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D070C-115F-4224-926C-F08C5183B631}"/>
              </a:ext>
            </a:extLst>
          </p:cNvPr>
          <p:cNvSpPr txBox="1"/>
          <p:nvPr/>
        </p:nvSpPr>
        <p:spPr>
          <a:xfrm>
            <a:off x="4198553" y="14922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SIRUS 1.0</a:t>
            </a:r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A4DC1B9F-E2EA-4A41-AC2E-0B96156E503A}"/>
              </a:ext>
            </a:extLst>
          </p:cNvPr>
          <p:cNvSpPr/>
          <p:nvPr/>
        </p:nvSpPr>
        <p:spPr>
          <a:xfrm>
            <a:off x="6612190" y="3493482"/>
            <a:ext cx="3760005" cy="1855064"/>
          </a:xfrm>
          <a:prstGeom prst="leftUpArrow">
            <a:avLst>
              <a:gd name="adj1" fmla="val 12557"/>
              <a:gd name="adj2" fmla="val 15907"/>
              <a:gd name="adj3" fmla="val 259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1BFDA6-3BE6-475A-BE37-6BFD61F4F7D5}"/>
              </a:ext>
            </a:extLst>
          </p:cNvPr>
          <p:cNvSpPr/>
          <p:nvPr/>
        </p:nvSpPr>
        <p:spPr>
          <a:xfrm>
            <a:off x="574149" y="3949951"/>
            <a:ext cx="8853274" cy="1864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C5A2B-6FF7-4A42-9449-85B0ED226B77}"/>
              </a:ext>
            </a:extLst>
          </p:cNvPr>
          <p:cNvSpPr txBox="1"/>
          <p:nvPr/>
        </p:nvSpPr>
        <p:spPr>
          <a:xfrm>
            <a:off x="896976" y="3929999"/>
            <a:ext cx="34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SIRUS 2.0 – MAIN SCOPE OF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147023-4ED2-40C5-B8E0-668FAC6BBAFD}"/>
              </a:ext>
            </a:extLst>
          </p:cNvPr>
          <p:cNvSpPr txBox="1"/>
          <p:nvPr/>
        </p:nvSpPr>
        <p:spPr>
          <a:xfrm>
            <a:off x="8714112" y="3030512"/>
            <a:ext cx="274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ENHANCE DB AS REQUIRED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D0F36E-0020-4D37-9666-A1326E3F5874}"/>
              </a:ext>
            </a:extLst>
          </p:cNvPr>
          <p:cNvSpPr/>
          <p:nvPr/>
        </p:nvSpPr>
        <p:spPr>
          <a:xfrm>
            <a:off x="657507" y="3941346"/>
            <a:ext cx="283194" cy="306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37807F-7E65-46FA-B290-1570E34286AB}"/>
              </a:ext>
            </a:extLst>
          </p:cNvPr>
          <p:cNvSpPr/>
          <p:nvPr/>
        </p:nvSpPr>
        <p:spPr>
          <a:xfrm>
            <a:off x="8492192" y="3046164"/>
            <a:ext cx="283194" cy="306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F417BC-A76A-4221-A7C3-898870932AC4}"/>
              </a:ext>
            </a:extLst>
          </p:cNvPr>
          <p:cNvSpPr/>
          <p:nvPr/>
        </p:nvSpPr>
        <p:spPr>
          <a:xfrm>
            <a:off x="5246239" y="1555903"/>
            <a:ext cx="283194" cy="306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A5031C-3F10-4C2C-902A-8DEAE4680858}"/>
              </a:ext>
            </a:extLst>
          </p:cNvPr>
          <p:cNvSpPr txBox="1"/>
          <p:nvPr/>
        </p:nvSpPr>
        <p:spPr>
          <a:xfrm>
            <a:off x="5487715" y="1518084"/>
            <a:ext cx="436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ENSURE SIRUS 1.0 CAN WORK AS PER USUAL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4CE097-AB48-41C9-B36E-599C905E3931}"/>
              </a:ext>
            </a:extLst>
          </p:cNvPr>
          <p:cNvSpPr txBox="1"/>
          <p:nvPr/>
        </p:nvSpPr>
        <p:spPr>
          <a:xfrm>
            <a:off x="604431" y="1344676"/>
            <a:ext cx="3311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/>
              <a:t>Develop SIRUS 2.0 using agreed technology and functionalities according to each SPRINT scope of work</a:t>
            </a:r>
          </a:p>
          <a:p>
            <a:pPr marL="342900" indent="-342900">
              <a:buAutoNum type="arabicPeriod"/>
            </a:pPr>
            <a:r>
              <a:rPr lang="en-ID" dirty="0"/>
              <a:t>Enhance the existing SIRUS 1.0 DB according to the needs of each SPRINT scope of work</a:t>
            </a:r>
          </a:p>
          <a:p>
            <a:pPr marL="342900" indent="-342900">
              <a:buAutoNum type="arabicPeriod"/>
            </a:pPr>
            <a:r>
              <a:rPr lang="en-ID" dirty="0"/>
              <a:t>Ensure that SIRUS 1.0 will still be working as per usual</a:t>
            </a:r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22FAE3-61D3-4451-86E3-592E0C5B9ACF}"/>
              </a:ext>
            </a:extLst>
          </p:cNvPr>
          <p:cNvSpPr/>
          <p:nvPr/>
        </p:nvSpPr>
        <p:spPr>
          <a:xfrm>
            <a:off x="626450" y="1404121"/>
            <a:ext cx="283194" cy="306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588704-34A3-47F1-A361-B7980357CFF4}"/>
              </a:ext>
            </a:extLst>
          </p:cNvPr>
          <p:cNvSpPr/>
          <p:nvPr/>
        </p:nvSpPr>
        <p:spPr>
          <a:xfrm>
            <a:off x="613782" y="2488393"/>
            <a:ext cx="283194" cy="306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752CE6-2FA5-45C4-AE75-3B25271DFE5F}"/>
              </a:ext>
            </a:extLst>
          </p:cNvPr>
          <p:cNvSpPr/>
          <p:nvPr/>
        </p:nvSpPr>
        <p:spPr>
          <a:xfrm>
            <a:off x="613782" y="3352934"/>
            <a:ext cx="283194" cy="306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DF510-5AFC-4007-BCB3-C5C5F94FFE43}"/>
              </a:ext>
            </a:extLst>
          </p:cNvPr>
          <p:cNvSpPr txBox="1"/>
          <p:nvPr/>
        </p:nvSpPr>
        <p:spPr>
          <a:xfrm>
            <a:off x="574149" y="5807975"/>
            <a:ext cx="10744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D" sz="1600" dirty="0"/>
              <a:t>All code must be delivered with high quality standard, complete documentation, proper architecture design and consistent</a:t>
            </a:r>
          </a:p>
          <a:p>
            <a:pPr marL="342900" indent="-342900">
              <a:buAutoNum type="arabicPeriod"/>
            </a:pPr>
            <a:r>
              <a:rPr lang="en-ID" sz="1600" dirty="0"/>
              <a:t>All code must be developed must adhere with the principle of scalability, sustainability, maintainability, flexibility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51461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5419" y="290280"/>
            <a:ext cx="9622981" cy="943431"/>
          </a:xfrm>
        </p:spPr>
        <p:txBody>
          <a:bodyPr>
            <a:normAutofit/>
          </a:bodyPr>
          <a:lstStyle/>
          <a:p>
            <a:r>
              <a:rPr lang="en-ID" sz="3200" b="1" dirty="0"/>
              <a:t>SIRUS 2.0 DEVELOPMENT </a:t>
            </a:r>
            <a:r>
              <a:rPr lang="id-ID" sz="3200" b="1" dirty="0"/>
              <a:t>– </a:t>
            </a:r>
            <a:r>
              <a:rPr lang="en-ID" sz="3200" b="1" dirty="0"/>
              <a:t>DETAIL SCOPE OF WORK</a:t>
            </a:r>
            <a:endParaRPr lang="id-ID" sz="3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03-1A25-4B59-A971-71B596B08ED3}" type="datetime1">
              <a:rPr lang="id-ID" smtClean="0"/>
              <a:t>25/11/2018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4</a:t>
            </a:fld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58977-99F4-4468-B76E-A1BD81CC6C46}"/>
              </a:ext>
            </a:extLst>
          </p:cNvPr>
          <p:cNvSpPr/>
          <p:nvPr/>
        </p:nvSpPr>
        <p:spPr>
          <a:xfrm>
            <a:off x="435419" y="1142504"/>
            <a:ext cx="3675706" cy="604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/>
              <a:t>SPRINT-1 – 4 weeks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4F363B-FF88-4568-8A5E-4F0AD7B02D10}"/>
              </a:ext>
            </a:extLst>
          </p:cNvPr>
          <p:cNvSpPr/>
          <p:nvPr/>
        </p:nvSpPr>
        <p:spPr>
          <a:xfrm>
            <a:off x="4290686" y="1142504"/>
            <a:ext cx="3675706" cy="604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/>
              <a:t>SPRINT-2 – 4 weeks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B24A5D-7106-4F49-B9BB-78317B1DC639}"/>
              </a:ext>
            </a:extLst>
          </p:cNvPr>
          <p:cNvSpPr/>
          <p:nvPr/>
        </p:nvSpPr>
        <p:spPr>
          <a:xfrm>
            <a:off x="8145953" y="1142504"/>
            <a:ext cx="3675706" cy="604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/>
              <a:t>SPRINT-3 – 4 weeks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007E13-2915-44A5-A6B5-2035995DDBBD}"/>
              </a:ext>
            </a:extLst>
          </p:cNvPr>
          <p:cNvSpPr txBox="1"/>
          <p:nvPr/>
        </p:nvSpPr>
        <p:spPr>
          <a:xfrm>
            <a:off x="435419" y="1846108"/>
            <a:ext cx="3675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/>
              <a:t>End to End Patient Registration Flow (enabled through </a:t>
            </a:r>
            <a:r>
              <a:rPr lang="en-ID" dirty="0" err="1"/>
              <a:t>QRCode</a:t>
            </a:r>
            <a:r>
              <a:rPr lang="en-ID" dirty="0"/>
              <a:t> Patient Card)</a:t>
            </a:r>
          </a:p>
          <a:p>
            <a:pPr marL="342900" indent="-342900">
              <a:buAutoNum type="arabicPeriod"/>
            </a:pPr>
            <a:r>
              <a:rPr lang="en-ID" dirty="0"/>
              <a:t>Search and View Doctor Schedule</a:t>
            </a:r>
          </a:p>
          <a:p>
            <a:pPr marL="342900" indent="-342900">
              <a:buAutoNum type="arabicPeriod"/>
            </a:pPr>
            <a:r>
              <a:rPr lang="en-ID" dirty="0"/>
              <a:t>Doctor Waiting List Queue Management</a:t>
            </a:r>
          </a:p>
          <a:p>
            <a:pPr marL="342900" indent="-342900">
              <a:buAutoNum type="arabicPeriod"/>
            </a:pPr>
            <a:r>
              <a:rPr lang="en-ID" dirty="0"/>
              <a:t>Search Hospital Services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773B0B-1B41-40F8-806C-AEF0DFA45D90}"/>
              </a:ext>
            </a:extLst>
          </p:cNvPr>
          <p:cNvSpPr txBox="1"/>
          <p:nvPr/>
        </p:nvSpPr>
        <p:spPr>
          <a:xfrm>
            <a:off x="4290686" y="1846108"/>
            <a:ext cx="3675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/>
              <a:t>Medical Record Input and other templates (input template and dynamic default)</a:t>
            </a:r>
          </a:p>
          <a:p>
            <a:pPr marL="342900" indent="-342900">
              <a:buAutoNum type="arabicPeriod"/>
            </a:pPr>
            <a:r>
              <a:rPr lang="en-GB" dirty="0"/>
              <a:t>Continuous Push Notification (Reminder)</a:t>
            </a:r>
          </a:p>
          <a:p>
            <a:pPr marL="342900" indent="-342900">
              <a:buAutoNum type="arabicPeriod"/>
            </a:pPr>
            <a:r>
              <a:rPr lang="en-GB" dirty="0"/>
              <a:t>Assisted Clinical Pathways</a:t>
            </a:r>
          </a:p>
          <a:p>
            <a:pPr marL="342900" indent="-342900">
              <a:buAutoNum type="arabicPeriod"/>
            </a:pPr>
            <a:r>
              <a:rPr lang="en-ID" dirty="0"/>
              <a:t>Drawing Enabled, Image Upload Enabled, Sound Upload Enabled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08704-EE74-4ADC-BB6F-7865881B7AA9}"/>
              </a:ext>
            </a:extLst>
          </p:cNvPr>
          <p:cNvSpPr txBox="1"/>
          <p:nvPr/>
        </p:nvSpPr>
        <p:spPr>
          <a:xfrm>
            <a:off x="887714" y="4120962"/>
            <a:ext cx="269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Committed Scope of Work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7B6CDA-B034-4C1A-BFB4-E965DC847C3A}"/>
              </a:ext>
            </a:extLst>
          </p:cNvPr>
          <p:cNvSpPr txBox="1"/>
          <p:nvPr/>
        </p:nvSpPr>
        <p:spPr>
          <a:xfrm>
            <a:off x="4231280" y="4120962"/>
            <a:ext cx="4117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Non Committed Scope of Work</a:t>
            </a:r>
          </a:p>
          <a:p>
            <a:r>
              <a:rPr lang="en-ID" b="1" dirty="0"/>
              <a:t>(will be reviewed in each sprint planning)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66D54B-330E-44C5-A20B-B71DBC498721}"/>
              </a:ext>
            </a:extLst>
          </p:cNvPr>
          <p:cNvSpPr txBox="1"/>
          <p:nvPr/>
        </p:nvSpPr>
        <p:spPr>
          <a:xfrm>
            <a:off x="8348946" y="4120962"/>
            <a:ext cx="3472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Non Committed Scope of Work</a:t>
            </a:r>
          </a:p>
          <a:p>
            <a:r>
              <a:rPr lang="en-ID" b="1" dirty="0"/>
              <a:t>(will be reviewed in each sprint planning)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52BD00-5E66-4A4E-ACD1-300EE58BF6C1}"/>
              </a:ext>
            </a:extLst>
          </p:cNvPr>
          <p:cNvSpPr txBox="1"/>
          <p:nvPr/>
        </p:nvSpPr>
        <p:spPr>
          <a:xfrm>
            <a:off x="8145953" y="1846108"/>
            <a:ext cx="3675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/>
              <a:t>E-Prescription with direct link to Pharmacy Database</a:t>
            </a:r>
          </a:p>
          <a:p>
            <a:pPr marL="342900" indent="-342900">
              <a:buAutoNum type="arabicPeriod"/>
            </a:pPr>
            <a:r>
              <a:rPr lang="en-ID" dirty="0"/>
              <a:t>E-Billing with direct link to Cashier Database</a:t>
            </a:r>
          </a:p>
          <a:p>
            <a:pPr marL="342900" indent="-342900">
              <a:buAutoNum type="arabicPeriod"/>
            </a:pPr>
            <a:r>
              <a:rPr lang="en-ID" dirty="0"/>
              <a:t>E-Lab with direct link to Lab Database</a:t>
            </a:r>
          </a:p>
          <a:p>
            <a:pPr marL="342900" indent="-342900">
              <a:buAutoNum type="arabicPeriod"/>
            </a:pPr>
            <a:r>
              <a:rPr lang="en-ID" dirty="0"/>
              <a:t>E-RAD with direct link to Radiology Database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FC22D-A71E-48BB-82D2-F35A5BAE85CB}"/>
              </a:ext>
            </a:extLst>
          </p:cNvPr>
          <p:cNvSpPr txBox="1"/>
          <p:nvPr/>
        </p:nvSpPr>
        <p:spPr>
          <a:xfrm>
            <a:off x="454078" y="4490294"/>
            <a:ext cx="3675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Others:</a:t>
            </a:r>
          </a:p>
          <a:p>
            <a:pPr marL="342900" indent="-342900">
              <a:buAutoNum type="arabicPeriod"/>
            </a:pPr>
            <a:r>
              <a:rPr lang="en-ID" dirty="0"/>
              <a:t>Setup the architecture and framework</a:t>
            </a:r>
          </a:p>
          <a:p>
            <a:pPr marL="342900" indent="-342900">
              <a:buAutoNum type="arabicPeriod"/>
            </a:pPr>
            <a:r>
              <a:rPr lang="en-ID" dirty="0"/>
              <a:t>Setup the code development standard</a:t>
            </a:r>
          </a:p>
          <a:p>
            <a:pPr marL="342900" indent="-342900">
              <a:buAutoNum type="arabicPeriod"/>
            </a:pPr>
            <a:r>
              <a:rPr lang="en-ID" dirty="0"/>
              <a:t>Setup the version control and deployment framework</a:t>
            </a:r>
          </a:p>
        </p:txBody>
      </p:sp>
    </p:spTree>
    <p:extLst>
      <p:ext uri="{BB962C8B-B14F-4D97-AF65-F5344CB8AC3E}">
        <p14:creationId xmlns:p14="http://schemas.microsoft.com/office/powerpoint/2010/main" val="3613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5419" y="290280"/>
            <a:ext cx="9622981" cy="943431"/>
          </a:xfrm>
        </p:spPr>
        <p:txBody>
          <a:bodyPr>
            <a:noAutofit/>
          </a:bodyPr>
          <a:lstStyle/>
          <a:p>
            <a:r>
              <a:rPr lang="id-ID" sz="3200" b="1" dirty="0"/>
              <a:t>Intelligent Healthcare – High Level Timeline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303-1A25-4B59-A971-71B596B08ED3}" type="datetime1">
              <a:rPr lang="id-ID" smtClean="0"/>
              <a:t>25/11/2018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CE0B-6A48-4FB3-98FF-149C947D6D9D}" type="slidenum">
              <a:rPr lang="id-ID" smtClean="0"/>
              <a:t>5</a:t>
            </a:fld>
            <a:endParaRPr lang="id-ID"/>
          </a:p>
        </p:txBody>
      </p:sp>
      <p:sp>
        <p:nvSpPr>
          <p:cNvPr id="5" name="Pentagon 4"/>
          <p:cNvSpPr/>
          <p:nvPr/>
        </p:nvSpPr>
        <p:spPr>
          <a:xfrm>
            <a:off x="571500" y="1346200"/>
            <a:ext cx="2590800" cy="546100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Initiation</a:t>
            </a:r>
            <a:endParaRPr lang="en-GB" dirty="0"/>
          </a:p>
        </p:txBody>
      </p:sp>
      <p:sp>
        <p:nvSpPr>
          <p:cNvPr id="6" name="Pentagon 5"/>
          <p:cNvSpPr/>
          <p:nvPr/>
        </p:nvSpPr>
        <p:spPr>
          <a:xfrm>
            <a:off x="3162300" y="1689013"/>
            <a:ext cx="3568700" cy="54610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SPRINT-1 DEVELOPMENT</a:t>
            </a:r>
            <a:endParaRPr lang="en-GB" dirty="0"/>
          </a:p>
        </p:txBody>
      </p:sp>
      <p:sp>
        <p:nvSpPr>
          <p:cNvPr id="8" name="Pentagon 7"/>
          <p:cNvSpPr/>
          <p:nvPr/>
        </p:nvSpPr>
        <p:spPr>
          <a:xfrm>
            <a:off x="6172199" y="2479612"/>
            <a:ext cx="3568700" cy="5461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SPRINT-2 DEVELOPMENT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4201" y="2004789"/>
            <a:ext cx="25781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/>
              <a:t>Key Activities:</a:t>
            </a:r>
          </a:p>
          <a:p>
            <a:pPr marL="342900" indent="-342900">
              <a:buAutoNum type="arabicPeriod"/>
            </a:pPr>
            <a:r>
              <a:rPr lang="en-ID" sz="1400" dirty="0"/>
              <a:t>Setup the architecture and framework</a:t>
            </a:r>
          </a:p>
          <a:p>
            <a:pPr marL="342900" indent="-342900">
              <a:buAutoNum type="arabicPeriod"/>
            </a:pPr>
            <a:r>
              <a:rPr lang="en-ID" sz="1400" dirty="0"/>
              <a:t>Setup the code development standard</a:t>
            </a:r>
          </a:p>
          <a:p>
            <a:pPr marL="342900" indent="-342900">
              <a:buAutoNum type="arabicPeriod"/>
            </a:pPr>
            <a:r>
              <a:rPr lang="en-ID" sz="1400" dirty="0"/>
              <a:t>Setup the version control and deployment framework</a:t>
            </a:r>
          </a:p>
          <a:p>
            <a:pPr marL="342900" indent="-342900">
              <a:buAutoNum type="arabicPeriod"/>
            </a:pPr>
            <a:r>
              <a:rPr lang="en-ID" sz="1400" dirty="0"/>
              <a:t>Define the UI/UX principle</a:t>
            </a:r>
          </a:p>
          <a:p>
            <a:pPr marL="342900" indent="-342900">
              <a:buAutoNum type="arabicPeriod"/>
            </a:pPr>
            <a:r>
              <a:rPr lang="en-ID" sz="1400" dirty="0"/>
              <a:t>Develop the </a:t>
            </a:r>
            <a:r>
              <a:rPr lang="en-ID" sz="1400" dirty="0" err="1"/>
              <a:t>mockup</a:t>
            </a:r>
            <a:r>
              <a:rPr lang="en-ID" sz="1400" dirty="0"/>
              <a:t> UI/UX</a:t>
            </a:r>
          </a:p>
          <a:p>
            <a:pPr marL="342900" indent="-342900">
              <a:buAutoNum type="arabicPeriod"/>
            </a:pPr>
            <a:r>
              <a:rPr lang="en-ID" sz="1400" dirty="0"/>
              <a:t>Setup the environment to host the application</a:t>
            </a:r>
          </a:p>
          <a:p>
            <a:endParaRPr lang="en-ID" sz="1400" dirty="0"/>
          </a:p>
          <a:p>
            <a:r>
              <a:rPr lang="en-ID" sz="1400" b="1" dirty="0"/>
              <a:t>Expected Deliverables:</a:t>
            </a:r>
          </a:p>
          <a:p>
            <a:pPr marL="342900" indent="-342900">
              <a:buAutoNum type="arabicPeriod"/>
            </a:pPr>
            <a:r>
              <a:rPr lang="en-ID" sz="1400" dirty="0"/>
              <a:t>Running </a:t>
            </a:r>
            <a:r>
              <a:rPr lang="en-ID" sz="1400" dirty="0" err="1"/>
              <a:t>mockup</a:t>
            </a:r>
            <a:r>
              <a:rPr lang="en-ID" sz="1400" dirty="0"/>
              <a:t> in the environment hosted</a:t>
            </a:r>
          </a:p>
          <a:p>
            <a:pPr marL="342900" indent="-342900">
              <a:buAutoNum type="arabicPeriod"/>
            </a:pPr>
            <a:r>
              <a:rPr lang="en-ID" sz="1400" dirty="0"/>
              <a:t>All architecture, framework, code standard, version control, UI/UX principle are </a:t>
            </a:r>
            <a:r>
              <a:rPr lang="en-ID" sz="1400" dirty="0" err="1"/>
              <a:t>establisheda</a:t>
            </a:r>
            <a:endParaRPr lang="en-ID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39497" y="1029337"/>
            <a:ext cx="87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1-week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376606" y="1319681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4</a:t>
            </a:r>
            <a:r>
              <a:rPr lang="id-ID" dirty="0"/>
              <a:t>-weeks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353285" y="2120849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4</a:t>
            </a:r>
            <a:r>
              <a:rPr lang="id-ID" dirty="0"/>
              <a:t>-weeks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087556" y="2254912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</a:t>
            </a:r>
            <a:r>
              <a:rPr lang="en-ID" baseline="30000" dirty="0"/>
              <a:t>st</a:t>
            </a:r>
            <a:r>
              <a:rPr lang="en-ID" dirty="0"/>
              <a:t> SPRINT start at 26 Nov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CBBEC-3C10-4D89-8F6A-38B451F7924C}"/>
              </a:ext>
            </a:extLst>
          </p:cNvPr>
          <p:cNvSpPr txBox="1"/>
          <p:nvPr/>
        </p:nvSpPr>
        <p:spPr>
          <a:xfrm>
            <a:off x="6172200" y="3007987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Detail will follow</a:t>
            </a:r>
            <a:endParaRPr lang="en-GB" dirty="0"/>
          </a:p>
        </p:txBody>
      </p:sp>
      <p:sp>
        <p:nvSpPr>
          <p:cNvPr id="20" name="Pentagon 7">
            <a:extLst>
              <a:ext uri="{FF2B5EF4-FFF2-40B4-BE49-F238E27FC236}">
                <a16:creationId xmlns:a16="http://schemas.microsoft.com/office/drawing/2014/main" id="{D714FF5A-26B0-49FA-B0F3-1D189C3B576E}"/>
              </a:ext>
            </a:extLst>
          </p:cNvPr>
          <p:cNvSpPr/>
          <p:nvPr/>
        </p:nvSpPr>
        <p:spPr>
          <a:xfrm>
            <a:off x="8451848" y="3242170"/>
            <a:ext cx="3568700" cy="5461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SPRINT-2 DEVELOPMENT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68117-39DA-47D7-846F-62EDCD48EB4D}"/>
              </a:ext>
            </a:extLst>
          </p:cNvPr>
          <p:cNvSpPr txBox="1"/>
          <p:nvPr/>
        </p:nvSpPr>
        <p:spPr>
          <a:xfrm>
            <a:off x="9632934" y="2883407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4</a:t>
            </a:r>
            <a:r>
              <a:rPr lang="id-ID" dirty="0"/>
              <a:t>-weeks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EDD5F-53AD-4F4C-885C-B9DAB4D1F208}"/>
              </a:ext>
            </a:extLst>
          </p:cNvPr>
          <p:cNvSpPr txBox="1"/>
          <p:nvPr/>
        </p:nvSpPr>
        <p:spPr>
          <a:xfrm>
            <a:off x="8451849" y="3770545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Detail will follow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13CA7-ECEE-4409-9375-103022E299C7}"/>
              </a:ext>
            </a:extLst>
          </p:cNvPr>
          <p:cNvSpPr txBox="1"/>
          <p:nvPr/>
        </p:nvSpPr>
        <p:spPr>
          <a:xfrm>
            <a:off x="3124928" y="2550265"/>
            <a:ext cx="30472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/>
              <a:t>Key Activities:</a:t>
            </a:r>
          </a:p>
          <a:p>
            <a:pPr marL="342900" indent="-342900">
              <a:buAutoNum type="arabicPeriod"/>
            </a:pPr>
            <a:r>
              <a:rPr lang="en-ID" sz="1400" dirty="0"/>
              <a:t>Requirement gathering with prototyping approach with product owner</a:t>
            </a:r>
          </a:p>
          <a:p>
            <a:pPr marL="342900" indent="-342900">
              <a:buAutoNum type="arabicPeriod"/>
            </a:pPr>
            <a:r>
              <a:rPr lang="en-ID" sz="1400" dirty="0"/>
              <a:t>Development as per agreed SPRINT-1 scope of work</a:t>
            </a:r>
          </a:p>
          <a:p>
            <a:pPr marL="342900" indent="-342900">
              <a:buAutoNum type="arabicPeriod"/>
            </a:pPr>
            <a:r>
              <a:rPr lang="en-ID" sz="1400" dirty="0"/>
              <a:t>Code review and quality control</a:t>
            </a:r>
          </a:p>
          <a:p>
            <a:pPr marL="342900" indent="-342900">
              <a:buAutoNum type="arabicPeriod"/>
            </a:pPr>
            <a:r>
              <a:rPr lang="en-ID" sz="1400" dirty="0"/>
              <a:t>System Test and UAT</a:t>
            </a:r>
          </a:p>
          <a:p>
            <a:endParaRPr lang="en-ID" sz="1400" dirty="0"/>
          </a:p>
          <a:p>
            <a:r>
              <a:rPr lang="en-ID" sz="1400" b="1" dirty="0"/>
              <a:t>Expected Deliverables:</a:t>
            </a:r>
          </a:p>
          <a:p>
            <a:pPr marL="342900" indent="-342900">
              <a:buAutoNum type="arabicPeriod"/>
            </a:pPr>
            <a:r>
              <a:rPr lang="en-ID" sz="1400" dirty="0"/>
              <a:t>MVP for SPRINT-1 completed</a:t>
            </a:r>
          </a:p>
          <a:p>
            <a:pPr marL="342900" indent="-342900">
              <a:buAutoNum type="arabicPeriod"/>
            </a:pPr>
            <a:r>
              <a:rPr lang="en-ID" sz="1400" dirty="0"/>
              <a:t>All documentation required for the SPRINT-1 completed</a:t>
            </a:r>
          </a:p>
          <a:p>
            <a:pPr marL="342900" indent="-342900">
              <a:buAutoNum type="arabicPeriod"/>
            </a:pPr>
            <a:r>
              <a:rPr lang="en-ID" sz="1400" dirty="0"/>
              <a:t>All feedback provided by contract owner has been </a:t>
            </a:r>
            <a:r>
              <a:rPr lang="en-ID" sz="1400" dirty="0" err="1"/>
              <a:t>accomodated</a:t>
            </a:r>
            <a:endParaRPr lang="en-ID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51511-0C74-4D99-B234-5A9797F2DA39}"/>
              </a:ext>
            </a:extLst>
          </p:cNvPr>
          <p:cNvSpPr txBox="1"/>
          <p:nvPr/>
        </p:nvSpPr>
        <p:spPr>
          <a:xfrm>
            <a:off x="6122128" y="3263055"/>
            <a:ext cx="2329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/>
              <a:t>Key Activities:</a:t>
            </a:r>
          </a:p>
          <a:p>
            <a:pPr marL="342900" indent="-342900">
              <a:buAutoNum type="arabicPeriod"/>
            </a:pPr>
            <a:r>
              <a:rPr lang="en-ID" sz="1200" dirty="0"/>
              <a:t>Requirement gathering with prototyping approach with product owner</a:t>
            </a:r>
          </a:p>
          <a:p>
            <a:pPr marL="342900" indent="-342900">
              <a:buAutoNum type="arabicPeriod"/>
            </a:pPr>
            <a:r>
              <a:rPr lang="en-ID" sz="1200" dirty="0"/>
              <a:t>Development as per agreed SPRINT-2 scope of work</a:t>
            </a:r>
          </a:p>
          <a:p>
            <a:pPr marL="342900" indent="-342900">
              <a:buAutoNum type="arabicPeriod"/>
            </a:pPr>
            <a:r>
              <a:rPr lang="en-ID" sz="1200" dirty="0"/>
              <a:t>Code review and quality control</a:t>
            </a:r>
          </a:p>
          <a:p>
            <a:pPr marL="342900" indent="-342900">
              <a:buAutoNum type="arabicPeriod"/>
            </a:pPr>
            <a:r>
              <a:rPr lang="en-ID" sz="1200" dirty="0"/>
              <a:t>System Test and UAT</a:t>
            </a:r>
          </a:p>
          <a:p>
            <a:endParaRPr lang="en-ID" sz="1200" dirty="0"/>
          </a:p>
          <a:p>
            <a:r>
              <a:rPr lang="en-ID" sz="1200" b="1" dirty="0"/>
              <a:t>Expected Deliverables:</a:t>
            </a:r>
          </a:p>
          <a:p>
            <a:pPr marL="342900" indent="-342900">
              <a:buAutoNum type="arabicPeriod"/>
            </a:pPr>
            <a:r>
              <a:rPr lang="en-ID" sz="1200" dirty="0"/>
              <a:t>MVP for SPRINT-2 completed</a:t>
            </a:r>
          </a:p>
          <a:p>
            <a:pPr marL="342900" indent="-342900">
              <a:buAutoNum type="arabicPeriod"/>
            </a:pPr>
            <a:r>
              <a:rPr lang="en-ID" sz="1200" dirty="0"/>
              <a:t>All documentation required for the SPRINT-2 completed</a:t>
            </a:r>
          </a:p>
          <a:p>
            <a:pPr marL="342900" indent="-342900">
              <a:buAutoNum type="arabicPeriod"/>
            </a:pPr>
            <a:r>
              <a:rPr lang="en-ID" sz="1200" dirty="0"/>
              <a:t>All feedback provided by contract owner has been </a:t>
            </a:r>
            <a:r>
              <a:rPr lang="en-ID" sz="1200" dirty="0" err="1"/>
              <a:t>accomodated</a:t>
            </a:r>
            <a:endParaRPr lang="en-ID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FAFAAE-F4AC-44EE-844E-C25EAA4511F2}"/>
              </a:ext>
            </a:extLst>
          </p:cNvPr>
          <p:cNvSpPr txBox="1"/>
          <p:nvPr/>
        </p:nvSpPr>
        <p:spPr>
          <a:xfrm>
            <a:off x="8451846" y="4097669"/>
            <a:ext cx="3648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/>
              <a:t>Key Activities:</a:t>
            </a:r>
          </a:p>
          <a:p>
            <a:pPr marL="342900" indent="-342900">
              <a:buAutoNum type="arabicPeriod"/>
            </a:pPr>
            <a:r>
              <a:rPr lang="en-ID" sz="1200" dirty="0"/>
              <a:t>Requirement gathering with prototyping approach with product owner</a:t>
            </a:r>
          </a:p>
          <a:p>
            <a:pPr marL="342900" indent="-342900">
              <a:buAutoNum type="arabicPeriod"/>
            </a:pPr>
            <a:r>
              <a:rPr lang="en-ID" sz="1200" dirty="0"/>
              <a:t>Development as per agreed SPRINT-2 scope of work</a:t>
            </a:r>
          </a:p>
          <a:p>
            <a:pPr marL="342900" indent="-342900">
              <a:buAutoNum type="arabicPeriod"/>
            </a:pPr>
            <a:r>
              <a:rPr lang="en-ID" sz="1200" dirty="0"/>
              <a:t>Code review and quality control</a:t>
            </a:r>
          </a:p>
          <a:p>
            <a:pPr marL="342900" indent="-342900">
              <a:buAutoNum type="arabicPeriod"/>
            </a:pPr>
            <a:r>
              <a:rPr lang="en-ID" sz="1200" dirty="0"/>
              <a:t>System Test and UAT</a:t>
            </a:r>
          </a:p>
          <a:p>
            <a:endParaRPr lang="en-ID" sz="1200" dirty="0"/>
          </a:p>
          <a:p>
            <a:r>
              <a:rPr lang="en-ID" sz="1200" b="1" dirty="0"/>
              <a:t>Expected Deliverables:</a:t>
            </a:r>
          </a:p>
          <a:p>
            <a:pPr marL="342900" indent="-342900">
              <a:buAutoNum type="arabicPeriod"/>
            </a:pPr>
            <a:r>
              <a:rPr lang="en-ID" sz="1200" dirty="0"/>
              <a:t>MVP for SPRINT-2 completed</a:t>
            </a:r>
          </a:p>
          <a:p>
            <a:pPr marL="342900" indent="-342900">
              <a:buAutoNum type="arabicPeriod"/>
            </a:pPr>
            <a:r>
              <a:rPr lang="en-ID" sz="1200" dirty="0"/>
              <a:t>All documentation required for the SPRINT-2 completed</a:t>
            </a:r>
          </a:p>
          <a:p>
            <a:pPr marL="342900" indent="-342900">
              <a:buAutoNum type="arabicPeriod"/>
            </a:pPr>
            <a:r>
              <a:rPr lang="en-ID" sz="1200" dirty="0"/>
              <a:t>All feedback provided by contract owner has been </a:t>
            </a:r>
            <a:r>
              <a:rPr lang="en-ID" sz="1200" dirty="0" err="1"/>
              <a:t>accomodated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3310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ltimate Revision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0">
      <a:majorFont>
        <a:latin typeface="ubuntu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11096</TotalTime>
  <Words>662</Words>
  <Application>Microsoft Office PowerPoint</Application>
  <PresentationFormat>Widescreen</PresentationFormat>
  <Paragraphs>124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</vt:lpstr>
      <vt:lpstr>ubuntu</vt:lpstr>
      <vt:lpstr>Office Theme</vt:lpstr>
      <vt:lpstr>Intelligent HealthCare</vt:lpstr>
      <vt:lpstr>SIRUS 2.0 DEVELOPMENT – TECHNOLOGY TO USE</vt:lpstr>
      <vt:lpstr>SIRUS 2.0 DEVELOPMENT – SCOPE OF WORK</vt:lpstr>
      <vt:lpstr>SIRUS 2.0 DEVELOPMENT – DETAIL SCOPE OF WORK</vt:lpstr>
      <vt:lpstr>Intelligent Healthcare – High Level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Muse</dc:creator>
  <cp:lastModifiedBy>michel.hamilton</cp:lastModifiedBy>
  <cp:revision>570</cp:revision>
  <dcterms:created xsi:type="dcterms:W3CDTF">2014-12-21T04:26:02Z</dcterms:created>
  <dcterms:modified xsi:type="dcterms:W3CDTF">2018-11-24T21:30:30Z</dcterms:modified>
</cp:coreProperties>
</file>