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1"/>
  </p:sldMasterIdLst>
  <p:notesMasterIdLst>
    <p:notesMasterId r:id="rId22"/>
  </p:notesMasterIdLst>
  <p:handoutMasterIdLst>
    <p:handoutMasterId r:id="rId23"/>
  </p:handoutMasterIdLst>
  <p:sldIdLst>
    <p:sldId id="576" r:id="rId2"/>
    <p:sldId id="687" r:id="rId3"/>
    <p:sldId id="688" r:id="rId4"/>
    <p:sldId id="706" r:id="rId5"/>
    <p:sldId id="699" r:id="rId6"/>
    <p:sldId id="690" r:id="rId7"/>
    <p:sldId id="695" r:id="rId8"/>
    <p:sldId id="696" r:id="rId9"/>
    <p:sldId id="683" r:id="rId10"/>
    <p:sldId id="700" r:id="rId11"/>
    <p:sldId id="693" r:id="rId12"/>
    <p:sldId id="711" r:id="rId13"/>
    <p:sldId id="707" r:id="rId14"/>
    <p:sldId id="708" r:id="rId15"/>
    <p:sldId id="710" r:id="rId16"/>
    <p:sldId id="703" r:id="rId17"/>
    <p:sldId id="704" r:id="rId18"/>
    <p:sldId id="689" r:id="rId19"/>
    <p:sldId id="697" r:id="rId20"/>
    <p:sldId id="691" r:id="rId21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4" userDrawn="1">
          <p15:clr>
            <a:srgbClr val="A4A3A4"/>
          </p15:clr>
        </p15:guide>
        <p15:guide id="3" orient="horz" pos="827" userDrawn="1">
          <p15:clr>
            <a:srgbClr val="A4A3A4"/>
          </p15:clr>
        </p15:guide>
        <p15:guide id="5" orient="horz" pos="1668" userDrawn="1">
          <p15:clr>
            <a:srgbClr val="A4A3A4"/>
          </p15:clr>
        </p15:guide>
        <p15:guide id="6" orient="horz" pos="2244" userDrawn="1">
          <p15:clr>
            <a:srgbClr val="A4A3A4"/>
          </p15:clr>
        </p15:guide>
        <p15:guide id="7" orient="horz" pos="180" userDrawn="1">
          <p15:clr>
            <a:srgbClr val="A4A3A4"/>
          </p15:clr>
        </p15:guide>
        <p15:guide id="8" orient="horz" pos="2508" userDrawn="1">
          <p15:clr>
            <a:srgbClr val="A4A3A4"/>
          </p15:clr>
        </p15:guide>
        <p15:guide id="9" pos="1752" userDrawn="1">
          <p15:clr>
            <a:srgbClr val="A4A3A4"/>
          </p15:clr>
        </p15:guide>
        <p15:guide id="10" pos="2736" userDrawn="1">
          <p15:clr>
            <a:srgbClr val="A4A3A4"/>
          </p15:clr>
        </p15:guide>
        <p15:guide id="11" pos="216" userDrawn="1">
          <p15:clr>
            <a:srgbClr val="A4A3A4"/>
          </p15:clr>
        </p15:guide>
        <p15:guide id="12" pos="5328" userDrawn="1">
          <p15:clr>
            <a:srgbClr val="A4A3A4"/>
          </p15:clr>
        </p15:guide>
        <p15:guide id="13" pos="5544" userDrawn="1">
          <p15:clr>
            <a:srgbClr val="A4A3A4"/>
          </p15:clr>
        </p15:guide>
        <p15:guide id="14" pos="2856" userDrawn="1">
          <p15:clr>
            <a:srgbClr val="A4A3A4"/>
          </p15:clr>
        </p15:guide>
        <p15:guide id="15" pos="3576" userDrawn="1">
          <p15:clr>
            <a:srgbClr val="A4A3A4"/>
          </p15:clr>
        </p15:guide>
        <p15:guide id="16" pos="1968" userDrawn="1">
          <p15:clr>
            <a:srgbClr val="A4A3A4"/>
          </p15:clr>
        </p15:guide>
        <p15:guide id="17" pos="3744" userDrawn="1">
          <p15:clr>
            <a:srgbClr val="A4A3A4"/>
          </p15:clr>
        </p15:guide>
        <p15:guide id="18" orient="horz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3DB"/>
    <a:srgbClr val="B9B8BB"/>
    <a:srgbClr val="01689F"/>
    <a:srgbClr val="0071A0"/>
    <a:srgbClr val="9AD4EF"/>
    <a:srgbClr val="11A0DB"/>
    <a:srgbClr val="5F6569"/>
    <a:srgbClr val="214298"/>
    <a:srgbClr val="E5E8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7" autoAdjust="0"/>
    <p:restoredTop sz="93562" autoAdjust="0"/>
  </p:normalViewPr>
  <p:slideViewPr>
    <p:cSldViewPr snapToGrid="0">
      <p:cViewPr varScale="1">
        <p:scale>
          <a:sx n="96" d="100"/>
          <a:sy n="96" d="100"/>
        </p:scale>
        <p:origin x="714" y="72"/>
      </p:cViewPr>
      <p:guideLst>
        <p:guide orient="horz" pos="1764"/>
        <p:guide orient="horz" pos="827"/>
        <p:guide orient="horz" pos="1668"/>
        <p:guide orient="horz" pos="2244"/>
        <p:guide orient="horz" pos="180"/>
        <p:guide orient="horz" pos="2508"/>
        <p:guide pos="1752"/>
        <p:guide pos="2736"/>
        <p:guide pos="216"/>
        <p:guide pos="5328"/>
        <p:guide pos="5544"/>
        <p:guide pos="2856"/>
        <p:guide pos="3576"/>
        <p:guide pos="1968"/>
        <p:guide pos="3744"/>
        <p:guide orient="horz" pos="2772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8/8/2015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8/8/2015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99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88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06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3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pic>
        <p:nvPicPr>
          <p:cNvPr id="3" name="Picture 2" descr="HP_Helion_rev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4" y="289984"/>
            <a:ext cx="1023590" cy="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_Helion_pos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_Helion_pos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CN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0" y="4858893"/>
            <a:ext cx="609600" cy="164592"/>
          </a:xfrm>
          <a:prstGeom prst="rect">
            <a:avLst/>
          </a:prstGeom>
        </p:spPr>
        <p:txBody>
          <a:bodyPr/>
          <a:lstStyle/>
          <a:p>
            <a:fld id="{80C853A8-1CF5-4118-9D6D-C132E8FC53CB}" type="datetimeFigureOut">
              <a:rPr lang="en-US" smtClean="0">
                <a:solidFill>
                  <a:srgbClr val="87898B"/>
                </a:solidFill>
              </a:rPr>
              <a:pPr/>
              <a:t>8/8/2015</a:t>
            </a:fld>
            <a:endParaRPr lang="en-US">
              <a:solidFill>
                <a:srgbClr val="8789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1" y="4858893"/>
            <a:ext cx="2133600" cy="164592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87898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750" y="4858893"/>
            <a:ext cx="228600" cy="164592"/>
          </a:xfrm>
          <a:prstGeom prst="rect">
            <a:avLst/>
          </a:prstGeom>
        </p:spPr>
        <p:txBody>
          <a:bodyPr/>
          <a:lstStyle/>
          <a:p>
            <a:fld id="{00DE720E-C72B-42F0-AD69-52D60E3C605E}" type="slidenum">
              <a:rPr lang="en-US" smtClean="0">
                <a:solidFill>
                  <a:srgbClr val="87898B"/>
                </a:solidFill>
              </a:rPr>
              <a:pPr/>
              <a:t>‹#›</a:t>
            </a:fld>
            <a:endParaRPr lang="en-US">
              <a:solidFill>
                <a:srgbClr val="87898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0392"/>
            <a:ext cx="8229601" cy="2057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350"/>
            </a:lvl2pPr>
            <a:lvl3pPr marL="0" indent="0">
              <a:spcBef>
                <a:spcPts val="0"/>
              </a:spcBef>
              <a:buNone/>
              <a:defRPr sz="1350"/>
            </a:lvl3pPr>
            <a:lvl4pPr marL="0" indent="0">
              <a:spcBef>
                <a:spcPts val="0"/>
              </a:spcBef>
              <a:buNone/>
              <a:defRPr sz="1350"/>
            </a:lvl4pPr>
            <a:lvl5pPr marL="0" indent="0">
              <a:spcBef>
                <a:spcPts val="0"/>
              </a:spcBef>
              <a:buNone/>
              <a:defRPr sz="1350"/>
            </a:lvl5pPr>
            <a:lvl6pPr marL="0" indent="0">
              <a:spcBef>
                <a:spcPts val="0"/>
              </a:spcBef>
              <a:buNone/>
              <a:defRPr sz="1350"/>
            </a:lvl6pPr>
            <a:lvl7pPr marL="0" indent="0">
              <a:spcBef>
                <a:spcPts val="0"/>
              </a:spcBef>
              <a:buNone/>
              <a:defRPr sz="1350"/>
            </a:lvl7pPr>
            <a:lvl8pPr marL="0" indent="0">
              <a:spcBef>
                <a:spcPts val="0"/>
              </a:spcBef>
              <a:buNone/>
              <a:defRPr sz="1350"/>
            </a:lvl8pPr>
            <a:lvl9pPr marL="0" indent="0">
              <a:spcBef>
                <a:spcPts val="0"/>
              </a:spcBef>
              <a:buNone/>
              <a:defRPr sz="135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1"/>
            <a:ext cx="8229601" cy="33147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  <p:pic>
        <p:nvPicPr>
          <p:cNvPr id="7" name="Picture 6" descr="HP_Helion_pos_RGB_150_L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10" name="Picture 9" descr="HP_Helion_rev_WHITE_RGB_150_L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4" y="289984"/>
            <a:ext cx="1023590" cy="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3" name="Picture 2" descr="HP_Helion_pos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HP_Helion_pos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47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HP_Helion_pos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6" name="Picture 5" descr="HP_Helion_pos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12" y="289282"/>
            <a:ext cx="1029405" cy="3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09" r:id="rId6"/>
    <p:sldLayoutId id="2147483840" r:id="rId7"/>
    <p:sldLayoutId id="2147483839" r:id="rId8"/>
    <p:sldLayoutId id="2147483823" r:id="rId9"/>
    <p:sldLayoutId id="2147483824" r:id="rId10"/>
    <p:sldLayoutId id="2147483825" r:id="rId11"/>
    <p:sldLayoutId id="21474838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tack/magnum/tree/master/magnum/templates" TargetMode="External"/><Relationship Id="rId7" Type="http://schemas.openxmlformats.org/officeDocument/2006/relationships/hyperlink" Target="http://www8.hp.com/in/en/cloud/nfv-overview.html" TargetMode="External"/><Relationship Id="rId2" Type="http://schemas.openxmlformats.org/officeDocument/2006/relationships/hyperlink" Target="https://github.com/openstack/tripleo-heat-templat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8.hp.com/us/en/cloud/helion-devplatform-overview.html" TargetMode="External"/><Relationship Id="rId5" Type="http://schemas.openxmlformats.org/officeDocument/2006/relationships/hyperlink" Target="https://wiki.openstack.org/wiki/sahara" TargetMode="External"/><Relationship Id="rId4" Type="http://schemas.openxmlformats.org/officeDocument/2006/relationships/hyperlink" Target="https://wiki.openstack.org/wiki/Sol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Heat" TargetMode="External"/><Relationship Id="rId7" Type="http://schemas.openxmlformats.org/officeDocument/2006/relationships/hyperlink" Target="http://docs.openstack.org/developer/hea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openstack/heat-templates" TargetMode="External"/><Relationship Id="rId5" Type="http://schemas.openxmlformats.org/officeDocument/2006/relationships/hyperlink" Target="http://docs.openstack.org/developer/heat/pluginguide.html" TargetMode="External"/><Relationship Id="rId4" Type="http://schemas.openxmlformats.org/officeDocument/2006/relationships/hyperlink" Target="http://docs.openstack.org/developer/heat/template_guide/hot_spec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29184" y="1454648"/>
            <a:ext cx="6858000" cy="1206484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smtClean="0"/>
              <a:t>Heat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  </a:t>
            </a:r>
            <a:r>
              <a:rPr lang="en-US" sz="2000" b="0" dirty="0" smtClean="0"/>
              <a:t>OS:: Cloud :: Orchestrator</a:t>
            </a:r>
            <a:endParaRPr lang="en-US" sz="2000" b="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29184" y="2984119"/>
            <a:ext cx="6858000" cy="1055866"/>
          </a:xfrm>
        </p:spPr>
        <p:txBody>
          <a:bodyPr/>
          <a:lstStyle/>
          <a:p>
            <a:r>
              <a:rPr lang="en-US" sz="1200" dirty="0" err="1" smtClean="0"/>
              <a:t>Kanagaraj</a:t>
            </a:r>
            <a:r>
              <a:rPr lang="en-US" sz="1200" dirty="0" smtClean="0"/>
              <a:t> </a:t>
            </a:r>
            <a:r>
              <a:rPr lang="en-US" sz="1200" dirty="0" err="1" smtClean="0"/>
              <a:t>Manickam</a:t>
            </a:r>
            <a:r>
              <a:rPr lang="en-US" sz="1200" dirty="0" smtClean="0"/>
              <a:t> (kanagaraj.manickam@hp.com)</a:t>
            </a:r>
          </a:p>
          <a:p>
            <a:r>
              <a:rPr lang="en-US" sz="1200" dirty="0" err="1" smtClean="0"/>
              <a:t>Sirushti</a:t>
            </a:r>
            <a:r>
              <a:rPr lang="en-US" sz="1200" dirty="0" smtClean="0"/>
              <a:t> </a:t>
            </a:r>
            <a:r>
              <a:rPr lang="en-US" sz="1200" dirty="0" err="1" smtClean="0"/>
              <a:t>Murugesan</a:t>
            </a:r>
            <a:r>
              <a:rPr lang="en-US" sz="1200" dirty="0" smtClean="0"/>
              <a:t> (sirushti.murugesan@hp.com)</a:t>
            </a:r>
          </a:p>
          <a:p>
            <a:endParaRPr lang="en-US" sz="1200" dirty="0" smtClean="0"/>
          </a:p>
          <a:p>
            <a:r>
              <a:rPr lang="en-US" sz="1200" dirty="0" smtClean="0"/>
              <a:t>Aug 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2015</a:t>
            </a:r>
          </a:p>
          <a:p>
            <a:r>
              <a:rPr lang="en-US" sz="1600" dirty="0" err="1" smtClean="0"/>
              <a:t>OpenStack</a:t>
            </a:r>
            <a:r>
              <a:rPr lang="en-US" sz="1600" dirty="0" smtClean="0"/>
              <a:t> India Day @ Bangalore</a:t>
            </a:r>
          </a:p>
          <a:p>
            <a:endParaRPr lang="en-US" dirty="0" smtClean="0"/>
          </a:p>
        </p:txBody>
      </p:sp>
      <p:sp>
        <p:nvSpPr>
          <p:cNvPr id="6" name="object 6"/>
          <p:cNvSpPr txBox="1"/>
          <p:nvPr/>
        </p:nvSpPr>
        <p:spPr>
          <a:xfrm>
            <a:off x="3352800" y="6400800"/>
            <a:ext cx="49250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3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spc="15" dirty="0">
                <a:solidFill>
                  <a:srgbClr val="FFFFFF"/>
                </a:solidFill>
                <a:latin typeface="Arial"/>
                <a:cs typeface="Arial"/>
              </a:rPr>
              <a:t>lett</a:t>
            </a:r>
            <a:r>
              <a:rPr sz="700" spc="2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700" spc="-6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kar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700" spc="-55" dirty="0">
                <a:solidFill>
                  <a:srgbClr val="FFFFFF"/>
                </a:solidFill>
                <a:latin typeface="Arial"/>
                <a:cs typeface="Arial"/>
              </a:rPr>
              <a:t>P.</a:t>
            </a:r>
            <a:r>
              <a:rPr sz="7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nge</a:t>
            </a: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00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00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00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79120" y="4753864"/>
            <a:ext cx="7347404" cy="374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28270" y="4889373"/>
            <a:ext cx="420370" cy="1645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9" descr="HP_Helion_rev_WHITE_RGB_150_L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09" y="335504"/>
            <a:ext cx="2303057" cy="7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29184" y="1444709"/>
            <a:ext cx="6858000" cy="1206484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dirty="0" smtClean="0"/>
              <a:t>Heat-Engine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sz="2000" b="0" dirty="0"/>
          </a:p>
        </p:txBody>
      </p:sp>
      <p:sp>
        <p:nvSpPr>
          <p:cNvPr id="3" name="Footer Placeholder 4"/>
          <p:cNvSpPr txBox="1">
            <a:spLocks/>
          </p:cNvSpPr>
          <p:nvPr/>
        </p:nvSpPr>
        <p:spPr>
          <a:xfrm>
            <a:off x="579120" y="4753864"/>
            <a:ext cx="7347404" cy="374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HP_Helion_rev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59" y="125835"/>
            <a:ext cx="796429" cy="2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Problems </a:t>
            </a:r>
            <a:r>
              <a:rPr lang="en-US" dirty="0" smtClean="0">
                <a:solidFill>
                  <a:schemeClr val="accent1"/>
                </a:solidFill>
              </a:rPr>
              <a:t>in heat-engine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272" y="887188"/>
            <a:ext cx="5372077" cy="293719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Capacity </a:t>
            </a:r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dirty="0" smtClean="0">
                <a:solidFill>
                  <a:schemeClr val="tx1"/>
                </a:solidFill>
              </a:rPr>
              <a:t>a </a:t>
            </a:r>
            <a:r>
              <a:rPr lang="en-US" sz="1200" dirty="0">
                <a:solidFill>
                  <a:schemeClr val="tx1"/>
                </a:solidFill>
              </a:rPr>
              <a:t>bottle-neck:</a:t>
            </a:r>
          </a:p>
          <a:p>
            <a:pPr lvl="3"/>
            <a:r>
              <a:rPr lang="en-US" sz="1200" dirty="0">
                <a:solidFill>
                  <a:schemeClr val="tx1"/>
                </a:solidFill>
              </a:rPr>
              <a:t>when exceeds engines RAM and CPU </a:t>
            </a:r>
            <a:r>
              <a:rPr lang="en-US" sz="1200" dirty="0" smtClean="0">
                <a:solidFill>
                  <a:schemeClr val="tx1"/>
                </a:solidFill>
              </a:rPr>
              <a:t>threshold</a:t>
            </a:r>
          </a:p>
          <a:p>
            <a:pPr lvl="3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Reliability is compromised: </a:t>
            </a:r>
          </a:p>
          <a:p>
            <a:pPr lvl="3"/>
            <a:r>
              <a:rPr lang="en-US" sz="1200" b="0" dirty="0">
                <a:solidFill>
                  <a:schemeClr val="tx1"/>
                </a:solidFill>
              </a:rPr>
              <a:t>Engine fails, then stack is FAILED, but user can't recover </a:t>
            </a:r>
            <a:r>
              <a:rPr lang="en-US" sz="1200" b="0" dirty="0" smtClean="0">
                <a:solidFill>
                  <a:schemeClr val="tx1"/>
                </a:solidFill>
              </a:rPr>
              <a:t>engine failure, suppose operators.</a:t>
            </a:r>
          </a:p>
          <a:p>
            <a:pPr lvl="3"/>
            <a:endParaRPr lang="en-US" sz="1200" b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Concurrent-update is not available</a:t>
            </a:r>
          </a:p>
          <a:p>
            <a:pPr lvl="3"/>
            <a:r>
              <a:rPr lang="en-US" sz="1200" b="0" dirty="0">
                <a:solidFill>
                  <a:schemeClr val="tx1"/>
                </a:solidFill>
              </a:rPr>
              <a:t>Once stack is locked by a heat-engine, it unlocks only after stack is provisioned</a:t>
            </a:r>
            <a:r>
              <a:rPr lang="en-US" sz="1200" b="0" dirty="0" smtClean="0">
                <a:solidFill>
                  <a:schemeClr val="tx1"/>
                </a:solidFill>
              </a:rPr>
              <a:t>. User end-up in waiting, till stack completes.</a:t>
            </a:r>
          </a:p>
          <a:p>
            <a:pPr lvl="3"/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Stack is not in sync with reality.</a:t>
            </a:r>
          </a:p>
          <a:p>
            <a:pPr lvl="3"/>
            <a:r>
              <a:rPr lang="en-US" sz="1200" b="0" dirty="0" smtClean="0">
                <a:solidFill>
                  <a:schemeClr val="tx1"/>
                </a:solidFill>
              </a:rPr>
              <a:t>Disk failure.</a:t>
            </a:r>
          </a:p>
          <a:p>
            <a:pPr lvl="3"/>
            <a:r>
              <a:rPr lang="en-US" sz="1200" b="0" dirty="0" smtClean="0">
                <a:solidFill>
                  <a:schemeClr val="tx1"/>
                </a:solidFill>
              </a:rPr>
              <a:t>Network connection is down.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</a:rPr>
              <a:t>Etc.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11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9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58114" y="1633552"/>
            <a:ext cx="8317859" cy="1206484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dirty="0" smtClean="0"/>
              <a:t>Solution: Re-write Heat-Engine		</a:t>
            </a:r>
            <a:endParaRPr lang="en-US" sz="2000" b="0" dirty="0"/>
          </a:p>
        </p:txBody>
      </p:sp>
      <p:sp>
        <p:nvSpPr>
          <p:cNvPr id="3" name="Footer Placeholder 4"/>
          <p:cNvSpPr txBox="1">
            <a:spLocks/>
          </p:cNvSpPr>
          <p:nvPr/>
        </p:nvSpPr>
        <p:spPr>
          <a:xfrm>
            <a:off x="579120" y="4753864"/>
            <a:ext cx="7347404" cy="374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HP_Helion_rev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59" y="125835"/>
            <a:ext cx="796429" cy="2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1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Persist progress into database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891" y="475164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12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001597" y="1879842"/>
            <a:ext cx="1535258" cy="7403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Heat-engine</a:t>
            </a:r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868065" y="2151914"/>
            <a:ext cx="600075" cy="19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6468139" y="1064841"/>
            <a:ext cx="694891" cy="76847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7101336" y="1874687"/>
            <a:ext cx="694891" cy="76847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468139" y="2684533"/>
            <a:ext cx="694891" cy="76847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7734530" y="2684533"/>
            <a:ext cx="694891" cy="76847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7734531" y="1064840"/>
            <a:ext cx="694891" cy="76847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61266" y="2448975"/>
            <a:ext cx="141834" cy="3340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94464" y="2448975"/>
            <a:ext cx="141831" cy="3340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7"/>
          </p:cNvCxnSpPr>
          <p:nvPr/>
        </p:nvCxnSpPr>
        <p:spPr>
          <a:xfrm flipH="1">
            <a:off x="7694463" y="1639130"/>
            <a:ext cx="171444" cy="3480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4" idx="1"/>
          </p:cNvCxnSpPr>
          <p:nvPr/>
        </p:nvCxnSpPr>
        <p:spPr>
          <a:xfrm>
            <a:off x="7061266" y="1720774"/>
            <a:ext cx="141834" cy="266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4"/>
          <p:cNvSpPr>
            <a:spLocks noGrp="1"/>
          </p:cNvSpPr>
          <p:nvPr>
            <p:ph type="body" sz="half" idx="4294967295"/>
          </p:nvPr>
        </p:nvSpPr>
        <p:spPr>
          <a:xfrm>
            <a:off x="154020" y="768463"/>
            <a:ext cx="3799622" cy="200393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Track progress of resources </a:t>
            </a:r>
            <a:r>
              <a:rPr lang="en-US" sz="2800" b="0" dirty="0" smtClean="0">
                <a:solidFill>
                  <a:schemeClr val="tx1"/>
                </a:solidFill>
              </a:rPr>
              <a:t>and persist a graph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endParaRPr lang="en-US" sz="28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err="1" smtClean="0">
                <a:solidFill>
                  <a:schemeClr val="tx1"/>
                </a:solidFill>
              </a:rPr>
              <a:t>Resumable</a:t>
            </a:r>
            <a:r>
              <a:rPr lang="en-US" sz="2800" b="0" dirty="0" smtClean="0">
                <a:solidFill>
                  <a:schemeClr val="tx1"/>
                </a:solidFill>
              </a:rPr>
              <a:t> Stacks.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Atomic operations to the database.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3" name="Picture 2" descr="http://media.indiedb.com/images/articles/1/117/116915/database-developer-Eastbourne-B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31" y="3592913"/>
            <a:ext cx="1111269" cy="8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 rot="5400000">
            <a:off x="7709410" y="2110616"/>
            <a:ext cx="2292513" cy="200964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7157459" y="768463"/>
            <a:ext cx="1597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Graph of Heat Stack</a:t>
            </a:r>
            <a:endParaRPr lang="en-US" sz="1100" b="1" dirty="0">
              <a:ln w="10160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26" name="Picture 4" descr="http://www.ukoug.org/public/images/end-user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85" y="727239"/>
            <a:ext cx="813749" cy="8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unrestrictedstock.com/wp-content/uploads/office-icons-document-free-stock-vec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4708" y="1096717"/>
            <a:ext cx="649101" cy="4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ight Arrow 27"/>
          <p:cNvSpPr/>
          <p:nvPr/>
        </p:nvSpPr>
        <p:spPr>
          <a:xfrm rot="5400000">
            <a:off x="4506932" y="1527154"/>
            <a:ext cx="453476" cy="24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60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Async</a:t>
            </a:r>
            <a:r>
              <a:rPr lang="en-US" dirty="0" smtClean="0">
                <a:solidFill>
                  <a:schemeClr val="accent1"/>
                </a:solidFill>
              </a:rPr>
              <a:t>. cast of tasks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891" y="475164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13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 Placeholder 34"/>
          <p:cNvSpPr>
            <a:spLocks noGrp="1"/>
          </p:cNvSpPr>
          <p:nvPr>
            <p:ph type="body" sz="half" idx="4294967295"/>
          </p:nvPr>
        </p:nvSpPr>
        <p:spPr>
          <a:xfrm>
            <a:off x="230853" y="1081899"/>
            <a:ext cx="3799622" cy="200393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Granularity at Resource level.</a:t>
            </a:r>
            <a:endParaRPr lang="en-US" sz="2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Load-</a:t>
            </a:r>
            <a:r>
              <a:rPr lang="en-US" sz="2400" b="0" dirty="0" smtClean="0">
                <a:solidFill>
                  <a:schemeClr val="tx1"/>
                </a:solidFill>
              </a:rPr>
              <a:t>balanced by </a:t>
            </a:r>
            <a:r>
              <a:rPr lang="en-US" sz="2400" b="0" dirty="0" err="1" smtClean="0">
                <a:solidFill>
                  <a:schemeClr val="tx1"/>
                </a:solidFill>
              </a:rPr>
              <a:t>RabbitMQ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  <a:endParaRPr lang="en-US" sz="2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Separate workers.</a:t>
            </a:r>
            <a:endParaRPr lang="en-US" sz="2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RPC casts than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Resources propagate on their own.</a:t>
            </a:r>
            <a:endParaRPr lang="en-US" sz="2400" b="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1" name="Right Arrow 30"/>
          <p:cNvSpPr/>
          <p:nvPr/>
        </p:nvSpPr>
        <p:spPr>
          <a:xfrm rot="5400000">
            <a:off x="4921194" y="2344896"/>
            <a:ext cx="415507" cy="183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960244" y="1369603"/>
            <a:ext cx="694892" cy="67282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7593441" y="2179449"/>
            <a:ext cx="694892" cy="67282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960244" y="2989295"/>
            <a:ext cx="694892" cy="67282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8226635" y="2989295"/>
            <a:ext cx="694892" cy="67282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8226636" y="1369602"/>
            <a:ext cx="694892" cy="67282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553371" y="2753737"/>
            <a:ext cx="141834" cy="3340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</p:cNvCxnSpPr>
          <p:nvPr/>
        </p:nvCxnSpPr>
        <p:spPr>
          <a:xfrm>
            <a:off x="8186568" y="2753738"/>
            <a:ext cx="212994" cy="3039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186569" y="1943891"/>
            <a:ext cx="141832" cy="3340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1"/>
          </p:cNvCxnSpPr>
          <p:nvPr/>
        </p:nvCxnSpPr>
        <p:spPr>
          <a:xfrm>
            <a:off x="7508674" y="1983382"/>
            <a:ext cx="186532" cy="294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://media.indiedb.com/images/articles/1/117/116915/database-developer-Eastbourne-B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3" y="2588140"/>
            <a:ext cx="767448" cy="5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ight Arrow 45"/>
          <p:cNvSpPr/>
          <p:nvPr/>
        </p:nvSpPr>
        <p:spPr>
          <a:xfrm rot="16200000">
            <a:off x="4981822" y="3218934"/>
            <a:ext cx="326974" cy="183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4460632" y="3454367"/>
            <a:ext cx="1505868" cy="12946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Heat-engine</a:t>
            </a:r>
          </a:p>
          <a:p>
            <a:pPr algn="ctr"/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135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77067" y="4070327"/>
            <a:ext cx="1072715" cy="5652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Worker</a:t>
            </a:r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endCxn id="34" idx="3"/>
          </p:cNvCxnSpPr>
          <p:nvPr/>
        </p:nvCxnSpPr>
        <p:spPr>
          <a:xfrm flipV="1">
            <a:off x="5815005" y="3563584"/>
            <a:ext cx="1247004" cy="653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276156" y="928497"/>
            <a:ext cx="1505868" cy="12946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Heat-engine</a:t>
            </a:r>
          </a:p>
          <a:p>
            <a:pPr algn="ctr"/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135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92591" y="1544457"/>
            <a:ext cx="1072715" cy="5652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Worker</a:t>
            </a:r>
            <a:endParaRPr lang="en-US" sz="13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5" name="Straight Arrow Connector 44"/>
          <p:cNvCxnSpPr>
            <a:stCxn id="52" idx="3"/>
            <a:endCxn id="32" idx="2"/>
          </p:cNvCxnSpPr>
          <p:nvPr/>
        </p:nvCxnSpPr>
        <p:spPr>
          <a:xfrm flipV="1">
            <a:off x="5665306" y="1706014"/>
            <a:ext cx="1294938" cy="121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D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D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D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D6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D6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So, problem &amp; solution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7869" y="1340880"/>
            <a:ext cx="4337248" cy="2875520"/>
          </a:xfrm>
        </p:spPr>
        <p:txBody>
          <a:bodyPr/>
          <a:lstStyle/>
          <a:p>
            <a:r>
              <a:rPr lang="en-US" sz="1350" b="0" dirty="0" smtClean="0">
                <a:solidFill>
                  <a:schemeClr val="tx1"/>
                </a:solidFill>
              </a:rPr>
              <a:t>Convergence </a:t>
            </a:r>
            <a:r>
              <a:rPr lang="en-US" sz="1350" b="0" dirty="0">
                <a:solidFill>
                  <a:schemeClr val="tx1"/>
                </a:solidFill>
              </a:rPr>
              <a:t>heat-engine</a:t>
            </a:r>
            <a:r>
              <a:rPr lang="en-US" sz="1350" b="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Concurrent update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0" dirty="0" smtClean="0">
                <a:solidFill>
                  <a:schemeClr val="tx1"/>
                </a:solidFill>
              </a:rPr>
              <a:t>Stack </a:t>
            </a:r>
            <a:r>
              <a:rPr lang="en-US" sz="900" b="0" dirty="0">
                <a:solidFill>
                  <a:schemeClr val="tx1"/>
                </a:solidFill>
              </a:rPr>
              <a:t>lock is removed (and resource level lock is used), helps concurrent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Stack reliability: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0" dirty="0" smtClean="0">
                <a:solidFill>
                  <a:schemeClr val="tx1"/>
                </a:solidFill>
              </a:rPr>
              <a:t>When </a:t>
            </a:r>
            <a:r>
              <a:rPr lang="en-US" sz="900" b="0" dirty="0">
                <a:solidFill>
                  <a:schemeClr val="tx1"/>
                </a:solidFill>
              </a:rPr>
              <a:t>one engine fails, in-progress stacks are taken care by other engines </a:t>
            </a:r>
            <a:r>
              <a:rPr lang="en-US" sz="900" b="0" dirty="0" smtClean="0">
                <a:solidFill>
                  <a:schemeClr val="tx1"/>
                </a:solidFill>
              </a:rPr>
              <a:t>automatically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Capacity: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0" dirty="0" smtClean="0">
                <a:solidFill>
                  <a:schemeClr val="tx1"/>
                </a:solidFill>
              </a:rPr>
              <a:t>Provisioning larger stack became the reality.</a:t>
            </a:r>
          </a:p>
          <a:p>
            <a:endParaRPr lang="en-US" sz="1350" b="0" dirty="0" smtClean="0">
              <a:solidFill>
                <a:schemeClr val="tx1"/>
              </a:solidFill>
            </a:endParaRPr>
          </a:p>
          <a:p>
            <a:endParaRPr lang="en-US" sz="1350" b="0" dirty="0">
              <a:solidFill>
                <a:schemeClr val="tx1"/>
              </a:solidFill>
            </a:endParaRPr>
          </a:p>
          <a:p>
            <a:r>
              <a:rPr lang="en-US" sz="1350" b="0" dirty="0" smtClean="0">
                <a:solidFill>
                  <a:schemeClr val="tx1"/>
                </a:solidFill>
              </a:rPr>
              <a:t>Continuous </a:t>
            </a:r>
            <a:r>
              <a:rPr lang="en-US" sz="1350" b="0" dirty="0">
                <a:solidFill>
                  <a:schemeClr val="tx1"/>
                </a:solidFill>
              </a:rPr>
              <a:t>observer </a:t>
            </a:r>
            <a:endParaRPr lang="en-US" sz="135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Being </a:t>
            </a:r>
            <a:r>
              <a:rPr lang="en-US" sz="1100" b="0" dirty="0">
                <a:solidFill>
                  <a:schemeClr val="tx1"/>
                </a:solidFill>
              </a:rPr>
              <a:t>designed to take care of the underlying cloud infrastructure failures.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891" y="475164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14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black">
          <a:xfrm>
            <a:off x="278926" y="1375258"/>
            <a:ext cx="4111306" cy="2937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Capacity is a bottle-neck:</a:t>
            </a:r>
          </a:p>
          <a:p>
            <a:pPr lvl="2"/>
            <a:r>
              <a:rPr lang="en-US" sz="800" dirty="0" smtClean="0">
                <a:solidFill>
                  <a:schemeClr val="tx1"/>
                </a:solidFill>
              </a:rPr>
              <a:t>when exceeds engines RAM and CPU threshold</a:t>
            </a:r>
          </a:p>
          <a:p>
            <a:pPr lvl="3"/>
            <a:endParaRPr lang="en-U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Reliability is compromised: </a:t>
            </a:r>
          </a:p>
          <a:p>
            <a:pPr lvl="2"/>
            <a:r>
              <a:rPr lang="en-US" sz="800" dirty="0" smtClean="0">
                <a:solidFill>
                  <a:schemeClr val="tx1"/>
                </a:solidFill>
              </a:rPr>
              <a:t>Engine fails, then stack is FAILED, but user can't recover engine failure, suppose operators.</a:t>
            </a:r>
          </a:p>
          <a:p>
            <a:pPr lvl="3"/>
            <a:endParaRPr lang="en-U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Concurrent-update is not available</a:t>
            </a:r>
          </a:p>
          <a:p>
            <a:pPr lvl="2"/>
            <a:r>
              <a:rPr lang="en-US" sz="800" dirty="0" smtClean="0">
                <a:solidFill>
                  <a:schemeClr val="tx1"/>
                </a:solidFill>
              </a:rPr>
              <a:t>Once stack is locked by a heat-engine, it unlocks only after stack is provisioned. User end-up in waiting, till stack completes.</a:t>
            </a:r>
          </a:p>
          <a:p>
            <a:pPr marL="160338" lvl="3" indent="0"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160338" lvl="3" indent="0"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Stack is not in sync with reality.</a:t>
            </a:r>
          </a:p>
          <a:p>
            <a:pPr lvl="2"/>
            <a:r>
              <a:rPr lang="en-US" sz="800" dirty="0" smtClean="0">
                <a:solidFill>
                  <a:schemeClr val="tx1"/>
                </a:solidFill>
              </a:rPr>
              <a:t>Disk failure.</a:t>
            </a:r>
          </a:p>
          <a:p>
            <a:pPr lvl="2"/>
            <a:r>
              <a:rPr lang="en-US" sz="800" dirty="0" smtClean="0">
                <a:solidFill>
                  <a:schemeClr val="tx1"/>
                </a:solidFill>
              </a:rPr>
              <a:t>Network connection is down.</a:t>
            </a:r>
          </a:p>
          <a:p>
            <a:pPr lvl="2"/>
            <a:r>
              <a:rPr lang="en-US" sz="800" dirty="0" smtClean="0">
                <a:solidFill>
                  <a:schemeClr val="tx1"/>
                </a:solidFill>
              </a:rPr>
              <a:t>Etc.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205416" y="1375258"/>
            <a:ext cx="348488" cy="17845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07844" y="3493790"/>
            <a:ext cx="682388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Convergence Blueprints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4" y="732946"/>
            <a:ext cx="8229601" cy="20574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 journey from Juno-&gt;Kilo-&gt;Liberty 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33337"/>
              </p:ext>
            </p:extLst>
          </p:nvPr>
        </p:nvGraphicFramePr>
        <p:xfrm>
          <a:off x="239084" y="1005681"/>
          <a:ext cx="8580307" cy="378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0"/>
                <a:gridCol w="914400"/>
                <a:gridCol w="3271707"/>
              </a:tblGrid>
              <a:tr h="2275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Activity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HP Simplifie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Release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HP Simplifie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Owners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HP Simplified"/>
                      </a:endParaRPr>
                    </a:p>
                  </a:txBody>
                  <a:tcPr marL="9525" marR="9525" marT="9525" marB="0" anchor="ctr"/>
                </a:tc>
              </a:tr>
              <a:tr h="142885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50"/>
                        <a:buFont typeface="HP Simplified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</a:rPr>
                        <a:t>https://blueprints.launchpad.net/heat/+spec/convergence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Juno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Clint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Byrum</a:t>
                      </a:r>
                      <a:endParaRPr 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900" u="none" strike="noStrike" dirty="0" smtClean="0">
                          <a:effectLst/>
                        </a:rPr>
                        <a:t>https://blueprints.launchpad.net/heat/+spec/convergence-engine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Juno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Clint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Byrum</a:t>
                      </a:r>
                      <a:endParaRPr 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</a:rPr>
                        <a:t>https://blueprints.launchpad.net/heat/+spec/convergence-continuous-observer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Clint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Byrum</a:t>
                      </a:r>
                      <a:endParaRPr 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</a:rPr>
                        <a:t>https://blueprints.launchpad.net/heat/+spec/convergence-observer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Juno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solidFill>
                            <a:schemeClr val="accent1"/>
                          </a:solidFill>
                          <a:effectLst/>
                        </a:rPr>
                        <a:t>Clint </a:t>
                      </a:r>
                      <a:r>
                        <a:rPr lang="en-US" sz="900" u="none" strike="noStrike" dirty="0" err="1" smtClean="0">
                          <a:solidFill>
                            <a:schemeClr val="accent1"/>
                          </a:solidFill>
                          <a:effectLst/>
                        </a:rPr>
                        <a:t>Byrum</a:t>
                      </a:r>
                      <a:endParaRPr 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46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effectLst/>
                        </a:rPr>
                        <a:t>Convergence-engine </a:t>
                      </a:r>
                      <a:r>
                        <a:rPr lang="en-US" sz="900" u="none" strike="noStrike" kern="1200" dirty="0" err="1">
                          <a:effectLst/>
                        </a:rPr>
                        <a:t>PoC</a:t>
                      </a:r>
                      <a:r>
                        <a:rPr lang="en-US" sz="900" u="none" strike="noStrike" kern="1200" dirty="0">
                          <a:effectLst/>
                        </a:rPr>
                        <a:t>  on top of upstream heat codebase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Juno, Kilo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Anant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Patil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, Rakesh HS,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Sirushti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Murugesan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Ishant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Tyahi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Unmesh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Gurjar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Vishnusaran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Murugan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,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Kanagaraj</a:t>
                      </a:r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Manickam</a:t>
                      </a:r>
                      <a:endParaRPr 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>
                          <a:effectLst/>
                        </a:rPr>
                        <a:t>Convergence-engine PoC </a:t>
                      </a: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Zane Bitter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83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effectLst/>
                        </a:rPr>
                        <a:t>Convergence-engine blueprint is converted into small blueprints based on </a:t>
                      </a:r>
                      <a:r>
                        <a:rPr lang="en-US" sz="900" u="none" strike="noStrike" kern="1200" dirty="0" smtClean="0">
                          <a:effectLst/>
                        </a:rPr>
                        <a:t>above </a:t>
                      </a:r>
                      <a:r>
                        <a:rPr lang="en-US" sz="900" u="none" strike="noStrike" kern="1200" dirty="0" err="1" smtClean="0">
                          <a:effectLst/>
                        </a:rPr>
                        <a:t>PoC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Zane Bitter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https://blueprints.launchpad.net/heat/+spec/convergence-config-option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Peter Razumovsky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https://blueprints.launchpad.net/heat/+spec/convergence-resource-table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Sergey </a:t>
                      </a:r>
                      <a:r>
                        <a:rPr lang="en-US" sz="900" u="none" strike="noStrike" dirty="0" err="1">
                          <a:effectLst/>
                        </a:rPr>
                        <a:t>Kraynev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https://blueprints.launchpad.net/heat/+spec/convergence-message-bus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Kanagaraj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Manickam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https://blueprints.launchpad.net/heat/+spec/convergence-push-data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Sergey Kraynev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https://blueprints.launchpad.net/heat/+spec/convergence-stack-data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Anant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Patil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https://blueprints.launchpad.net/heat/+spec/convergence-concurrent-workflow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Angus Salkeld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https://blueprints.launchpad.net/heat/+spec/convergence-graph-progress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Rakesh H S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https://blueprints.launchpad.net/heat/+spec/convergence-lightweight-stack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Liberty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Sirushti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Murugesan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https://blueprints.launchpad.net/heat/+spec/convergence-prepare-traversal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Liberty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Rakesh H S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https://blueprints.launchpad.net/heat/+spec/convergence-check-workflow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Sirushti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Murugesan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https://blueprints.launchpad.net/heat/+spec/convergence-resource-locking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Ishant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Tyagi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https://blueprints.launchpad.net/heat/+spec/convergence-rollback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Anant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Patil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https://blueprints.launchpad.net/heat/+spec/convergence-resource-replacement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Angus 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Salkeld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https://blueprints.launchpad.net/heat/+spec/convergence-resource-operations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Kanagaraj</a:t>
                      </a:r>
                      <a:r>
                        <a:rPr lang="en-US" sz="900" u="none" strike="noStrike" kern="1200" dirty="0">
                          <a:solidFill>
                            <a:schemeClr val="accent1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kern="1200" dirty="0" err="1">
                          <a:solidFill>
                            <a:schemeClr val="accent1"/>
                          </a:solidFill>
                          <a:effectLst/>
                        </a:rPr>
                        <a:t>Manickam</a:t>
                      </a:r>
                      <a:endParaRPr lang="en-US" sz="900" b="1" i="0" u="none" strike="noStrike" kern="12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Enable Convergence-engine-functional testing in </a:t>
                      </a:r>
                      <a:r>
                        <a:rPr lang="en-US" sz="900" u="none" strike="noStrike" dirty="0" err="1">
                          <a:effectLst/>
                        </a:rPr>
                        <a:t>zuul</a:t>
                      </a:r>
                      <a:r>
                        <a:rPr lang="en-US" sz="900" u="none" strike="noStrike" dirty="0">
                          <a:effectLst/>
                        </a:rPr>
                        <a:t> gate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Heat Community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Convergence-engine </a:t>
                      </a:r>
                      <a:r>
                        <a:rPr lang="en-US" sz="900" u="none" strike="noStrike" dirty="0" smtClean="0">
                          <a:effectLst/>
                        </a:rPr>
                        <a:t>Functional-testing </a:t>
                      </a:r>
                      <a:r>
                        <a:rPr lang="en-US" sz="900" u="none" strike="noStrike" dirty="0">
                          <a:effectLst/>
                        </a:rPr>
                        <a:t>and bug fixing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Liberty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Heat Community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15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4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Convergence Future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4" y="732946"/>
            <a:ext cx="8229601" cy="20574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 journey from Liberty -&gt;</a:t>
            </a:r>
            <a:r>
              <a:rPr lang="en-US" dirty="0" err="1" smtClean="0">
                <a:solidFill>
                  <a:srgbClr val="000000"/>
                </a:solidFill>
              </a:rPr>
              <a:t>Mitaka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22339"/>
              </p:ext>
            </p:extLst>
          </p:nvPr>
        </p:nvGraphicFramePr>
        <p:xfrm>
          <a:off x="385893" y="1005681"/>
          <a:ext cx="6747633" cy="237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335"/>
                <a:gridCol w="1315298"/>
              </a:tblGrid>
              <a:tr h="4315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kern="1200" dirty="0">
                          <a:effectLst/>
                        </a:rPr>
                        <a:t>Activity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Release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HP Simplified"/>
                      </a:endParaRPr>
                    </a:p>
                  </a:txBody>
                  <a:tcPr marL="9525" marR="9525" marT="9525" marB="0" anchor="ctr"/>
                </a:tc>
              </a:tr>
              <a:tr h="416726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</a:rPr>
                        <a:t>Core logic is completed, and remaining work to be completed like Suspend, resume, timeout, </a:t>
                      </a:r>
                      <a:r>
                        <a:rPr lang="en-US" sz="900" u="none" strike="noStrike" kern="1200" dirty="0" err="1" smtClean="0">
                          <a:effectLst/>
                        </a:rPr>
                        <a:t>etc</a:t>
                      </a:r>
                      <a:endParaRPr lang="en-US" sz="900" u="none" strike="noStrike" kern="1200" dirty="0" smtClean="0">
                        <a:effectLst/>
                      </a:endParaRPr>
                    </a:p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baseline="0" dirty="0" smtClean="0">
                          <a:effectLst/>
                        </a:rPr>
                        <a:t>Liberty</a:t>
                      </a:r>
                      <a:endParaRPr lang="en-US" sz="105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92611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</a:rPr>
                        <a:t>Convergence-observer investigation, design and submit the blueprints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baseline="0" dirty="0" smtClean="0">
                          <a:effectLst/>
                        </a:rPr>
                        <a:t>Liberty</a:t>
                      </a:r>
                      <a:endParaRPr lang="en-US" sz="105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63465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</a:rPr>
                        <a:t>Convergence-continuous-observer investigation, design and submit the blueprints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baseline="0" dirty="0" smtClean="0">
                          <a:effectLst/>
                        </a:rPr>
                        <a:t>Liberty</a:t>
                      </a:r>
                      <a:endParaRPr lang="en-US" sz="105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634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effectLst/>
                        </a:rPr>
                        <a:t>Implement the convergence-observer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baseline="0" dirty="0" err="1" smtClean="0">
                          <a:effectLst/>
                        </a:rPr>
                        <a:t>Mitaka</a:t>
                      </a:r>
                      <a:endParaRPr lang="en-US" sz="105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634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effectLst/>
                        </a:rPr>
                        <a:t>Implement the convergence-continuous-observer</a:t>
                      </a:r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kern="1200" baseline="0" dirty="0" err="1" smtClean="0">
                          <a:effectLst/>
                        </a:rPr>
                        <a:t>Mitaka</a:t>
                      </a:r>
                      <a:endParaRPr lang="en-US" sz="105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22036">
                <a:tc>
                  <a:txBody>
                    <a:bodyPr/>
                    <a:lstStyle/>
                    <a:p>
                      <a:pPr algn="l" fontAlgn="b"/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2036">
                <a:tc>
                  <a:txBody>
                    <a:bodyPr/>
                    <a:lstStyle/>
                    <a:p>
                      <a:pPr algn="l" fontAlgn="b"/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9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5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Consumers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Actively uses heat for orchestration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272" y="1257301"/>
            <a:ext cx="7469324" cy="252613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OpenStack services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TipleO </a:t>
            </a:r>
            <a:r>
              <a:rPr lang="en-US" sz="1000" b="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000" b="0" dirty="0" smtClean="0">
                <a:solidFill>
                  <a:schemeClr val="tx1"/>
                </a:solidFill>
                <a:hlinkClick r:id="rId2"/>
              </a:rPr>
              <a:t>github.com/openstack/tripleo-heat-templates</a:t>
            </a: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Magnum </a:t>
            </a:r>
            <a:r>
              <a:rPr lang="en-US" sz="1000" b="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1000" b="0" dirty="0" smtClean="0">
                <a:solidFill>
                  <a:schemeClr val="tx1"/>
                </a:solidFill>
                <a:hlinkClick r:id="rId3"/>
              </a:rPr>
              <a:t>github.com/openstack/magnum/tree/master/magnum/templates</a:t>
            </a: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Solum </a:t>
            </a:r>
            <a:r>
              <a:rPr lang="en-US" sz="1000" b="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000" b="0" dirty="0" smtClean="0">
                <a:solidFill>
                  <a:schemeClr val="tx1"/>
                </a:solidFill>
                <a:hlinkClick r:id="rId4"/>
              </a:rPr>
              <a:t>wiki.openstack.org/wiki/Solum</a:t>
            </a: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Sahara </a:t>
            </a:r>
            <a:r>
              <a:rPr lang="en-US" sz="1000" b="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000" b="0" dirty="0" smtClean="0">
                <a:solidFill>
                  <a:schemeClr val="tx1"/>
                </a:solidFill>
                <a:hlinkClick r:id="rId5"/>
              </a:rPr>
              <a:t>wiki.openstack.org/wiki/sahara</a:t>
            </a: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HP products</a:t>
            </a:r>
            <a:endParaRPr lang="en-US" sz="1200" b="0" dirty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HDP </a:t>
            </a:r>
            <a:r>
              <a:rPr lang="en-US" sz="1000" b="0" dirty="0" smtClean="0">
                <a:solidFill>
                  <a:schemeClr val="tx1"/>
                </a:solidFill>
                <a:hlinkClick r:id="rId6"/>
              </a:rPr>
              <a:t>http</a:t>
            </a:r>
            <a:r>
              <a:rPr lang="en-US" sz="1000" b="0" dirty="0">
                <a:solidFill>
                  <a:schemeClr val="tx1"/>
                </a:solidFill>
                <a:hlinkClick r:id="rId6"/>
              </a:rPr>
              <a:t>://</a:t>
            </a:r>
            <a:r>
              <a:rPr lang="en-US" sz="1000" b="0" dirty="0" smtClean="0">
                <a:solidFill>
                  <a:schemeClr val="tx1"/>
                </a:solidFill>
                <a:hlinkClick r:id="rId6"/>
              </a:rPr>
              <a:t>www8.hp.com/us/en/cloud/helion-devplatform-overview.html</a:t>
            </a: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NFV </a:t>
            </a:r>
            <a:r>
              <a:rPr lang="en-US" sz="1000" b="0" dirty="0">
                <a:solidFill>
                  <a:schemeClr val="tx1"/>
                </a:solidFill>
                <a:hlinkClick r:id="rId7"/>
              </a:rPr>
              <a:t>http://</a:t>
            </a:r>
            <a:r>
              <a:rPr lang="en-US" sz="1000" b="0" dirty="0" smtClean="0">
                <a:solidFill>
                  <a:schemeClr val="tx1"/>
                </a:solidFill>
                <a:hlinkClick r:id="rId7"/>
              </a:rPr>
              <a:t>www8.hp.com/in/en/cloud/nfv-overview.html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17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29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Knowledge 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8298"/>
            <a:ext cx="7469324" cy="307141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Wiki: </a:t>
            </a:r>
            <a:r>
              <a:rPr lang="en-US" sz="1200" b="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200" b="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200" b="0" dirty="0" smtClean="0">
                <a:solidFill>
                  <a:schemeClr val="tx1"/>
                </a:solidFill>
                <a:hlinkClick r:id="rId3"/>
              </a:rPr>
              <a:t>wiki.openstack.org/wiki/Heat</a:t>
            </a: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Template guide</a:t>
            </a:r>
            <a:r>
              <a:rPr lang="en-US" sz="1200" b="0" dirty="0">
                <a:solidFill>
                  <a:schemeClr val="tx1"/>
                </a:solidFill>
              </a:rPr>
              <a:t>: </a:t>
            </a:r>
            <a:r>
              <a:rPr lang="en-US" sz="1200" b="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sz="1200" b="0" dirty="0" smtClean="0">
                <a:solidFill>
                  <a:schemeClr val="tx1"/>
                </a:solidFill>
                <a:hlinkClick r:id="rId4"/>
              </a:rPr>
              <a:t>docs.openstack.org/developer/heat/template_guide/hot_spec.html</a:t>
            </a: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Resource </a:t>
            </a:r>
            <a:r>
              <a:rPr lang="en-US" sz="1200" b="0" dirty="0">
                <a:solidFill>
                  <a:schemeClr val="tx1"/>
                </a:solidFill>
              </a:rPr>
              <a:t>plugin guide: </a:t>
            </a:r>
            <a:r>
              <a:rPr lang="en-US" sz="1200" b="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sz="1200" b="0" dirty="0" smtClean="0">
                <a:solidFill>
                  <a:schemeClr val="tx1"/>
                </a:solidFill>
                <a:hlinkClick r:id="rId5"/>
              </a:rPr>
              <a:t>docs.openstack.org/developer/heat/pluginguide.html</a:t>
            </a: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Sample heat-templates: </a:t>
            </a:r>
            <a:r>
              <a:rPr lang="en-US" sz="1200" b="0" dirty="0" smtClean="0">
                <a:solidFill>
                  <a:schemeClr val="tx1"/>
                </a:solidFill>
                <a:hlinkClick r:id="rId6"/>
              </a:rPr>
              <a:t>https</a:t>
            </a:r>
            <a:r>
              <a:rPr lang="en-US" sz="1200" b="0" dirty="0">
                <a:solidFill>
                  <a:schemeClr val="tx1"/>
                </a:solidFill>
                <a:hlinkClick r:id="rId6"/>
              </a:rPr>
              <a:t>://</a:t>
            </a:r>
            <a:r>
              <a:rPr lang="en-US" sz="1200" b="0" dirty="0" smtClean="0">
                <a:solidFill>
                  <a:schemeClr val="tx1"/>
                </a:solidFill>
                <a:hlinkClick r:id="rId6"/>
              </a:rPr>
              <a:t>github.com/openstack/heat-templates</a:t>
            </a: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Developer guide: </a:t>
            </a:r>
            <a:r>
              <a:rPr lang="en-US" sz="1200" b="0">
                <a:solidFill>
                  <a:schemeClr val="tx1"/>
                </a:solidFill>
                <a:hlinkClick r:id="rId7"/>
              </a:rPr>
              <a:t>http://docs.openstack.org/developer/heat/</a:t>
            </a:r>
            <a:endParaRPr lang="en-US" sz="1200" b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18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8614" y="1259173"/>
            <a:ext cx="4809763" cy="306954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chemeClr val="tx1"/>
                </a:solidFill>
              </a:rPr>
              <a:t>OpenStack</a:t>
            </a:r>
            <a:r>
              <a:rPr lang="en-US" sz="1200" b="0" dirty="0">
                <a:solidFill>
                  <a:schemeClr val="tx1"/>
                </a:solidFill>
              </a:rPr>
              <a:t> &amp; Cloud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Heat</a:t>
            </a:r>
            <a:endParaRPr lang="en-US" sz="1200" b="0" dirty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Introduction	</a:t>
            </a:r>
            <a:endParaRPr lang="en-US" sz="1000" b="0" dirty="0" smtClean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HOT Template</a:t>
            </a:r>
            <a:endParaRPr lang="en-US" sz="1000" dirty="0">
              <a:solidFill>
                <a:schemeClr val="tx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Architecture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Heat </a:t>
            </a:r>
            <a:r>
              <a:rPr lang="en-US" sz="1200" b="0" dirty="0">
                <a:solidFill>
                  <a:schemeClr val="tx1"/>
                </a:solidFill>
              </a:rPr>
              <a:t>Engine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Problems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Convergence</a:t>
            </a:r>
          </a:p>
          <a:p>
            <a:pPr marL="341313" lvl="2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Blueprints &amp;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tx1"/>
                </a:solidFill>
              </a:rPr>
              <a:t>Q&amp;A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4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20" y="1777996"/>
            <a:ext cx="74718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6500" dirty="0" smtClean="0">
                <a:solidFill>
                  <a:schemeClr val="bg1"/>
                </a:solidFill>
                <a:latin typeface="HP Simplified Light"/>
                <a:cs typeface="HP Simplified Light"/>
              </a:rPr>
              <a:t>Q &amp; A</a:t>
            </a:r>
          </a:p>
        </p:txBody>
      </p:sp>
      <p:pic>
        <p:nvPicPr>
          <p:cNvPr id="6" name="Picture 5" descr="HP_Helion_rev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244228"/>
            <a:ext cx="2513725" cy="847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29" y="1777995"/>
            <a:ext cx="74718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6500" dirty="0" smtClean="0">
                <a:solidFill>
                  <a:schemeClr val="bg1"/>
                </a:solidFill>
                <a:latin typeface="HP Simplified Light"/>
                <a:cs typeface="HP Simplified Light"/>
              </a:rPr>
              <a:t>Thank you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79120" y="4753864"/>
            <a:ext cx="7347404" cy="374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9336" y="3268178"/>
            <a:ext cx="3212739" cy="636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err="1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Sirushti</a:t>
            </a: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Murugesan</a:t>
            </a: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   : @</a:t>
            </a:r>
            <a:r>
              <a:rPr lang="en-US" sz="1600" dirty="0" err="1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sirushti</a:t>
            </a: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  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err="1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Kanagaraj</a:t>
            </a: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Manickam</a:t>
            </a:r>
            <a:r>
              <a:rPr lang="en-US" sz="1600" dirty="0" smtClean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: @mrkanag</a:t>
            </a:r>
            <a:endParaRPr lang="en-US" sz="1600" dirty="0" smtClean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gmedia.co.uk/2012/07/19/openstack_block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591" y="1719820"/>
            <a:ext cx="4849658" cy="22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OpenStack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cs typeface="HP Simplified" pitchFamily="34" charset="0"/>
              </a:rPr>
              <a:t>OpenStack = </a:t>
            </a:r>
            <a:r>
              <a:rPr lang="en-US" b="0" dirty="0">
                <a:solidFill>
                  <a:schemeClr val="tx1"/>
                </a:solidFill>
              </a:rPr>
              <a:t>Cloud operating system</a:t>
            </a:r>
          </a:p>
          <a:p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6228" y="1240573"/>
            <a:ext cx="4490314" cy="3084965"/>
          </a:xfrm>
        </p:spPr>
        <p:txBody>
          <a:bodyPr/>
          <a:lstStyle/>
          <a:p>
            <a:endParaRPr lang="en-US" sz="135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0" dirty="0" smtClean="0">
                <a:solidFill>
                  <a:schemeClr val="tx1"/>
                </a:solidFill>
              </a:rPr>
              <a:t>Platform </a:t>
            </a:r>
            <a:r>
              <a:rPr lang="en-US" sz="1350" b="0" dirty="0">
                <a:solidFill>
                  <a:schemeClr val="tx1"/>
                </a:solidFill>
              </a:rPr>
              <a:t>for </a:t>
            </a:r>
            <a:r>
              <a:rPr lang="en-US" sz="1350" b="0" dirty="0" smtClean="0">
                <a:solidFill>
                  <a:schemeClr val="tx1"/>
                </a:solidFill>
              </a:rPr>
              <a:t>operator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T</a:t>
            </a:r>
            <a:r>
              <a:rPr lang="en-US" sz="1100" b="0" dirty="0" smtClean="0">
                <a:solidFill>
                  <a:schemeClr val="tx1"/>
                </a:solidFill>
              </a:rPr>
              <a:t>o </a:t>
            </a:r>
            <a:r>
              <a:rPr lang="en-US" sz="1100" b="0" dirty="0">
                <a:solidFill>
                  <a:schemeClr val="tx1"/>
                </a:solidFill>
              </a:rPr>
              <a:t>setup the cloud(s) on the </a:t>
            </a:r>
            <a:r>
              <a:rPr lang="en-US" sz="1100" b="0" dirty="0" smtClean="0">
                <a:solidFill>
                  <a:schemeClr val="tx1"/>
                </a:solidFill>
              </a:rPr>
              <a:t>datacenter(s).</a:t>
            </a:r>
            <a:endParaRPr lang="en-US" sz="1100" b="0" dirty="0">
              <a:solidFill>
                <a:schemeClr val="tx1"/>
              </a:solidFill>
            </a:endParaRPr>
          </a:p>
          <a:p>
            <a:endParaRPr lang="en-US" sz="135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0" dirty="0" smtClean="0">
                <a:solidFill>
                  <a:schemeClr val="tx1"/>
                </a:solidFill>
              </a:rPr>
              <a:t>Platform </a:t>
            </a:r>
            <a:r>
              <a:rPr lang="en-US" sz="1350" b="0" dirty="0">
                <a:solidFill>
                  <a:schemeClr val="tx1"/>
                </a:solidFill>
              </a:rPr>
              <a:t>for </a:t>
            </a:r>
            <a:r>
              <a:rPr lang="en-US" sz="1350" b="0" dirty="0" smtClean="0">
                <a:solidFill>
                  <a:schemeClr val="tx1"/>
                </a:solidFill>
              </a:rPr>
              <a:t>user 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To create and manage the life-cycle of 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instances, volumes, networks, applications, etc.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Cloud Application </a:t>
            </a:r>
          </a:p>
          <a:p>
            <a:pPr lvl="1" defTabSz="457200"/>
            <a:r>
              <a:rPr lang="en-US" sz="1100" dirty="0">
                <a:solidFill>
                  <a:schemeClr val="tx1"/>
                </a:solidFill>
              </a:rPr>
              <a:t>A stack consists of  instances, volumes, networks, </a:t>
            </a:r>
            <a:r>
              <a:rPr lang="en-US" sz="1100" dirty="0" smtClean="0">
                <a:solidFill>
                  <a:schemeClr val="tx1"/>
                </a:solidFill>
              </a:rPr>
              <a:t>software, configuration, etc.</a:t>
            </a:r>
            <a:endParaRPr lang="en-US" sz="1100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2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cons.iconarchive.com/icons/icons8/windows-8/512/Mobile-Smartphone-Table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61" y="2835478"/>
            <a:ext cx="443571" cy="44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g.com/Chartis/internet/US/en/desktop_tcm3171-5553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75" y="2808403"/>
            <a:ext cx="451993" cy="4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Cloud application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Sample </a:t>
            </a:r>
            <a:r>
              <a:rPr lang="en-US" dirty="0" err="1" smtClean="0">
                <a:solidFill>
                  <a:srgbClr val="000000"/>
                </a:solidFill>
              </a:rPr>
              <a:t>Wordpress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webapp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6841920" y="3540155"/>
            <a:ext cx="1065402" cy="796954"/>
          </a:xfrm>
          <a:prstGeom prst="can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volume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63654" y="2136912"/>
            <a:ext cx="1434516" cy="704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Wordpress </a:t>
            </a:r>
          </a:p>
          <a:p>
            <a:pPr algn="ctr"/>
            <a:r>
              <a:rPr lang="en-US" sz="1200" dirty="0"/>
              <a:t>Web-server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94734" y="2130803"/>
            <a:ext cx="1391175" cy="704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Highly available </a:t>
            </a:r>
            <a:r>
              <a:rPr lang="en-US" sz="1200" dirty="0" err="1"/>
              <a:t>Db</a:t>
            </a:r>
            <a:r>
              <a:rPr lang="en-US" sz="1200" dirty="0"/>
              <a:t>-server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1817" y="1572272"/>
            <a:ext cx="831296" cy="18217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Load-balancer</a:t>
            </a:r>
            <a:endParaRPr lang="en-US" sz="1200" dirty="0"/>
          </a:p>
        </p:txBody>
      </p:sp>
      <p:sp>
        <p:nvSpPr>
          <p:cNvPr id="3076" name="Left-Right Arrow 3075"/>
          <p:cNvSpPr/>
          <p:nvPr/>
        </p:nvSpPr>
        <p:spPr>
          <a:xfrm>
            <a:off x="3557891" y="2217571"/>
            <a:ext cx="661771" cy="484632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5857052" y="2259246"/>
            <a:ext cx="692904" cy="484632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-Right Arrow 39"/>
          <p:cNvSpPr/>
          <p:nvPr/>
        </p:nvSpPr>
        <p:spPr>
          <a:xfrm rot="5400000">
            <a:off x="7052849" y="2976068"/>
            <a:ext cx="643543" cy="484632"/>
          </a:xfrm>
          <a:prstGeom prst="left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3095" y="1997528"/>
            <a:ext cx="1434516" cy="704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Wordpress </a:t>
            </a:r>
          </a:p>
          <a:p>
            <a:pPr algn="ctr"/>
            <a:r>
              <a:rPr lang="en-US" sz="1200" dirty="0"/>
              <a:t>Web-server</a:t>
            </a:r>
          </a:p>
        </p:txBody>
      </p:sp>
      <p:pic>
        <p:nvPicPr>
          <p:cNvPr id="42" name="Picture 4" descr="http://icongal.com/gallery/image/152491/group_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" y="1765777"/>
            <a:ext cx="1073877" cy="10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4422536" y="1858144"/>
            <a:ext cx="1434516" cy="7046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Wordpress </a:t>
            </a:r>
          </a:p>
          <a:p>
            <a:pPr algn="ctr"/>
            <a:r>
              <a:rPr lang="en-US" sz="1200" dirty="0"/>
              <a:t>Web-server</a:t>
            </a:r>
          </a:p>
        </p:txBody>
      </p:sp>
      <p:sp>
        <p:nvSpPr>
          <p:cNvPr id="44" name="Left-Right Arrow 43"/>
          <p:cNvSpPr/>
          <p:nvPr/>
        </p:nvSpPr>
        <p:spPr>
          <a:xfrm>
            <a:off x="1829607" y="2191305"/>
            <a:ext cx="727568" cy="484632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Vertical Scroll 3076"/>
          <p:cNvSpPr/>
          <p:nvPr/>
        </p:nvSpPr>
        <p:spPr>
          <a:xfrm>
            <a:off x="4464276" y="3135257"/>
            <a:ext cx="1033272" cy="517506"/>
          </a:xfrm>
          <a:prstGeom prst="verticalScroll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Configuration</a:t>
            </a:r>
          </a:p>
        </p:txBody>
      </p:sp>
      <p:cxnSp>
        <p:nvCxnSpPr>
          <p:cNvPr id="3079" name="Straight Connector 3078"/>
          <p:cNvCxnSpPr>
            <a:stCxn id="16" idx="2"/>
            <a:endCxn id="3077" idx="0"/>
          </p:cNvCxnSpPr>
          <p:nvPr/>
        </p:nvCxnSpPr>
        <p:spPr>
          <a:xfrm>
            <a:off x="4980912" y="2841587"/>
            <a:ext cx="0" cy="29367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8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3076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30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29184" y="1444709"/>
            <a:ext cx="6858000" cy="1206484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dirty="0" err="1" smtClean="0"/>
              <a:t>OpenStack</a:t>
            </a:r>
            <a:r>
              <a:rPr lang="en-US" dirty="0" smtClean="0"/>
              <a:t> Heat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sz="2000" b="0" dirty="0"/>
          </a:p>
        </p:txBody>
      </p:sp>
      <p:sp>
        <p:nvSpPr>
          <p:cNvPr id="3" name="Footer Placeholder 4"/>
          <p:cNvSpPr txBox="1">
            <a:spLocks/>
          </p:cNvSpPr>
          <p:nvPr/>
        </p:nvSpPr>
        <p:spPr>
          <a:xfrm>
            <a:off x="579120" y="4753864"/>
            <a:ext cx="7347404" cy="3746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HP_Helion_rev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59" y="125835"/>
            <a:ext cx="796429" cy="2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8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orchestration service to create and manage the lifecycle of cloud </a:t>
            </a: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272" y="1257301"/>
            <a:ext cx="7726358" cy="35076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How to define the cloud application (in YAML/JSON)?</a:t>
            </a:r>
          </a:p>
          <a:p>
            <a:r>
              <a:rPr lang="en-US" sz="1100" b="0" dirty="0" smtClean="0">
                <a:solidFill>
                  <a:schemeClr val="tx1"/>
                </a:solidFill>
              </a:rPr>
              <a:t>Heat provides </a:t>
            </a:r>
            <a:r>
              <a:rPr lang="en-US" sz="1100" dirty="0" smtClean="0">
                <a:solidFill>
                  <a:schemeClr val="tx1"/>
                </a:solidFill>
              </a:rPr>
              <a:t>Template </a:t>
            </a:r>
            <a:r>
              <a:rPr lang="en-US" sz="1100" b="0" u="sng" dirty="0" smtClean="0">
                <a:solidFill>
                  <a:schemeClr val="tx1"/>
                </a:solidFill>
              </a:rPr>
              <a:t>(HOT &amp; CFN</a:t>
            </a:r>
            <a:r>
              <a:rPr lang="en-US" sz="1100" b="0" dirty="0" smtClean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How to customize the cloud application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Heat provides  </a:t>
            </a:r>
            <a:r>
              <a:rPr lang="en-US" sz="1100" dirty="0" smtClean="0">
                <a:solidFill>
                  <a:schemeClr val="tx1"/>
                </a:solidFill>
              </a:rPr>
              <a:t>Parameters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How </a:t>
            </a:r>
            <a:r>
              <a:rPr lang="en-US" sz="1000" b="0" dirty="0">
                <a:solidFill>
                  <a:schemeClr val="tx1"/>
                </a:solidFill>
              </a:rPr>
              <a:t>to </a:t>
            </a:r>
            <a:r>
              <a:rPr lang="en-US" sz="1000" b="0" dirty="0" smtClean="0">
                <a:solidFill>
                  <a:schemeClr val="tx1"/>
                </a:solidFill>
              </a:rPr>
              <a:t>define the </a:t>
            </a:r>
            <a:r>
              <a:rPr lang="en-US" sz="1000" b="0" dirty="0">
                <a:solidFill>
                  <a:schemeClr val="tx1"/>
                </a:solidFill>
              </a:rPr>
              <a:t>cloud application element such as instances</a:t>
            </a:r>
            <a:r>
              <a:rPr lang="en-US" sz="1050" b="0" dirty="0">
                <a:solidFill>
                  <a:schemeClr val="tx1"/>
                </a:solidFill>
              </a:rPr>
              <a:t>, </a:t>
            </a:r>
            <a:r>
              <a:rPr lang="en-US" sz="1050" b="0" dirty="0" smtClean="0">
                <a:solidFill>
                  <a:schemeClr val="tx1"/>
                </a:solidFill>
              </a:rPr>
              <a:t>volumes </a:t>
            </a:r>
            <a:r>
              <a:rPr lang="en-US" sz="1050" b="0" dirty="0">
                <a:solidFill>
                  <a:schemeClr val="tx1"/>
                </a:solidFill>
              </a:rPr>
              <a:t>?</a:t>
            </a:r>
          </a:p>
          <a:p>
            <a:r>
              <a:rPr lang="en-US" sz="1100" b="0" dirty="0" smtClean="0">
                <a:solidFill>
                  <a:schemeClr val="tx1"/>
                </a:solidFill>
              </a:rPr>
              <a:t>Heat </a:t>
            </a:r>
            <a:r>
              <a:rPr lang="en-US" sz="1100" b="0" dirty="0">
                <a:solidFill>
                  <a:schemeClr val="tx1"/>
                </a:solidFill>
              </a:rPr>
              <a:t>provides </a:t>
            </a:r>
            <a:r>
              <a:rPr lang="en-US" sz="1100" dirty="0">
                <a:solidFill>
                  <a:schemeClr val="tx1"/>
                </a:solidFill>
              </a:rPr>
              <a:t>Resource 	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How </a:t>
            </a:r>
            <a:r>
              <a:rPr lang="en-US" sz="1000" b="0" dirty="0">
                <a:solidFill>
                  <a:schemeClr val="tx1"/>
                </a:solidFill>
              </a:rPr>
              <a:t>to create and manage the cloud </a:t>
            </a:r>
            <a:r>
              <a:rPr lang="en-US" sz="1000" b="0" dirty="0" smtClean="0">
                <a:solidFill>
                  <a:schemeClr val="tx1"/>
                </a:solidFill>
              </a:rPr>
              <a:t>application using template?</a:t>
            </a:r>
            <a:endParaRPr lang="en-US" sz="1000" b="0" dirty="0">
              <a:solidFill>
                <a:schemeClr val="tx1"/>
              </a:solidFill>
            </a:endParaRPr>
          </a:p>
          <a:p>
            <a:r>
              <a:rPr lang="en-US" sz="1100" b="0" dirty="0">
                <a:solidFill>
                  <a:schemeClr val="tx1"/>
                </a:solidFill>
              </a:rPr>
              <a:t>Heat provides </a:t>
            </a:r>
            <a:r>
              <a:rPr lang="en-US" sz="1100" dirty="0" smtClean="0">
                <a:solidFill>
                  <a:schemeClr val="tx1"/>
                </a:solidFill>
              </a:rPr>
              <a:t>Stack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How to manage the cloud application scalability?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Heat provides </a:t>
            </a:r>
            <a:r>
              <a:rPr lang="en-US" sz="1100" dirty="0" smtClean="0">
                <a:solidFill>
                  <a:schemeClr val="tx1"/>
                </a:solidFill>
              </a:rPr>
              <a:t>Auto-scaling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How to </a:t>
            </a:r>
            <a:r>
              <a:rPr lang="en-US" sz="1100" b="0" dirty="0" smtClean="0">
                <a:solidFill>
                  <a:schemeClr val="tx1"/>
                </a:solidFill>
              </a:rPr>
              <a:t>deploy the software in </a:t>
            </a:r>
            <a:r>
              <a:rPr lang="en-US" sz="1100" b="0" dirty="0">
                <a:solidFill>
                  <a:schemeClr val="tx1"/>
                </a:solidFill>
              </a:rPr>
              <a:t>cloud application?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Heat provides </a:t>
            </a:r>
            <a:r>
              <a:rPr lang="en-US" sz="1100" dirty="0" smtClean="0">
                <a:solidFill>
                  <a:schemeClr val="tx1"/>
                </a:solidFill>
              </a:rPr>
              <a:t>Software-Deployment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How to configure </a:t>
            </a:r>
            <a:r>
              <a:rPr lang="en-US" sz="1000" b="0" dirty="0" smtClean="0">
                <a:solidFill>
                  <a:schemeClr val="tx1"/>
                </a:solidFill>
              </a:rPr>
              <a:t>the software in </a:t>
            </a:r>
            <a:r>
              <a:rPr lang="en-US" sz="1000" b="0" dirty="0">
                <a:solidFill>
                  <a:schemeClr val="tx1"/>
                </a:solidFill>
              </a:rPr>
              <a:t>cloud application?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Heat provides </a:t>
            </a:r>
            <a:r>
              <a:rPr lang="en-US" sz="1100" dirty="0" smtClean="0">
                <a:solidFill>
                  <a:schemeClr val="tx1"/>
                </a:solidFill>
              </a:rPr>
              <a:t>Software-Configuration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</a:rPr>
              <a:t>How </a:t>
            </a:r>
            <a:r>
              <a:rPr lang="en-US" sz="1000" b="0" dirty="0">
                <a:solidFill>
                  <a:schemeClr val="tx1"/>
                </a:solidFill>
              </a:rPr>
              <a:t>to track the progress of life-cycle operations ?</a:t>
            </a:r>
          </a:p>
          <a:p>
            <a:r>
              <a:rPr lang="en-US" sz="1100" b="0" dirty="0">
                <a:solidFill>
                  <a:schemeClr val="tx1"/>
                </a:solidFill>
              </a:rPr>
              <a:t>Heat provides  </a:t>
            </a:r>
            <a:r>
              <a:rPr lang="en-US" sz="1100" dirty="0">
                <a:solidFill>
                  <a:schemeClr val="tx1"/>
                </a:solidFill>
              </a:rPr>
              <a:t>Events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15574" y="2374084"/>
            <a:ext cx="1958771" cy="1627465"/>
            <a:chOff x="5645229" y="2483141"/>
            <a:chExt cx="2480547" cy="1862355"/>
          </a:xfrm>
        </p:grpSpPr>
        <p:pic>
          <p:nvPicPr>
            <p:cNvPr id="4100" name="Picture 4" descr="http://image.slidesharecdn.com/random-121015050645-phpapp01/95/openstack-heat-slides-1-638.jpg?cb=13695371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229" y="2483141"/>
              <a:ext cx="2480547" cy="186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www.auro.io/images/openstack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640" y="2483141"/>
              <a:ext cx="698136" cy="698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6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1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HOT Template and resources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Capture the declarative model of stack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5356313" y="2500862"/>
            <a:ext cx="620785" cy="56583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GB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08" y="2278956"/>
            <a:ext cx="1000125" cy="100965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165733" y="2573033"/>
            <a:ext cx="1141295" cy="421496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/</a:t>
            </a:r>
            <a:r>
              <a:rPr lang="en-US" sz="1100" dirty="0" err="1" smtClean="0"/>
              <a:t>dev</a:t>
            </a:r>
            <a:r>
              <a:rPr lang="en-US" sz="1100" dirty="0" smtClean="0"/>
              <a:t>/</a:t>
            </a:r>
            <a:r>
              <a:rPr lang="en-US" sz="1100" dirty="0" err="1" smtClean="0"/>
              <a:t>vdb</a:t>
            </a:r>
            <a:endParaRPr lang="en-US" sz="11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4255950" y="983474"/>
            <a:ext cx="1837189" cy="1216403"/>
          </a:xfrm>
          <a:prstGeom prst="accentCallout1">
            <a:avLst>
              <a:gd name="adj1" fmla="val 18750"/>
              <a:gd name="adj2" fmla="val -8333"/>
              <a:gd name="adj3" fmla="val 124202"/>
              <a:gd name="adj4" fmla="val -491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my_instance:</a:t>
            </a:r>
          </a:p>
          <a:p>
            <a:r>
              <a:rPr lang="en-US" sz="800" dirty="0"/>
              <a:t>    </a:t>
            </a:r>
            <a:r>
              <a:rPr lang="en-US" sz="800" b="1" dirty="0"/>
              <a:t>type: OS::Nova::Server</a:t>
            </a:r>
          </a:p>
          <a:p>
            <a:r>
              <a:rPr lang="en-US" sz="800" dirty="0"/>
              <a:t>    properties: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key_name</a:t>
            </a:r>
            <a:r>
              <a:rPr lang="en-US" sz="800" dirty="0"/>
              <a:t>: </a:t>
            </a:r>
            <a:r>
              <a:rPr lang="en-US" sz="800" dirty="0" smtClean="0"/>
              <a:t>kp1</a:t>
            </a:r>
            <a:endParaRPr lang="en-US" sz="800" dirty="0"/>
          </a:p>
          <a:p>
            <a:r>
              <a:rPr lang="en-US" sz="800" dirty="0"/>
              <a:t>      image: </a:t>
            </a:r>
            <a:r>
              <a:rPr lang="en-US" sz="800" dirty="0" smtClean="0"/>
              <a:t>cirros-0.3.3</a:t>
            </a:r>
            <a:endParaRPr lang="en-US" sz="800" dirty="0"/>
          </a:p>
          <a:p>
            <a:r>
              <a:rPr lang="en-US" sz="800" dirty="0"/>
              <a:t>      flavor: </a:t>
            </a:r>
            <a:r>
              <a:rPr lang="en-US" sz="800" dirty="0" smtClean="0"/>
              <a:t>m1.small</a:t>
            </a:r>
            <a:endParaRPr lang="en-US" sz="800" dirty="0"/>
          </a:p>
          <a:p>
            <a:r>
              <a:rPr lang="en-US" sz="800" dirty="0"/>
              <a:t>      networks: </a:t>
            </a:r>
            <a:r>
              <a:rPr lang="en-US" sz="800" dirty="0" smtClean="0"/>
              <a:t>[private]</a:t>
            </a:r>
            <a:endParaRPr lang="en-US" sz="800" dirty="0"/>
          </a:p>
        </p:txBody>
      </p:sp>
      <p:sp>
        <p:nvSpPr>
          <p:cNvPr id="11" name="Line Callout 1 (Accent Bar) 10"/>
          <p:cNvSpPr/>
          <p:nvPr/>
        </p:nvSpPr>
        <p:spPr>
          <a:xfrm>
            <a:off x="6863532" y="1850296"/>
            <a:ext cx="1837189" cy="1216403"/>
          </a:xfrm>
          <a:prstGeom prst="accentCallout1">
            <a:avLst>
              <a:gd name="adj1" fmla="val 18750"/>
              <a:gd name="adj2" fmla="val -8333"/>
              <a:gd name="adj3" fmla="val 72478"/>
              <a:gd name="adj4" fmla="val -5328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/>
              <a:t>my_vol</a:t>
            </a:r>
            <a:r>
              <a:rPr lang="en-US" sz="800" dirty="0"/>
              <a:t>:</a:t>
            </a:r>
          </a:p>
          <a:p>
            <a:r>
              <a:rPr lang="en-US" sz="800" b="1" dirty="0"/>
              <a:t>    type: OS::Cinder::Volume</a:t>
            </a:r>
          </a:p>
          <a:p>
            <a:r>
              <a:rPr lang="en-US" sz="800" dirty="0"/>
              <a:t>    properties:</a:t>
            </a:r>
          </a:p>
          <a:p>
            <a:r>
              <a:rPr lang="en-US" sz="800" dirty="0"/>
              <a:t>      size: </a:t>
            </a:r>
            <a:r>
              <a:rPr lang="en-US" sz="800" dirty="0" smtClean="0"/>
              <a:t>10 GB</a:t>
            </a:r>
            <a:endParaRPr lang="en-US" sz="800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5307027" y="3360776"/>
            <a:ext cx="3144823" cy="1216403"/>
          </a:xfrm>
          <a:prstGeom prst="accentCallout1">
            <a:avLst>
              <a:gd name="adj1" fmla="val 18750"/>
              <a:gd name="adj2" fmla="val -8333"/>
              <a:gd name="adj3" fmla="val -38557"/>
              <a:gd name="adj4" fmla="val -20542"/>
            </a:avLst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 </a:t>
            </a:r>
            <a:r>
              <a:rPr lang="en-US" sz="900" dirty="0" err="1"/>
              <a:t>vol_att</a:t>
            </a:r>
            <a:r>
              <a:rPr lang="en-US" sz="900" dirty="0"/>
              <a:t>:</a:t>
            </a:r>
          </a:p>
          <a:p>
            <a:r>
              <a:rPr lang="en-US" sz="900" dirty="0"/>
              <a:t>   </a:t>
            </a:r>
            <a:r>
              <a:rPr lang="en-US" sz="900" b="1" dirty="0"/>
              <a:t> type: OS::Cinder::</a:t>
            </a:r>
            <a:r>
              <a:rPr lang="en-US" sz="900" b="1" dirty="0" err="1"/>
              <a:t>VolumeAttachment</a:t>
            </a:r>
            <a:endParaRPr lang="en-US" sz="900" b="1" dirty="0"/>
          </a:p>
          <a:p>
            <a:r>
              <a:rPr lang="en-US" sz="900" dirty="0"/>
              <a:t>    properties:</a:t>
            </a:r>
          </a:p>
          <a:p>
            <a:r>
              <a:rPr lang="en-US" sz="900" b="1" dirty="0">
                <a:solidFill>
                  <a:srgbClr val="92D050"/>
                </a:solidFill>
              </a:rPr>
              <a:t>      </a:t>
            </a:r>
            <a:r>
              <a:rPr lang="en-US" sz="900" b="1" dirty="0" err="1">
                <a:solidFill>
                  <a:srgbClr val="92D050"/>
                </a:solidFill>
              </a:rPr>
              <a:t>instance_uuid</a:t>
            </a:r>
            <a:r>
              <a:rPr lang="en-US" sz="900" b="1" dirty="0">
                <a:solidFill>
                  <a:srgbClr val="92D050"/>
                </a:solidFill>
              </a:rPr>
              <a:t>: { </a:t>
            </a:r>
            <a:r>
              <a:rPr lang="en-US" sz="900" b="1" dirty="0" err="1">
                <a:solidFill>
                  <a:srgbClr val="92D050"/>
                </a:solidFill>
              </a:rPr>
              <a:t>get_resource</a:t>
            </a:r>
            <a:r>
              <a:rPr lang="en-US" sz="900" b="1" dirty="0">
                <a:solidFill>
                  <a:srgbClr val="92D050"/>
                </a:solidFill>
              </a:rPr>
              <a:t>: my_instance }</a:t>
            </a:r>
          </a:p>
          <a:p>
            <a:r>
              <a:rPr lang="en-US" sz="900" dirty="0">
                <a:solidFill>
                  <a:srgbClr val="00B0F0"/>
                </a:solidFill>
              </a:rPr>
              <a:t>      </a:t>
            </a:r>
            <a:r>
              <a:rPr lang="en-US" sz="900" dirty="0" err="1">
                <a:solidFill>
                  <a:srgbClr val="00B0F0"/>
                </a:solidFill>
              </a:rPr>
              <a:t>volume_id</a:t>
            </a:r>
            <a:r>
              <a:rPr lang="en-US" sz="900" dirty="0">
                <a:solidFill>
                  <a:srgbClr val="00B0F0"/>
                </a:solidFill>
              </a:rPr>
              <a:t>: { </a:t>
            </a:r>
            <a:r>
              <a:rPr lang="en-US" sz="900" dirty="0" err="1">
                <a:solidFill>
                  <a:srgbClr val="00B0F0"/>
                </a:solidFill>
              </a:rPr>
              <a:t>get_resource</a:t>
            </a:r>
            <a:r>
              <a:rPr lang="en-US" sz="900" dirty="0">
                <a:solidFill>
                  <a:srgbClr val="00B0F0"/>
                </a:solidFill>
              </a:rPr>
              <a:t>: </a:t>
            </a:r>
            <a:r>
              <a:rPr lang="en-US" sz="900" dirty="0" err="1">
                <a:solidFill>
                  <a:srgbClr val="00B0F0"/>
                </a:solidFill>
              </a:rPr>
              <a:t>my_vol</a:t>
            </a:r>
            <a:r>
              <a:rPr lang="en-US" sz="900" dirty="0">
                <a:solidFill>
                  <a:srgbClr val="00B0F0"/>
                </a:solidFill>
              </a:rPr>
              <a:t> }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mountpoint</a:t>
            </a:r>
            <a:r>
              <a:rPr lang="en-US" sz="900" dirty="0"/>
              <a:t>: /</a:t>
            </a:r>
            <a:r>
              <a:rPr lang="en-US" sz="900" dirty="0" err="1"/>
              <a:t>dev</a:t>
            </a:r>
            <a:r>
              <a:rPr lang="en-US" sz="900" dirty="0"/>
              <a:t>/</a:t>
            </a:r>
            <a:r>
              <a:rPr lang="en-US" sz="900" dirty="0" err="1"/>
              <a:t>vdb</a:t>
            </a:r>
            <a:endParaRPr lang="en-US" sz="900" dirty="0"/>
          </a:p>
        </p:txBody>
      </p:sp>
      <p:sp>
        <p:nvSpPr>
          <p:cNvPr id="4" name="Vertical Scroll 3"/>
          <p:cNvSpPr/>
          <p:nvPr/>
        </p:nvSpPr>
        <p:spPr>
          <a:xfrm>
            <a:off x="218115" y="1132514"/>
            <a:ext cx="2947494" cy="3598877"/>
          </a:xfrm>
          <a:prstGeom prst="verticalScroll">
            <a:avLst>
              <a:gd name="adj" fmla="val 413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b="1" dirty="0" err="1"/>
              <a:t>heat_template_version</a:t>
            </a:r>
            <a:r>
              <a:rPr lang="en-US" sz="700" b="1" dirty="0"/>
              <a:t>:</a:t>
            </a:r>
            <a:r>
              <a:rPr lang="en-US" sz="700" dirty="0"/>
              <a:t> </a:t>
            </a:r>
            <a:r>
              <a:rPr lang="en-US" sz="700" dirty="0" smtClean="0"/>
              <a:t>2015-04-15</a:t>
            </a:r>
            <a:endParaRPr lang="en-US" sz="700" dirty="0"/>
          </a:p>
          <a:p>
            <a:endParaRPr lang="en-US" sz="700" dirty="0"/>
          </a:p>
          <a:p>
            <a:r>
              <a:rPr lang="en-US" sz="700" b="1" dirty="0"/>
              <a:t>description:</a:t>
            </a:r>
            <a:r>
              <a:rPr lang="en-US" sz="700" dirty="0"/>
              <a:t> &gt;</a:t>
            </a:r>
          </a:p>
          <a:p>
            <a:r>
              <a:rPr lang="en-US" sz="700" dirty="0" err="1" smtClean="0"/>
              <a:t>Cirros</a:t>
            </a:r>
            <a:r>
              <a:rPr lang="en-US" sz="700" dirty="0" smtClean="0"/>
              <a:t> instance created with 10 GB volume</a:t>
            </a:r>
            <a:endParaRPr lang="en-US" sz="700" dirty="0"/>
          </a:p>
          <a:p>
            <a:endParaRPr lang="en-US" sz="700" dirty="0"/>
          </a:p>
          <a:p>
            <a:r>
              <a:rPr lang="en-US" sz="700" b="1" dirty="0" smtClean="0"/>
              <a:t>parameters:</a:t>
            </a:r>
          </a:p>
          <a:p>
            <a:r>
              <a:rPr lang="en-US" sz="700" dirty="0" smtClean="0"/>
              <a:t>  </a:t>
            </a:r>
            <a:r>
              <a:rPr lang="en-US" sz="700" dirty="0" err="1" smtClean="0"/>
              <a:t>key_name</a:t>
            </a:r>
            <a:r>
              <a:rPr lang="en-US" sz="700" dirty="0" smtClean="0"/>
              <a:t>:</a:t>
            </a:r>
          </a:p>
          <a:p>
            <a:r>
              <a:rPr lang="en-US" sz="700" dirty="0" smtClean="0"/>
              <a:t>    </a:t>
            </a:r>
            <a:r>
              <a:rPr lang="en-US" sz="700" dirty="0"/>
              <a:t>type: string</a:t>
            </a:r>
          </a:p>
          <a:p>
            <a:r>
              <a:rPr lang="en-US" sz="700" dirty="0"/>
              <a:t>    description: Name of an existing key pair  </a:t>
            </a:r>
            <a:r>
              <a:rPr lang="en-US" sz="700" dirty="0" smtClean="0"/>
              <a:t>for instance</a:t>
            </a:r>
          </a:p>
          <a:p>
            <a:r>
              <a:rPr lang="en-US" sz="700" dirty="0" smtClean="0"/>
              <a:t>  </a:t>
            </a:r>
            <a:r>
              <a:rPr lang="en-US" sz="700" dirty="0"/>
              <a:t>constraints:</a:t>
            </a:r>
          </a:p>
          <a:p>
            <a:r>
              <a:rPr lang="en-US" sz="700" dirty="0"/>
              <a:t>      - </a:t>
            </a:r>
            <a:r>
              <a:rPr lang="en-US" sz="700" dirty="0" err="1"/>
              <a:t>custom_constraint</a:t>
            </a:r>
            <a:r>
              <a:rPr lang="en-US" sz="700" dirty="0"/>
              <a:t>: </a:t>
            </a:r>
            <a:r>
              <a:rPr lang="en-US" sz="700" dirty="0" err="1"/>
              <a:t>nova.keypair</a:t>
            </a:r>
            <a:endParaRPr lang="en-US" sz="700" dirty="0"/>
          </a:p>
          <a:p>
            <a:r>
              <a:rPr lang="en-US" sz="700" dirty="0"/>
              <a:t>        description: Must name a public key (pair) known to Nova</a:t>
            </a:r>
          </a:p>
          <a:p>
            <a:r>
              <a:rPr lang="en-US" sz="700" dirty="0"/>
              <a:t>  flavor:</a:t>
            </a:r>
          </a:p>
          <a:p>
            <a:r>
              <a:rPr lang="en-US" sz="700" dirty="0" smtClean="0"/>
              <a:t>  image</a:t>
            </a:r>
            <a:r>
              <a:rPr lang="en-US" sz="700" dirty="0"/>
              <a:t>:</a:t>
            </a:r>
          </a:p>
          <a:p>
            <a:r>
              <a:rPr lang="en-US" sz="700" dirty="0" smtClean="0"/>
              <a:t>  network</a:t>
            </a:r>
            <a:r>
              <a:rPr lang="en-US" sz="700" dirty="0"/>
              <a:t>:</a:t>
            </a:r>
          </a:p>
          <a:p>
            <a:r>
              <a:rPr lang="en-US" sz="700" dirty="0" smtClean="0"/>
              <a:t>  </a:t>
            </a:r>
            <a:r>
              <a:rPr lang="en-US" sz="700" dirty="0" err="1" smtClean="0"/>
              <a:t>vol_size</a:t>
            </a:r>
            <a:r>
              <a:rPr lang="en-US" sz="700" dirty="0"/>
              <a:t>:</a:t>
            </a:r>
          </a:p>
          <a:p>
            <a:r>
              <a:rPr lang="en-US" sz="700" dirty="0"/>
              <a:t>  </a:t>
            </a:r>
          </a:p>
          <a:p>
            <a:r>
              <a:rPr lang="en-US" sz="700" b="1" dirty="0"/>
              <a:t>resources:</a:t>
            </a:r>
          </a:p>
          <a:p>
            <a:r>
              <a:rPr lang="en-US" sz="7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700" dirty="0" err="1">
                <a:solidFill>
                  <a:schemeClr val="accent6">
                    <a:lumMod val="75000"/>
                  </a:schemeClr>
                </a:solidFill>
              </a:rPr>
              <a:t>my_instance</a:t>
            </a:r>
            <a:r>
              <a:rPr lang="en-US" sz="700" dirty="0" smtClean="0"/>
              <a:t>:</a:t>
            </a:r>
          </a:p>
          <a:p>
            <a:r>
              <a:rPr lang="en-US" sz="700" dirty="0"/>
              <a:t>	</a:t>
            </a:r>
            <a:r>
              <a:rPr lang="en-US" sz="700" dirty="0" smtClean="0"/>
              <a:t>….</a:t>
            </a:r>
            <a:endParaRPr lang="en-US" sz="700" dirty="0"/>
          </a:p>
          <a:p>
            <a:r>
              <a:rPr lang="en-US" sz="700" dirty="0" smtClean="0"/>
              <a:t>  </a:t>
            </a:r>
            <a:r>
              <a:rPr lang="en-US" sz="700" dirty="0" err="1" smtClean="0">
                <a:solidFill>
                  <a:schemeClr val="accent1"/>
                </a:solidFill>
              </a:rPr>
              <a:t>my_vol</a:t>
            </a:r>
            <a:r>
              <a:rPr lang="en-US" sz="7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en-US" sz="700" dirty="0"/>
              <a:t>	</a:t>
            </a:r>
            <a:r>
              <a:rPr lang="en-US" sz="700" dirty="0" smtClean="0"/>
              <a:t>….</a:t>
            </a:r>
          </a:p>
          <a:p>
            <a:r>
              <a:rPr lang="en-US" sz="700" dirty="0" smtClean="0"/>
              <a:t>  </a:t>
            </a:r>
            <a:r>
              <a:rPr lang="en-US" sz="700" dirty="0" err="1" smtClean="0">
                <a:solidFill>
                  <a:schemeClr val="accent5">
                    <a:lumMod val="50000"/>
                  </a:schemeClr>
                </a:solidFill>
              </a:rPr>
              <a:t>vol_att</a:t>
            </a:r>
            <a:r>
              <a:rPr lang="en-US" sz="700" dirty="0"/>
              <a:t>:</a:t>
            </a:r>
          </a:p>
          <a:p>
            <a:r>
              <a:rPr lang="en-US" sz="700" dirty="0" smtClean="0"/>
              <a:t>	….</a:t>
            </a:r>
          </a:p>
          <a:p>
            <a:endParaRPr lang="en-US" sz="700" dirty="0"/>
          </a:p>
          <a:p>
            <a:r>
              <a:rPr lang="en-US" sz="700" b="1" dirty="0"/>
              <a:t>outputs:</a:t>
            </a:r>
          </a:p>
          <a:p>
            <a:r>
              <a:rPr lang="en-US" sz="700" dirty="0"/>
              <a:t>  </a:t>
            </a:r>
            <a:r>
              <a:rPr lang="en-US" sz="700" dirty="0" err="1"/>
              <a:t>instance_networks</a:t>
            </a:r>
            <a:r>
              <a:rPr lang="en-US" sz="700" dirty="0"/>
              <a:t>:</a:t>
            </a:r>
          </a:p>
          <a:p>
            <a:r>
              <a:rPr lang="en-US" sz="700" dirty="0"/>
              <a:t>    description: The IP addresses of the deployed instance</a:t>
            </a:r>
          </a:p>
          <a:p>
            <a:r>
              <a:rPr lang="en-US" sz="700" dirty="0"/>
              <a:t>    value: { </a:t>
            </a:r>
            <a:r>
              <a:rPr lang="en-US" sz="700" dirty="0" err="1"/>
              <a:t>get_attr</a:t>
            </a:r>
            <a:r>
              <a:rPr lang="en-US" sz="700" dirty="0"/>
              <a:t>: [</a:t>
            </a:r>
            <a:r>
              <a:rPr lang="en-US" sz="700" dirty="0" err="1"/>
              <a:t>my_instance</a:t>
            </a:r>
            <a:r>
              <a:rPr lang="en-US" sz="700" dirty="0"/>
              <a:t>, networks] }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6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7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Connector between heat and other </a:t>
            </a: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 err="1" smtClean="0">
                <a:solidFill>
                  <a:srgbClr val="000000"/>
                </a:solidFill>
              </a:rPr>
              <a:t>penStack</a:t>
            </a:r>
            <a:r>
              <a:rPr lang="en-US" dirty="0" smtClean="0">
                <a:solidFill>
                  <a:srgbClr val="000000"/>
                </a:solidFill>
              </a:rPr>
              <a:t> services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273" y="1257301"/>
            <a:ext cx="4659012" cy="218218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Integrates the OpenStack services with heat for orchestrating their elements as part heat stack.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Identified by namespace </a:t>
            </a:r>
            <a:r>
              <a:rPr lang="en-US" sz="1100" dirty="0" smtClean="0">
                <a:solidFill>
                  <a:schemeClr val="tx1"/>
                </a:solidFill>
              </a:rPr>
              <a:t>Cloud Provider :: Service :: Resource</a:t>
            </a:r>
          </a:p>
          <a:p>
            <a:pPr marL="341313" lvl="2" indent="-171450">
              <a:buFont typeface="Arial" panose="020B0604020202020204" pitchFamily="34" charset="0"/>
              <a:buChar char="•"/>
            </a:pPr>
            <a:r>
              <a:rPr lang="en-US" sz="700" dirty="0" smtClean="0">
                <a:solidFill>
                  <a:schemeClr val="tx1"/>
                </a:solidFill>
              </a:rPr>
              <a:t>Examples: OS</a:t>
            </a:r>
            <a:r>
              <a:rPr lang="en-US" sz="700" dirty="0">
                <a:solidFill>
                  <a:schemeClr val="tx1"/>
                </a:solidFill>
              </a:rPr>
              <a:t>::Nova::</a:t>
            </a:r>
            <a:r>
              <a:rPr lang="en-US" sz="700" dirty="0" smtClean="0">
                <a:solidFill>
                  <a:schemeClr val="tx1"/>
                </a:solidFill>
              </a:rPr>
              <a:t>Server, OS::Cinder::Volume</a:t>
            </a:r>
          </a:p>
          <a:p>
            <a:pPr marL="341313" lvl="2" indent="-171450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Supports following Life-cycle operations</a:t>
            </a:r>
          </a:p>
          <a:p>
            <a:pPr marL="341313" lvl="2" indent="-171450">
              <a:buFont typeface="Arial" panose="020B0604020202020204" pitchFamily="34" charset="0"/>
              <a:buChar char="•"/>
            </a:pPr>
            <a:r>
              <a:rPr lang="en-US" sz="700" b="0" dirty="0" smtClean="0">
                <a:solidFill>
                  <a:schemeClr val="tx1"/>
                </a:solidFill>
              </a:rPr>
              <a:t>Create / Update / Delete</a:t>
            </a:r>
          </a:p>
          <a:p>
            <a:pPr marL="341313" lvl="2" indent="-171450">
              <a:buFont typeface="Arial" panose="020B0604020202020204" pitchFamily="34" charset="0"/>
              <a:buChar char="•"/>
            </a:pPr>
            <a:r>
              <a:rPr lang="en-US" sz="700" b="0" dirty="0" smtClean="0">
                <a:solidFill>
                  <a:schemeClr val="tx1"/>
                </a:solidFill>
              </a:rPr>
              <a:t>Snapshot / restore</a:t>
            </a:r>
          </a:p>
          <a:p>
            <a:pPr marL="341313" lvl="2" indent="-171450">
              <a:buFont typeface="Arial" panose="020B0604020202020204" pitchFamily="34" charset="0"/>
              <a:buChar char="•"/>
            </a:pPr>
            <a:r>
              <a:rPr lang="en-US" sz="700" b="0" dirty="0" smtClean="0">
                <a:solidFill>
                  <a:schemeClr val="tx1"/>
                </a:solidFill>
              </a:rPr>
              <a:t>Abandon / adopt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8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86" y="700990"/>
            <a:ext cx="1762125" cy="30956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369923" y="665951"/>
            <a:ext cx="1766888" cy="3130664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http://image.slidesharecdn.com/random-121015050645-phpapp01/95/openstack-heat-slides-1-638.jpg?cb=1369537116"/>
          <p:cNvPicPr>
            <a:picLocks noChangeAspect="1" noChangeArrowheads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17" y="1369821"/>
            <a:ext cx="4861477" cy="3322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Architecture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53916" y="1759673"/>
            <a:ext cx="1201025" cy="2619379"/>
            <a:chOff x="4857924" y="1533171"/>
            <a:chExt cx="1201025" cy="2195378"/>
          </a:xfrm>
        </p:grpSpPr>
        <p:sp>
          <p:nvSpPr>
            <p:cNvPr id="6" name="Rounded Rectangle 5"/>
            <p:cNvSpPr/>
            <p:nvPr/>
          </p:nvSpPr>
          <p:spPr>
            <a:xfrm>
              <a:off x="5010324" y="1533171"/>
              <a:ext cx="1048625" cy="20301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Heat-engine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34124" y="1606222"/>
              <a:ext cx="1048625" cy="20301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Heat-engine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57924" y="1698414"/>
              <a:ext cx="1048625" cy="20301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Heat-engine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19319" y="2123727"/>
            <a:ext cx="1240872" cy="359415"/>
            <a:chOff x="5193484" y="1939169"/>
            <a:chExt cx="2299982" cy="359415"/>
          </a:xfrm>
        </p:grpSpPr>
        <p:sp>
          <p:nvSpPr>
            <p:cNvPr id="12" name="Rectangle 11"/>
            <p:cNvSpPr/>
            <p:nvPr/>
          </p:nvSpPr>
          <p:spPr>
            <a:xfrm>
              <a:off x="5345884" y="1939169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69684" y="1977390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93484" y="2025418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nova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9298" y="2586936"/>
            <a:ext cx="1240872" cy="359415"/>
            <a:chOff x="5193484" y="1939169"/>
            <a:chExt cx="2299982" cy="359415"/>
          </a:xfrm>
        </p:grpSpPr>
        <p:sp>
          <p:nvSpPr>
            <p:cNvPr id="16" name="Rectangle 15"/>
            <p:cNvSpPr/>
            <p:nvPr/>
          </p:nvSpPr>
          <p:spPr>
            <a:xfrm>
              <a:off x="5345884" y="1939169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9684" y="1977390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3484" y="2025418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cinder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19319" y="3031281"/>
            <a:ext cx="1240872" cy="359415"/>
            <a:chOff x="5193484" y="1939169"/>
            <a:chExt cx="2299982" cy="359415"/>
          </a:xfrm>
        </p:grpSpPr>
        <p:sp>
          <p:nvSpPr>
            <p:cNvPr id="24" name="Rectangle 23"/>
            <p:cNvSpPr/>
            <p:nvPr/>
          </p:nvSpPr>
          <p:spPr>
            <a:xfrm>
              <a:off x="5345884" y="1939169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69684" y="1977390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93484" y="2025418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neutron</a:t>
              </a:r>
              <a:endParaRPr lang="en-US" sz="12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5924899" y="3475626"/>
            <a:ext cx="3106" cy="38331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37630" y="3864285"/>
            <a:ext cx="1240872" cy="359415"/>
            <a:chOff x="5193484" y="1939169"/>
            <a:chExt cx="2299982" cy="359415"/>
          </a:xfrm>
        </p:grpSpPr>
        <p:sp>
          <p:nvSpPr>
            <p:cNvPr id="33" name="Rectangle 32"/>
            <p:cNvSpPr/>
            <p:nvPr/>
          </p:nvSpPr>
          <p:spPr>
            <a:xfrm>
              <a:off x="5345884" y="1939169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69684" y="1977390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93484" y="2025418"/>
              <a:ext cx="2147582" cy="27316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….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07853" y="1759672"/>
            <a:ext cx="2628553" cy="2795549"/>
            <a:chOff x="6207853" y="1759672"/>
            <a:chExt cx="2628553" cy="2795549"/>
          </a:xfrm>
        </p:grpSpPr>
        <p:sp>
          <p:nvSpPr>
            <p:cNvPr id="37" name="Cloud Callout 36"/>
            <p:cNvSpPr/>
            <p:nvPr/>
          </p:nvSpPr>
          <p:spPr>
            <a:xfrm>
              <a:off x="6207853" y="1759672"/>
              <a:ext cx="2628553" cy="2795549"/>
            </a:xfrm>
            <a:prstGeom prst="cloudCallout">
              <a:avLst>
                <a:gd name="adj1" fmla="val -8111"/>
                <a:gd name="adj2" fmla="val 1141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6" descr="https://www.auro.io/images/openstack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180" y="2376941"/>
              <a:ext cx="1573593" cy="157359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38" name="Group 37"/>
          <p:cNvGrpSpPr/>
          <p:nvPr/>
        </p:nvGrpSpPr>
        <p:grpSpPr>
          <a:xfrm>
            <a:off x="2366215" y="2492106"/>
            <a:ext cx="1124825" cy="715480"/>
            <a:chOff x="4934124" y="1533171"/>
            <a:chExt cx="1124825" cy="2103186"/>
          </a:xfrm>
        </p:grpSpPr>
        <p:sp>
          <p:nvSpPr>
            <p:cNvPr id="39" name="Rounded Rectangle 38"/>
            <p:cNvSpPr/>
            <p:nvPr/>
          </p:nvSpPr>
          <p:spPr>
            <a:xfrm>
              <a:off x="5010324" y="1533171"/>
              <a:ext cx="1048625" cy="20301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Heat-engine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934124" y="1606222"/>
              <a:ext cx="1048625" cy="20301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</a:rPr>
                <a:t>Heat-</a:t>
              </a:r>
              <a:r>
                <a:rPr lang="en-US" sz="1400" dirty="0" err="1" smtClean="0">
                  <a:solidFill>
                    <a:schemeClr val="dk1"/>
                  </a:solidFill>
                </a:rPr>
                <a:t>api</a:t>
              </a:r>
              <a:endParaRPr lang="en-US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3" name="Flowchart: Magnetic Disk 52"/>
          <p:cNvSpPr/>
          <p:nvPr/>
        </p:nvSpPr>
        <p:spPr>
          <a:xfrm>
            <a:off x="2731474" y="4011683"/>
            <a:ext cx="1024237" cy="44323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Heat </a:t>
            </a:r>
            <a:r>
              <a:rPr lang="en-US" sz="1400" dirty="0" err="1" smtClean="0"/>
              <a:t>Db</a:t>
            </a:r>
            <a:endParaRPr lang="en-US" sz="1400" dirty="0"/>
          </a:p>
        </p:txBody>
      </p:sp>
      <p:sp>
        <p:nvSpPr>
          <p:cNvPr id="54" name="Flowchart: Document 53"/>
          <p:cNvSpPr/>
          <p:nvPr/>
        </p:nvSpPr>
        <p:spPr>
          <a:xfrm>
            <a:off x="1265491" y="2393502"/>
            <a:ext cx="771751" cy="364759"/>
          </a:xfrm>
          <a:prstGeom prst="flowChartDocumen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CFN / HOT Template</a:t>
            </a:r>
            <a:endParaRPr lang="en-US" sz="900" dirty="0"/>
          </a:p>
        </p:txBody>
      </p:sp>
      <p:sp>
        <p:nvSpPr>
          <p:cNvPr id="60" name="Left-Right Arrow 59"/>
          <p:cNvSpPr/>
          <p:nvPr/>
        </p:nvSpPr>
        <p:spPr>
          <a:xfrm>
            <a:off x="3818598" y="4141169"/>
            <a:ext cx="386139" cy="140397"/>
          </a:xfrm>
          <a:prstGeom prst="leftRightArrow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Terminator 62"/>
          <p:cNvSpPr/>
          <p:nvPr/>
        </p:nvSpPr>
        <p:spPr>
          <a:xfrm rot="5400000">
            <a:off x="2852294" y="2792053"/>
            <a:ext cx="2057382" cy="301752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RPC message bus</a:t>
            </a:r>
            <a:endParaRPr lang="en-US" sz="1200" dirty="0"/>
          </a:p>
        </p:txBody>
      </p:sp>
      <p:sp>
        <p:nvSpPr>
          <p:cNvPr id="64" name="Left-Right Arrow 63"/>
          <p:cNvSpPr/>
          <p:nvPr/>
        </p:nvSpPr>
        <p:spPr>
          <a:xfrm>
            <a:off x="4002957" y="2828124"/>
            <a:ext cx="250959" cy="118227"/>
          </a:xfrm>
          <a:prstGeom prst="leftRightArrow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>
            <a:off x="3477358" y="2844116"/>
            <a:ext cx="250959" cy="118227"/>
          </a:xfrm>
          <a:prstGeom prst="leftRightArrow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http://icongal.com/gallery/image/152491/group_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" y="2268790"/>
            <a:ext cx="1073877" cy="10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Left-Right Arrow 68"/>
          <p:cNvSpPr/>
          <p:nvPr/>
        </p:nvSpPr>
        <p:spPr>
          <a:xfrm>
            <a:off x="1482817" y="2783683"/>
            <a:ext cx="877626" cy="247598"/>
          </a:xfrm>
          <a:prstGeom prst="leftRightArrow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" y="4753864"/>
            <a:ext cx="7347404" cy="374650"/>
          </a:xfrm>
        </p:spPr>
        <p:txBody>
          <a:bodyPr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© Copyright 2015 Hewlett-Packard Development Company, L.P. The information contained herein is subject to change without notice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9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object 3"/>
          <p:cNvSpPr/>
          <p:nvPr/>
        </p:nvSpPr>
        <p:spPr>
          <a:xfrm>
            <a:off x="8451850" y="4548188"/>
            <a:ext cx="553267" cy="545401"/>
          </a:xfrm>
          <a:custGeom>
            <a:avLst/>
            <a:gdLst/>
            <a:ahLst/>
            <a:cxnLst/>
            <a:rect l="l" t="t" r="r" b="b"/>
            <a:pathLst>
              <a:path w="1884045" h="1884045">
                <a:moveTo>
                  <a:pt x="941832" y="0"/>
                </a:moveTo>
                <a:lnTo>
                  <a:pt x="931239" y="178"/>
                </a:lnTo>
                <a:lnTo>
                  <a:pt x="910006" y="964"/>
                </a:lnTo>
                <a:lnTo>
                  <a:pt x="899414" y="1143"/>
                </a:lnTo>
                <a:lnTo>
                  <a:pt x="707517" y="530860"/>
                </a:lnTo>
                <a:lnTo>
                  <a:pt x="1574165" y="530860"/>
                </a:lnTo>
                <a:lnTo>
                  <a:pt x="1620184" y="536947"/>
                </a:lnTo>
                <a:lnTo>
                  <a:pt x="1657288" y="554119"/>
                </a:lnTo>
                <a:lnTo>
                  <a:pt x="1700252" y="615169"/>
                </a:lnTo>
                <a:lnTo>
                  <a:pt x="1703707" y="654050"/>
                </a:lnTo>
                <a:lnTo>
                  <a:pt x="1703799" y="656054"/>
                </a:lnTo>
                <a:lnTo>
                  <a:pt x="1694053" y="700913"/>
                </a:lnTo>
                <a:lnTo>
                  <a:pt x="1484757" y="1275461"/>
                </a:lnTo>
                <a:lnTo>
                  <a:pt x="1439481" y="1331547"/>
                </a:lnTo>
                <a:lnTo>
                  <a:pt x="1371346" y="1354963"/>
                </a:lnTo>
                <a:lnTo>
                  <a:pt x="1106551" y="1354963"/>
                </a:lnTo>
                <a:lnTo>
                  <a:pt x="913511" y="1883664"/>
                </a:lnTo>
                <a:lnTo>
                  <a:pt x="941832" y="1883664"/>
                </a:lnTo>
                <a:lnTo>
                  <a:pt x="990290" y="1882438"/>
                </a:lnTo>
                <a:lnTo>
                  <a:pt x="1038113" y="1878800"/>
                </a:lnTo>
                <a:lnTo>
                  <a:pt x="1085241" y="1872809"/>
                </a:lnTo>
                <a:lnTo>
                  <a:pt x="1131616" y="1864525"/>
                </a:lnTo>
                <a:lnTo>
                  <a:pt x="1177178" y="1854006"/>
                </a:lnTo>
                <a:lnTo>
                  <a:pt x="1221868" y="1841313"/>
                </a:lnTo>
                <a:lnTo>
                  <a:pt x="1265627" y="1826503"/>
                </a:lnTo>
                <a:lnTo>
                  <a:pt x="1308395" y="1809636"/>
                </a:lnTo>
                <a:lnTo>
                  <a:pt x="1350113" y="1790773"/>
                </a:lnTo>
                <a:lnTo>
                  <a:pt x="1390723" y="1769970"/>
                </a:lnTo>
                <a:lnTo>
                  <a:pt x="1430164" y="1747289"/>
                </a:lnTo>
                <a:lnTo>
                  <a:pt x="1468377" y="1722788"/>
                </a:lnTo>
                <a:lnTo>
                  <a:pt x="1505304" y="1696527"/>
                </a:lnTo>
                <a:lnTo>
                  <a:pt x="1540885" y="1668564"/>
                </a:lnTo>
                <a:lnTo>
                  <a:pt x="1575061" y="1638960"/>
                </a:lnTo>
                <a:lnTo>
                  <a:pt x="1607772" y="1607772"/>
                </a:lnTo>
                <a:lnTo>
                  <a:pt x="1638960" y="1575061"/>
                </a:lnTo>
                <a:lnTo>
                  <a:pt x="1668564" y="1540885"/>
                </a:lnTo>
                <a:lnTo>
                  <a:pt x="1696527" y="1505304"/>
                </a:lnTo>
                <a:lnTo>
                  <a:pt x="1722788" y="1468377"/>
                </a:lnTo>
                <a:lnTo>
                  <a:pt x="1747289" y="1430164"/>
                </a:lnTo>
                <a:lnTo>
                  <a:pt x="1769970" y="1390723"/>
                </a:lnTo>
                <a:lnTo>
                  <a:pt x="1790773" y="1350113"/>
                </a:lnTo>
                <a:lnTo>
                  <a:pt x="1809636" y="1308395"/>
                </a:lnTo>
                <a:lnTo>
                  <a:pt x="1826503" y="1265627"/>
                </a:lnTo>
                <a:lnTo>
                  <a:pt x="1841313" y="1221868"/>
                </a:lnTo>
                <a:lnTo>
                  <a:pt x="1854006" y="1177178"/>
                </a:lnTo>
                <a:lnTo>
                  <a:pt x="1864525" y="1131616"/>
                </a:lnTo>
                <a:lnTo>
                  <a:pt x="1872809" y="1085241"/>
                </a:lnTo>
                <a:lnTo>
                  <a:pt x="1878800" y="1038113"/>
                </a:lnTo>
                <a:lnTo>
                  <a:pt x="1882438" y="990290"/>
                </a:lnTo>
                <a:lnTo>
                  <a:pt x="1883664" y="941832"/>
                </a:lnTo>
                <a:lnTo>
                  <a:pt x="1882438" y="893384"/>
                </a:lnTo>
                <a:lnTo>
                  <a:pt x="1878800" y="845571"/>
                </a:lnTo>
                <a:lnTo>
                  <a:pt x="1872809" y="798451"/>
                </a:lnTo>
                <a:lnTo>
                  <a:pt x="1864525" y="752083"/>
                </a:lnTo>
                <a:lnTo>
                  <a:pt x="1854006" y="706527"/>
                </a:lnTo>
                <a:lnTo>
                  <a:pt x="1841313" y="661842"/>
                </a:lnTo>
                <a:lnTo>
                  <a:pt x="1826503" y="618087"/>
                </a:lnTo>
                <a:lnTo>
                  <a:pt x="1809636" y="575321"/>
                </a:lnTo>
                <a:lnTo>
                  <a:pt x="1790773" y="533605"/>
                </a:lnTo>
                <a:lnTo>
                  <a:pt x="1769970" y="492997"/>
                </a:lnTo>
                <a:lnTo>
                  <a:pt x="1747289" y="453556"/>
                </a:lnTo>
                <a:lnTo>
                  <a:pt x="1722788" y="415342"/>
                </a:lnTo>
                <a:lnTo>
                  <a:pt x="1696527" y="378414"/>
                </a:lnTo>
                <a:lnTo>
                  <a:pt x="1668564" y="342831"/>
                </a:lnTo>
                <a:lnTo>
                  <a:pt x="1638960" y="308653"/>
                </a:lnTo>
                <a:lnTo>
                  <a:pt x="1607772" y="275939"/>
                </a:lnTo>
                <a:lnTo>
                  <a:pt x="1575061" y="244748"/>
                </a:lnTo>
                <a:lnTo>
                  <a:pt x="1540885" y="215140"/>
                </a:lnTo>
                <a:lnTo>
                  <a:pt x="1505304" y="187173"/>
                </a:lnTo>
                <a:lnTo>
                  <a:pt x="1468377" y="160908"/>
                </a:lnTo>
                <a:lnTo>
                  <a:pt x="1430164" y="136403"/>
                </a:lnTo>
                <a:lnTo>
                  <a:pt x="1390723" y="113718"/>
                </a:lnTo>
                <a:lnTo>
                  <a:pt x="1350113" y="92912"/>
                </a:lnTo>
                <a:lnTo>
                  <a:pt x="1308395" y="74044"/>
                </a:lnTo>
                <a:lnTo>
                  <a:pt x="1265627" y="57174"/>
                </a:lnTo>
                <a:lnTo>
                  <a:pt x="1221868" y="42361"/>
                </a:lnTo>
                <a:lnTo>
                  <a:pt x="1177178" y="29665"/>
                </a:lnTo>
                <a:lnTo>
                  <a:pt x="1131616" y="19143"/>
                </a:lnTo>
                <a:lnTo>
                  <a:pt x="1085241" y="10857"/>
                </a:lnTo>
                <a:lnTo>
                  <a:pt x="1038113" y="4865"/>
                </a:lnTo>
                <a:lnTo>
                  <a:pt x="990290" y="1226"/>
                </a:lnTo>
                <a:lnTo>
                  <a:pt x="941832" y="0"/>
                </a:lnTo>
                <a:close/>
              </a:path>
              <a:path w="1884045" h="1884045">
                <a:moveTo>
                  <a:pt x="687959" y="34925"/>
                </a:moveTo>
                <a:lnTo>
                  <a:pt x="642645" y="48859"/>
                </a:lnTo>
                <a:lnTo>
                  <a:pt x="598334" y="64975"/>
                </a:lnTo>
                <a:lnTo>
                  <a:pt x="555089" y="83210"/>
                </a:lnTo>
                <a:lnTo>
                  <a:pt x="512972" y="103501"/>
                </a:lnTo>
                <a:lnTo>
                  <a:pt x="472047" y="125784"/>
                </a:lnTo>
                <a:lnTo>
                  <a:pt x="432378" y="149996"/>
                </a:lnTo>
                <a:lnTo>
                  <a:pt x="394027" y="176074"/>
                </a:lnTo>
                <a:lnTo>
                  <a:pt x="357057" y="203953"/>
                </a:lnTo>
                <a:lnTo>
                  <a:pt x="321533" y="233572"/>
                </a:lnTo>
                <a:lnTo>
                  <a:pt x="287517" y="264867"/>
                </a:lnTo>
                <a:lnTo>
                  <a:pt x="255072" y="297774"/>
                </a:lnTo>
                <a:lnTo>
                  <a:pt x="224263" y="332230"/>
                </a:lnTo>
                <a:lnTo>
                  <a:pt x="195151" y="368173"/>
                </a:lnTo>
                <a:lnTo>
                  <a:pt x="167800" y="405537"/>
                </a:lnTo>
                <a:lnTo>
                  <a:pt x="142275" y="444261"/>
                </a:lnTo>
                <a:lnTo>
                  <a:pt x="118636" y="484281"/>
                </a:lnTo>
                <a:lnTo>
                  <a:pt x="96949" y="525533"/>
                </a:lnTo>
                <a:lnTo>
                  <a:pt x="77277" y="567955"/>
                </a:lnTo>
                <a:lnTo>
                  <a:pt x="59681" y="611483"/>
                </a:lnTo>
                <a:lnTo>
                  <a:pt x="44227" y="656054"/>
                </a:lnTo>
                <a:lnTo>
                  <a:pt x="30977" y="701604"/>
                </a:lnTo>
                <a:lnTo>
                  <a:pt x="19993" y="748070"/>
                </a:lnTo>
                <a:lnTo>
                  <a:pt x="11341" y="795390"/>
                </a:lnTo>
                <a:lnTo>
                  <a:pt x="5082" y="843498"/>
                </a:lnTo>
                <a:lnTo>
                  <a:pt x="1281" y="892333"/>
                </a:lnTo>
                <a:lnTo>
                  <a:pt x="0" y="941832"/>
                </a:lnTo>
                <a:lnTo>
                  <a:pt x="1259" y="990943"/>
                </a:lnTo>
                <a:lnTo>
                  <a:pt x="4997" y="1039400"/>
                </a:lnTo>
                <a:lnTo>
                  <a:pt x="11153" y="1087144"/>
                </a:lnTo>
                <a:lnTo>
                  <a:pt x="19663" y="1134111"/>
                </a:lnTo>
                <a:lnTo>
                  <a:pt x="30467" y="1180240"/>
                </a:lnTo>
                <a:lnTo>
                  <a:pt x="43504" y="1225470"/>
                </a:lnTo>
                <a:lnTo>
                  <a:pt x="58711" y="1269740"/>
                </a:lnTo>
                <a:lnTo>
                  <a:pt x="76027" y="1312987"/>
                </a:lnTo>
                <a:lnTo>
                  <a:pt x="95391" y="1355151"/>
                </a:lnTo>
                <a:lnTo>
                  <a:pt x="116740" y="1396169"/>
                </a:lnTo>
                <a:lnTo>
                  <a:pt x="140015" y="1435980"/>
                </a:lnTo>
                <a:lnTo>
                  <a:pt x="165152" y="1474524"/>
                </a:lnTo>
                <a:lnTo>
                  <a:pt x="192090" y="1511737"/>
                </a:lnTo>
                <a:lnTo>
                  <a:pt x="220769" y="1547559"/>
                </a:lnTo>
                <a:lnTo>
                  <a:pt x="251125" y="1581928"/>
                </a:lnTo>
                <a:lnTo>
                  <a:pt x="283098" y="1614783"/>
                </a:lnTo>
                <a:lnTo>
                  <a:pt x="316627" y="1646062"/>
                </a:lnTo>
                <a:lnTo>
                  <a:pt x="351648" y="1675703"/>
                </a:lnTo>
                <a:lnTo>
                  <a:pt x="388102" y="1703646"/>
                </a:lnTo>
                <a:lnTo>
                  <a:pt x="425927" y="1729828"/>
                </a:lnTo>
                <a:lnTo>
                  <a:pt x="465060" y="1754188"/>
                </a:lnTo>
                <a:lnTo>
                  <a:pt x="505441" y="1776665"/>
                </a:lnTo>
                <a:lnTo>
                  <a:pt x="547007" y="1797197"/>
                </a:lnTo>
                <a:lnTo>
                  <a:pt x="589698" y="1815723"/>
                </a:lnTo>
                <a:lnTo>
                  <a:pt x="633451" y="1832180"/>
                </a:lnTo>
                <a:lnTo>
                  <a:pt x="678205" y="1846508"/>
                </a:lnTo>
                <a:lnTo>
                  <a:pt x="723900" y="1858645"/>
                </a:lnTo>
                <a:lnTo>
                  <a:pt x="898271" y="1377950"/>
                </a:lnTo>
                <a:lnTo>
                  <a:pt x="906642" y="1354963"/>
                </a:lnTo>
                <a:lnTo>
                  <a:pt x="207137" y="1354963"/>
                </a:lnTo>
                <a:lnTo>
                  <a:pt x="461534" y="655772"/>
                </a:lnTo>
                <a:lnTo>
                  <a:pt x="687959" y="34925"/>
                </a:lnTo>
                <a:close/>
              </a:path>
              <a:path w="1884045" h="1884045">
                <a:moveTo>
                  <a:pt x="812165" y="654050"/>
                </a:moveTo>
                <a:lnTo>
                  <a:pt x="661797" y="654050"/>
                </a:lnTo>
                <a:lnTo>
                  <a:pt x="406654" y="1354963"/>
                </a:lnTo>
                <a:lnTo>
                  <a:pt x="557149" y="1354963"/>
                </a:lnTo>
                <a:lnTo>
                  <a:pt x="812165" y="654050"/>
                </a:lnTo>
                <a:close/>
              </a:path>
              <a:path w="1884045" h="1884045">
                <a:moveTo>
                  <a:pt x="1206754" y="530860"/>
                </a:moveTo>
                <a:lnTo>
                  <a:pt x="874268" y="530860"/>
                </a:lnTo>
                <a:lnTo>
                  <a:pt x="920340" y="536947"/>
                </a:lnTo>
                <a:lnTo>
                  <a:pt x="957476" y="554119"/>
                </a:lnTo>
                <a:lnTo>
                  <a:pt x="984551" y="580739"/>
                </a:lnTo>
                <a:lnTo>
                  <a:pt x="1000440" y="615169"/>
                </a:lnTo>
                <a:lnTo>
                  <a:pt x="1003864" y="654050"/>
                </a:lnTo>
                <a:lnTo>
                  <a:pt x="1003955" y="656054"/>
                </a:lnTo>
                <a:lnTo>
                  <a:pt x="994156" y="700913"/>
                </a:lnTo>
                <a:lnTo>
                  <a:pt x="756539" y="1354963"/>
                </a:lnTo>
                <a:lnTo>
                  <a:pt x="906642" y="1354963"/>
                </a:lnTo>
                <a:lnTo>
                  <a:pt x="1206754" y="530860"/>
                </a:lnTo>
                <a:close/>
              </a:path>
              <a:path w="1884045" h="1884045">
                <a:moveTo>
                  <a:pt x="1512062" y="654050"/>
                </a:moveTo>
                <a:lnTo>
                  <a:pt x="1361567" y="654050"/>
                </a:lnTo>
                <a:lnTo>
                  <a:pt x="1152271" y="1230757"/>
                </a:lnTo>
                <a:lnTo>
                  <a:pt x="1301623" y="1230757"/>
                </a:lnTo>
                <a:lnTo>
                  <a:pt x="1512062" y="654050"/>
                </a:lnTo>
                <a:close/>
              </a:path>
            </a:pathLst>
          </a:custGeom>
          <a:solidFill>
            <a:srgbClr val="1FA3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7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0" grpId="0" animBg="1"/>
      <p:bldP spid="63" grpId="0" animBg="1"/>
      <p:bldP spid="64" grpId="0" animBg="1"/>
      <p:bldP spid="65" grpId="0" animBg="1"/>
      <p:bldP spid="69" grpId="0" animBg="1"/>
    </p:bldLst>
  </p:timing>
</p:sld>
</file>

<file path=ppt/theme/theme1.xml><?xml version="1.0" encoding="utf-8"?>
<a:theme xmlns:a="http://schemas.openxmlformats.org/drawingml/2006/main" name="HP_PPT_Standard_16x9_EN_with HP Helion Word Mark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HP_PPT_Standard_16x9_EN_with HP Helion Word Mark</Template>
  <TotalTime>0</TotalTime>
  <Words>1508</Words>
  <Application>Microsoft Office PowerPoint</Application>
  <PresentationFormat>On-screen Show (16:9)</PresentationFormat>
  <Paragraphs>373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HP Simplified</vt:lpstr>
      <vt:lpstr>HP Simplified Light</vt:lpstr>
      <vt:lpstr>Wingdings</vt:lpstr>
      <vt:lpstr>HP_PPT_Standard_16x9_EN_with HP Helion Word Mark</vt:lpstr>
      <vt:lpstr>OpenStack Heat          OS:: Cloud :: Orchestrator</vt:lpstr>
      <vt:lpstr>Agenda</vt:lpstr>
      <vt:lpstr>OpenStack</vt:lpstr>
      <vt:lpstr>Cloud application</vt:lpstr>
      <vt:lpstr>OpenStack Heat   </vt:lpstr>
      <vt:lpstr>Introduction</vt:lpstr>
      <vt:lpstr>HOT Template and resources</vt:lpstr>
      <vt:lpstr>Resource</vt:lpstr>
      <vt:lpstr>Architecture</vt:lpstr>
      <vt:lpstr>Heat-Engine  </vt:lpstr>
      <vt:lpstr>Problems in heat-engine</vt:lpstr>
      <vt:lpstr>Solution: Re-write Heat-Engine  </vt:lpstr>
      <vt:lpstr>Persist progress into database</vt:lpstr>
      <vt:lpstr>Async. cast of tasks</vt:lpstr>
      <vt:lpstr>So, problem &amp; solution</vt:lpstr>
      <vt:lpstr>Convergence Blueprints</vt:lpstr>
      <vt:lpstr>Convergence Future </vt:lpstr>
      <vt:lpstr>Consumers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2014-06-26T20:36:12Z</dcterms:created>
  <dcterms:modified xsi:type="dcterms:W3CDTF">2015-08-08T08:16:45Z</dcterms:modified>
</cp:coreProperties>
</file>