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Tahoma" panose="020B0604030504040204" pitchFamily="34" charset="0"/>
      <p:regular r:id="rId16"/>
      <p:bold r:id="rId17"/>
    </p:embeddedFont>
    <p:embeddedFont>
      <p:font typeface="Verdana" panose="020B060403050404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102db1abd_2_34: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r>
              <a:rPr lang="en" sz="1500"/>
              <a:t>Good evening, everyone. Tonight we will be presenting to you the program NetworkMiner - a powerful tool used worldwide for malware analysis &amp; law enforcement</a:t>
            </a:r>
            <a:endParaRPr sz="1500"/>
          </a:p>
        </p:txBody>
      </p:sp>
      <p:sp>
        <p:nvSpPr>
          <p:cNvPr id="86" name="Google Shape;86;g20102db1abd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102db1abd_2_43: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r>
              <a:rPr lang="en" sz="1600">
                <a:solidFill>
                  <a:schemeClr val="dk1"/>
                </a:solidFill>
                <a:latin typeface="Calibri"/>
                <a:ea typeface="Calibri"/>
                <a:cs typeface="Calibri"/>
                <a:sym typeface="Calibri"/>
              </a:rPr>
              <a:t>NetworkMiner can be used as a passive network sniffer/packet capturing tool for detecting operating systems, sessions, hostnames, open ports, etc. without putting any additional traffic on the network.</a:t>
            </a:r>
            <a:endParaRPr sz="1600"/>
          </a:p>
        </p:txBody>
      </p:sp>
      <p:sp>
        <p:nvSpPr>
          <p:cNvPr id="95" name="Google Shape;95;g20102db1abd_2_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eec291a93a_0_0: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sz="1600"/>
          </a:p>
        </p:txBody>
      </p:sp>
      <p:sp>
        <p:nvSpPr>
          <p:cNvPr id="102" name="Google Shape;102;g1eec291a93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ede2c295d1_0_0: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r>
              <a:rPr lang="en" sz="1450">
                <a:solidFill>
                  <a:srgbClr val="444444"/>
                </a:solidFill>
              </a:rPr>
              <a:t>PCAP is a valuable resource for file analysis and to monitor your network traffic. Packet collection tools like Wireshark allow you to collect network traffic and translate it into a format that’s human-readable. </a:t>
            </a:r>
            <a:endParaRPr/>
          </a:p>
        </p:txBody>
      </p:sp>
      <p:sp>
        <p:nvSpPr>
          <p:cNvPr id="109" name="Google Shape;109;g1ede2c295d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ede2c295d1_0_12: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22" name="Google Shape;122;g1ede2c295d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de2c295d1_0_22: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33" name="Google Shape;133;g1ede2c295d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0102db1abd_2_70: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42" name="Google Shape;142;g20102db1abd_2_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102db1abd_2_74: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47" name="Google Shape;147;g20102db1abd_2_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2927017" y="1286206"/>
            <a:ext cx="3289966" cy="24225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7200" b="1" i="0">
                <a:solidFill>
                  <a:srgbClr val="8A619D"/>
                </a:solidFill>
                <a:latin typeface="Tahoma"/>
                <a:ea typeface="Tahoma"/>
                <a:cs typeface="Tahoma"/>
                <a:sym typeface="Tahom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body" idx="1"/>
          </p:nvPr>
        </p:nvSpPr>
        <p:spPr>
          <a:xfrm>
            <a:off x="641350" y="895579"/>
            <a:ext cx="7861300" cy="1227138"/>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b="0" i="0">
                <a:solidFill>
                  <a:schemeClr val="dk1"/>
                </a:solidFill>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3" name="Google Shape;63;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9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927017" y="1286206"/>
            <a:ext cx="3289966" cy="24225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7200" b="1" i="0">
                <a:solidFill>
                  <a:srgbClr val="8A619D"/>
                </a:solidFill>
                <a:latin typeface="Tahoma"/>
                <a:ea typeface="Tahoma"/>
                <a:cs typeface="Tahoma"/>
                <a:sym typeface="Tahom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 name="Google Shape;69;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9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1"/>
        <p:cNvGrpSpPr/>
        <p:nvPr/>
      </p:nvGrpSpPr>
      <p:grpSpPr>
        <a:xfrm>
          <a:off x="0" y="0"/>
          <a:ext cx="0" cy="0"/>
          <a:chOff x="0" y="0"/>
          <a:chExt cx="0" cy="0"/>
        </a:xfrm>
      </p:grpSpPr>
      <p:sp>
        <p:nvSpPr>
          <p:cNvPr id="72" name="Google Shape;72;p17"/>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3" name="Google Shape;73;p17"/>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4" name="Google Shape;74;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5" name="Google Shape;75;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9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2927017" y="1286206"/>
            <a:ext cx="3289966" cy="24225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7200" b="1" i="0">
                <a:solidFill>
                  <a:srgbClr val="8A619D"/>
                </a:solidFill>
                <a:latin typeface="Tahoma"/>
                <a:ea typeface="Tahoma"/>
                <a:cs typeface="Tahoma"/>
                <a:sym typeface="Tahom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9" name="Google Shape;79;p18"/>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0" name="Google Shape;80;p18"/>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1" name="Google Shape;81;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2" name="Google Shape;82;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9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927017" y="1286206"/>
            <a:ext cx="3289966" cy="242252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700"/>
              <a:buNone/>
              <a:defRPr sz="7200" b="1" i="0" u="none" strike="noStrike" cap="none">
                <a:solidFill>
                  <a:srgbClr val="8A619D"/>
                </a:solidFill>
                <a:latin typeface="Tahoma"/>
                <a:ea typeface="Tahoma"/>
                <a:cs typeface="Tahoma"/>
                <a:sym typeface="Tahoma"/>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641350" y="895579"/>
            <a:ext cx="7861300" cy="1227138"/>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7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700"/>
              <a:buNone/>
              <a:defRPr sz="900" b="0" i="0" u="none" strike="noStrike" cap="none">
                <a:latin typeface="Calibri"/>
                <a:ea typeface="Calibri"/>
                <a:cs typeface="Calibri"/>
                <a:sym typeface="Calibri"/>
              </a:defRPr>
            </a:lvl2pPr>
            <a:lvl3pPr marL="1371600" marR="0" lvl="2" indent="-228600" algn="l" rtl="0">
              <a:spcBef>
                <a:spcPts val="0"/>
              </a:spcBef>
              <a:spcAft>
                <a:spcPts val="0"/>
              </a:spcAft>
              <a:buSzPts val="700"/>
              <a:buNone/>
              <a:defRPr sz="900" b="0" i="0" u="none" strike="noStrike" cap="none">
                <a:latin typeface="Calibri"/>
                <a:ea typeface="Calibri"/>
                <a:cs typeface="Calibri"/>
                <a:sym typeface="Calibri"/>
              </a:defRPr>
            </a:lvl3pPr>
            <a:lvl4pPr marL="1828800" marR="0" lvl="3" indent="-228600" algn="l" rtl="0">
              <a:spcBef>
                <a:spcPts val="0"/>
              </a:spcBef>
              <a:spcAft>
                <a:spcPts val="0"/>
              </a:spcAft>
              <a:buSzPts val="700"/>
              <a:buNone/>
              <a:defRPr sz="900" b="0" i="0" u="none" strike="noStrike" cap="none">
                <a:latin typeface="Calibri"/>
                <a:ea typeface="Calibri"/>
                <a:cs typeface="Calibri"/>
                <a:sym typeface="Calibri"/>
              </a:defRPr>
            </a:lvl4pPr>
            <a:lvl5pPr marL="2286000" marR="0" lvl="4" indent="-228600" algn="l" rtl="0">
              <a:spcBef>
                <a:spcPts val="0"/>
              </a:spcBef>
              <a:spcAft>
                <a:spcPts val="0"/>
              </a:spcAft>
              <a:buSzPts val="700"/>
              <a:buNone/>
              <a:defRPr sz="900" b="0" i="0" u="none" strike="noStrike" cap="none">
                <a:latin typeface="Calibri"/>
                <a:ea typeface="Calibri"/>
                <a:cs typeface="Calibri"/>
                <a:sym typeface="Calibri"/>
              </a:defRPr>
            </a:lvl5pPr>
            <a:lvl6pPr marL="2743200" marR="0" lvl="5" indent="-228600" algn="l" rtl="0">
              <a:spcBef>
                <a:spcPts val="0"/>
              </a:spcBef>
              <a:spcAft>
                <a:spcPts val="0"/>
              </a:spcAft>
              <a:buSzPts val="700"/>
              <a:buNone/>
              <a:defRPr sz="900" b="0" i="0" u="none" strike="noStrike" cap="none">
                <a:latin typeface="Calibri"/>
                <a:ea typeface="Calibri"/>
                <a:cs typeface="Calibri"/>
                <a:sym typeface="Calibri"/>
              </a:defRPr>
            </a:lvl6pPr>
            <a:lvl7pPr marL="3200400" marR="0" lvl="6" indent="-228600" algn="l" rtl="0">
              <a:spcBef>
                <a:spcPts val="0"/>
              </a:spcBef>
              <a:spcAft>
                <a:spcPts val="0"/>
              </a:spcAft>
              <a:buSzPts val="700"/>
              <a:buNone/>
              <a:defRPr sz="900" b="0" i="0" u="none" strike="noStrike" cap="none">
                <a:latin typeface="Calibri"/>
                <a:ea typeface="Calibri"/>
                <a:cs typeface="Calibri"/>
                <a:sym typeface="Calibri"/>
              </a:defRPr>
            </a:lvl7pPr>
            <a:lvl8pPr marL="3657600" marR="0" lvl="7" indent="-228600" algn="l" rtl="0">
              <a:spcBef>
                <a:spcPts val="0"/>
              </a:spcBef>
              <a:spcAft>
                <a:spcPts val="0"/>
              </a:spcAft>
              <a:buSzPts val="700"/>
              <a:buNone/>
              <a:defRPr sz="900" b="0" i="0" u="none" strike="noStrike" cap="none">
                <a:latin typeface="Calibri"/>
                <a:ea typeface="Calibri"/>
                <a:cs typeface="Calibri"/>
                <a:sym typeface="Calibri"/>
              </a:defRPr>
            </a:lvl8pPr>
            <a:lvl9pPr marL="4114800" marR="0" lvl="8" indent="-228600" algn="l" rtl="0">
              <a:spcBef>
                <a:spcPts val="0"/>
              </a:spcBef>
              <a:spcAft>
                <a:spcPts val="0"/>
              </a:spcAft>
              <a:buSzPts val="700"/>
              <a:buNone/>
              <a:defRPr sz="900" b="0" i="0" u="none" strike="noStrike" cap="none">
                <a:latin typeface="Calibri"/>
                <a:ea typeface="Calibri"/>
                <a:cs typeface="Calibri"/>
                <a:sym typeface="Calibri"/>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7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7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9"/>
          <p:cNvSpPr/>
          <p:nvPr/>
        </p:nvSpPr>
        <p:spPr>
          <a:xfrm>
            <a:off x="0" y="0"/>
            <a:ext cx="9144000" cy="51435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9" name="Google Shape;89;p19"/>
          <p:cNvSpPr txBox="1"/>
          <p:nvPr/>
        </p:nvSpPr>
        <p:spPr>
          <a:xfrm>
            <a:off x="508000" y="2200008"/>
            <a:ext cx="6694170" cy="1113790"/>
          </a:xfrm>
          <a:prstGeom prst="rect">
            <a:avLst/>
          </a:prstGeom>
          <a:noFill/>
          <a:ln>
            <a:noFill/>
          </a:ln>
        </p:spPr>
        <p:txBody>
          <a:bodyPr spcFirstLastPara="1" wrap="square" lIns="0" tIns="6025" rIns="0" bIns="0" anchor="t" anchorCtr="0">
            <a:spAutoFit/>
          </a:bodyPr>
          <a:lstStyle/>
          <a:p>
            <a:pPr marL="12700" marR="0" lvl="0" indent="0" algn="l" rtl="0">
              <a:lnSpc>
                <a:spcPct val="100000"/>
              </a:lnSpc>
              <a:spcBef>
                <a:spcPts val="0"/>
              </a:spcBef>
              <a:spcAft>
                <a:spcPts val="0"/>
              </a:spcAft>
              <a:buNone/>
            </a:pPr>
            <a:r>
              <a:rPr lang="en" sz="7200" b="1">
                <a:solidFill>
                  <a:srgbClr val="8A619D"/>
                </a:solidFill>
                <a:latin typeface="Tahoma"/>
                <a:ea typeface="Tahoma"/>
                <a:cs typeface="Tahoma"/>
                <a:sym typeface="Tahoma"/>
              </a:rPr>
              <a:t>NetworkMiner</a:t>
            </a:r>
            <a:endParaRPr sz="7200">
              <a:solidFill>
                <a:schemeClr val="dk1"/>
              </a:solidFill>
              <a:latin typeface="Tahoma"/>
              <a:ea typeface="Tahoma"/>
              <a:cs typeface="Tahoma"/>
              <a:sym typeface="Tahoma"/>
            </a:endParaRPr>
          </a:p>
        </p:txBody>
      </p:sp>
      <p:sp>
        <p:nvSpPr>
          <p:cNvPr id="90" name="Google Shape;90;p19"/>
          <p:cNvSpPr txBox="1"/>
          <p:nvPr/>
        </p:nvSpPr>
        <p:spPr>
          <a:xfrm>
            <a:off x="508000" y="1806774"/>
            <a:ext cx="1815783" cy="19558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200">
                <a:solidFill>
                  <a:srgbClr val="FFFFFF"/>
                </a:solidFill>
                <a:latin typeface="Verdana"/>
                <a:ea typeface="Verdana"/>
                <a:cs typeface="Verdana"/>
                <a:sym typeface="Verdana"/>
              </a:rPr>
              <a:t>A NETWORKING TOOL</a:t>
            </a:r>
            <a:endParaRPr sz="1200">
              <a:solidFill>
                <a:schemeClr val="dk1"/>
              </a:solidFill>
              <a:latin typeface="Verdana"/>
              <a:ea typeface="Verdana"/>
              <a:cs typeface="Verdana"/>
              <a:sym typeface="Verdana"/>
            </a:endParaRPr>
          </a:p>
        </p:txBody>
      </p:sp>
      <p:sp>
        <p:nvSpPr>
          <p:cNvPr id="91" name="Google Shape;91;p19"/>
          <p:cNvSpPr txBox="1"/>
          <p:nvPr/>
        </p:nvSpPr>
        <p:spPr>
          <a:xfrm>
            <a:off x="508000" y="4479939"/>
            <a:ext cx="7759700" cy="237244"/>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500" dirty="0">
                <a:solidFill>
                  <a:srgbClr val="FFFFFF"/>
                </a:solidFill>
                <a:latin typeface="Verdana"/>
                <a:ea typeface="Verdana"/>
                <a:cs typeface="Verdana"/>
                <a:sym typeface="Verdana"/>
              </a:rPr>
              <a:t>Presented by </a:t>
            </a:r>
            <a:r>
              <a:rPr lang="en" sz="1500" dirty="0">
                <a:solidFill>
                  <a:schemeClr val="lt1"/>
                </a:solidFill>
                <a:latin typeface="Verdana"/>
                <a:ea typeface="Verdana"/>
                <a:cs typeface="Verdana"/>
                <a:sym typeface="Verdana"/>
              </a:rPr>
              <a:t>Natalie Sagnoy &amp; </a:t>
            </a:r>
            <a:r>
              <a:rPr lang="en" sz="1500" dirty="0">
                <a:solidFill>
                  <a:srgbClr val="FFFFFF"/>
                </a:solidFill>
                <a:latin typeface="Verdana"/>
                <a:ea typeface="Verdana"/>
                <a:cs typeface="Verdana"/>
                <a:sym typeface="Verdana"/>
              </a:rPr>
              <a:t>Gerald Glenn C. Silverio</a:t>
            </a:r>
            <a:endParaRPr sz="1500" dirty="0">
              <a:solidFill>
                <a:schemeClr val="dk1"/>
              </a:solidFill>
              <a:latin typeface="Verdana"/>
              <a:ea typeface="Verdana"/>
              <a:cs typeface="Verdana"/>
              <a:sym typeface="Verdana"/>
            </a:endParaRPr>
          </a:p>
        </p:txBody>
      </p:sp>
      <p:sp>
        <p:nvSpPr>
          <p:cNvPr id="92" name="Google Shape;92;p19"/>
          <p:cNvSpPr/>
          <p:nvPr/>
        </p:nvSpPr>
        <p:spPr>
          <a:xfrm>
            <a:off x="0" y="4103281"/>
            <a:ext cx="9144000" cy="9525"/>
          </a:xfrm>
          <a:custGeom>
            <a:avLst/>
            <a:gdLst/>
            <a:ahLst/>
            <a:cxnLst/>
            <a:rect l="l" t="t" r="r" b="b"/>
            <a:pathLst>
              <a:path w="18288000" h="19050" extrusionOk="0">
                <a:moveTo>
                  <a:pt x="0" y="19049"/>
                </a:moveTo>
                <a:lnTo>
                  <a:pt x="0" y="0"/>
                </a:lnTo>
                <a:lnTo>
                  <a:pt x="18287999" y="0"/>
                </a:lnTo>
                <a:lnTo>
                  <a:pt x="18287999" y="19049"/>
                </a:lnTo>
                <a:lnTo>
                  <a:pt x="0" y="19049"/>
                </a:lnTo>
                <a:close/>
              </a:path>
            </a:pathLst>
          </a:custGeom>
          <a:solidFill>
            <a:srgbClr val="CCCCCC">
              <a:alpha val="2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a:stretch/>
        </p:blipFill>
        <p:spPr>
          <a:xfrm>
            <a:off x="5292092" y="1031082"/>
            <a:ext cx="2700337" cy="2700337"/>
          </a:xfrm>
          <a:prstGeom prst="rect">
            <a:avLst/>
          </a:prstGeom>
          <a:noFill/>
          <a:ln>
            <a:noFill/>
          </a:ln>
        </p:spPr>
      </p:pic>
      <p:sp>
        <p:nvSpPr>
          <p:cNvPr id="98" name="Google Shape;98;p20"/>
          <p:cNvSpPr txBox="1">
            <a:spLocks noGrp="1"/>
          </p:cNvSpPr>
          <p:nvPr>
            <p:ph type="title"/>
          </p:nvPr>
        </p:nvSpPr>
        <p:spPr>
          <a:xfrm>
            <a:off x="641349" y="895579"/>
            <a:ext cx="3712210" cy="1227138"/>
          </a:xfrm>
          <a:prstGeom prst="rect">
            <a:avLst/>
          </a:prstGeom>
          <a:noFill/>
          <a:ln>
            <a:noFill/>
          </a:ln>
        </p:spPr>
        <p:txBody>
          <a:bodyPr spcFirstLastPara="1" wrap="square" lIns="0" tIns="18100" rIns="0" bIns="0" anchor="t" anchorCtr="0">
            <a:spAutoFit/>
          </a:bodyPr>
          <a:lstStyle/>
          <a:p>
            <a:pPr marL="12700" marR="0" lvl="0" indent="0" algn="l" rtl="0">
              <a:lnSpc>
                <a:spcPct val="119000"/>
              </a:lnSpc>
              <a:spcBef>
                <a:spcPts val="0"/>
              </a:spcBef>
              <a:spcAft>
                <a:spcPts val="0"/>
              </a:spcAft>
              <a:buNone/>
            </a:pPr>
            <a:r>
              <a:rPr lang="en" sz="4000">
                <a:solidFill>
                  <a:srgbClr val="000000"/>
                </a:solidFill>
              </a:rPr>
              <a:t>About  </a:t>
            </a:r>
            <a:r>
              <a:rPr lang="en" sz="4000"/>
              <a:t>NetworkMiner</a:t>
            </a:r>
            <a:endParaRPr sz="4000"/>
          </a:p>
        </p:txBody>
      </p:sp>
      <p:sp>
        <p:nvSpPr>
          <p:cNvPr id="99" name="Google Shape;99;p20"/>
          <p:cNvSpPr txBox="1"/>
          <p:nvPr/>
        </p:nvSpPr>
        <p:spPr>
          <a:xfrm>
            <a:off x="641350" y="2381250"/>
            <a:ext cx="3779100" cy="1958700"/>
          </a:xfrm>
          <a:prstGeom prst="rect">
            <a:avLst/>
          </a:prstGeom>
          <a:noFill/>
          <a:ln>
            <a:noFill/>
          </a:ln>
        </p:spPr>
        <p:txBody>
          <a:bodyPr spcFirstLastPara="1" wrap="square" lIns="0" tIns="6350" rIns="0" bIns="0" anchor="t" anchorCtr="0">
            <a:spAutoFit/>
          </a:bodyPr>
          <a:lstStyle/>
          <a:p>
            <a:pPr marL="241300" marR="0" lvl="0" indent="-228600" algn="l" rtl="0">
              <a:spcBef>
                <a:spcPts val="0"/>
              </a:spcBef>
              <a:spcAft>
                <a:spcPts val="0"/>
              </a:spcAft>
              <a:buClr>
                <a:schemeClr val="dk1"/>
              </a:buClr>
              <a:buSzPts val="1400"/>
              <a:buFont typeface="Arial"/>
              <a:buChar char="•"/>
            </a:pPr>
            <a:r>
              <a:rPr lang="en">
                <a:solidFill>
                  <a:schemeClr val="dk1"/>
                </a:solidFill>
                <a:latin typeface="Verdana"/>
                <a:ea typeface="Verdana"/>
                <a:cs typeface="Verdana"/>
                <a:sym typeface="Verdana"/>
              </a:rPr>
              <a:t>open-source network forensics tool  developed by NETRESEC</a:t>
            </a:r>
            <a:endParaRPr>
              <a:solidFill>
                <a:schemeClr val="dk1"/>
              </a:solidFill>
              <a:latin typeface="Verdana"/>
              <a:ea typeface="Verdana"/>
              <a:cs typeface="Verdana"/>
              <a:sym typeface="Verdana"/>
            </a:endParaRPr>
          </a:p>
          <a:p>
            <a:pPr marL="241300" marR="0" lvl="0" indent="-139700" algn="l" rtl="0">
              <a:spcBef>
                <a:spcPts val="100"/>
              </a:spcBef>
              <a:spcAft>
                <a:spcPts val="0"/>
              </a:spcAft>
              <a:buClr>
                <a:schemeClr val="dk1"/>
              </a:buClr>
              <a:buSzPts val="1400"/>
              <a:buFont typeface="Arial"/>
              <a:buNone/>
            </a:pPr>
            <a:endParaRPr>
              <a:solidFill>
                <a:schemeClr val="dk1"/>
              </a:solidFill>
              <a:latin typeface="Verdana"/>
              <a:ea typeface="Verdana"/>
              <a:cs typeface="Verdana"/>
              <a:sym typeface="Verdana"/>
            </a:endParaRPr>
          </a:p>
          <a:p>
            <a:pPr marL="241300" marR="152400" lvl="0" indent="-228600" algn="l" rtl="0">
              <a:spcBef>
                <a:spcPts val="0"/>
              </a:spcBef>
              <a:spcAft>
                <a:spcPts val="0"/>
              </a:spcAft>
              <a:buClr>
                <a:schemeClr val="dk1"/>
              </a:buClr>
              <a:buSzPts val="1400"/>
              <a:buFont typeface="Arial"/>
              <a:buChar char="•"/>
            </a:pPr>
            <a:r>
              <a:rPr lang="en">
                <a:solidFill>
                  <a:schemeClr val="dk1"/>
                </a:solidFill>
                <a:latin typeface="Verdana"/>
                <a:ea typeface="Verdana"/>
                <a:cs typeface="Verdana"/>
                <a:sym typeface="Verdana"/>
              </a:rPr>
              <a:t>publicly released on Feb 16, 2007  </a:t>
            </a:r>
            <a:endParaRPr>
              <a:solidFill>
                <a:schemeClr val="dk1"/>
              </a:solidFill>
              <a:latin typeface="Verdana"/>
              <a:ea typeface="Verdana"/>
              <a:cs typeface="Verdana"/>
              <a:sym typeface="Verdana"/>
            </a:endParaRPr>
          </a:p>
          <a:p>
            <a:pPr marL="241300" marR="152400" lvl="0" indent="-139700" algn="l" rtl="0">
              <a:spcBef>
                <a:spcPts val="0"/>
              </a:spcBef>
              <a:spcAft>
                <a:spcPts val="0"/>
              </a:spcAft>
              <a:buClr>
                <a:schemeClr val="dk1"/>
              </a:buClr>
              <a:buSzPts val="1400"/>
              <a:buFont typeface="Arial"/>
              <a:buNone/>
            </a:pPr>
            <a:endParaRPr>
              <a:solidFill>
                <a:schemeClr val="dk1"/>
              </a:solidFill>
              <a:latin typeface="Verdana"/>
              <a:ea typeface="Verdana"/>
              <a:cs typeface="Verdana"/>
              <a:sym typeface="Verdana"/>
            </a:endParaRPr>
          </a:p>
          <a:p>
            <a:pPr marL="241300" marR="152400" lvl="0" indent="-228600" algn="l" rtl="0">
              <a:spcBef>
                <a:spcPts val="0"/>
              </a:spcBef>
              <a:spcAft>
                <a:spcPts val="0"/>
              </a:spcAft>
              <a:buClr>
                <a:schemeClr val="dk1"/>
              </a:buClr>
              <a:buSzPts val="1400"/>
              <a:buFont typeface="Arial"/>
              <a:buChar char="•"/>
            </a:pPr>
            <a:r>
              <a:rPr lang="en">
                <a:solidFill>
                  <a:schemeClr val="dk1"/>
                </a:solidFill>
                <a:latin typeface="Verdana"/>
                <a:ea typeface="Verdana"/>
                <a:cs typeface="Verdana"/>
                <a:sym typeface="Verdana"/>
              </a:rPr>
              <a:t>available on Windows and Linux</a:t>
            </a:r>
            <a:endParaRPr>
              <a:solidFill>
                <a:schemeClr val="dk1"/>
              </a:solidFill>
              <a:latin typeface="Verdana"/>
              <a:ea typeface="Verdana"/>
              <a:cs typeface="Verdana"/>
              <a:sym typeface="Verdana"/>
            </a:endParaRPr>
          </a:p>
          <a:p>
            <a:pPr marL="457200" marR="152400" lvl="0" indent="0" algn="l" rtl="0">
              <a:spcBef>
                <a:spcPts val="0"/>
              </a:spcBef>
              <a:spcAft>
                <a:spcPts val="0"/>
              </a:spcAft>
              <a:buNone/>
            </a:pPr>
            <a:endParaRPr>
              <a:solidFill>
                <a:schemeClr val="dk1"/>
              </a:solidFill>
              <a:latin typeface="Verdana"/>
              <a:ea typeface="Verdana"/>
              <a:cs typeface="Verdana"/>
              <a:sym typeface="Verdana"/>
            </a:endParaRPr>
          </a:p>
          <a:p>
            <a:pPr marL="241300" marR="152400" lvl="0" indent="-228600" algn="l" rtl="0">
              <a:spcBef>
                <a:spcPts val="0"/>
              </a:spcBef>
              <a:spcAft>
                <a:spcPts val="0"/>
              </a:spcAft>
              <a:buClr>
                <a:schemeClr val="dk1"/>
              </a:buClr>
              <a:buSzPts val="1400"/>
              <a:buFont typeface="Verdana"/>
              <a:buChar char="•"/>
            </a:pPr>
            <a:r>
              <a:rPr lang="en">
                <a:solidFill>
                  <a:schemeClr val="dk1"/>
                </a:solidFill>
                <a:latin typeface="Verdana"/>
                <a:ea typeface="Verdana"/>
                <a:cs typeface="Verdana"/>
                <a:sym typeface="Verdana"/>
              </a:rPr>
              <a:t>is a passive network sniffer/packet capturing tool </a:t>
            </a:r>
            <a:endParaRPr>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pic>
        <p:nvPicPr>
          <p:cNvPr id="104" name="Google Shape;104;p21"/>
          <p:cNvPicPr preferRelativeResize="0"/>
          <p:nvPr/>
        </p:nvPicPr>
        <p:blipFill rotWithShape="1">
          <a:blip r:embed="rId3">
            <a:alphaModFix/>
          </a:blip>
          <a:srcRect/>
          <a:stretch/>
        </p:blipFill>
        <p:spPr>
          <a:xfrm>
            <a:off x="5292092" y="1031082"/>
            <a:ext cx="2700337" cy="2700337"/>
          </a:xfrm>
          <a:prstGeom prst="rect">
            <a:avLst/>
          </a:prstGeom>
          <a:noFill/>
          <a:ln>
            <a:noFill/>
          </a:ln>
        </p:spPr>
      </p:pic>
      <p:sp>
        <p:nvSpPr>
          <p:cNvPr id="105" name="Google Shape;105;p21"/>
          <p:cNvSpPr txBox="1">
            <a:spLocks noGrp="1"/>
          </p:cNvSpPr>
          <p:nvPr>
            <p:ph type="title"/>
          </p:nvPr>
        </p:nvSpPr>
        <p:spPr>
          <a:xfrm>
            <a:off x="641350" y="895575"/>
            <a:ext cx="5701500" cy="1097100"/>
          </a:xfrm>
          <a:prstGeom prst="rect">
            <a:avLst/>
          </a:prstGeom>
          <a:noFill/>
          <a:ln>
            <a:noFill/>
          </a:ln>
        </p:spPr>
        <p:txBody>
          <a:bodyPr spcFirstLastPara="1" wrap="square" lIns="0" tIns="18100" rIns="0" bIns="0" anchor="t" anchorCtr="0">
            <a:spAutoFit/>
          </a:bodyPr>
          <a:lstStyle/>
          <a:p>
            <a:pPr marL="12700" marR="0" lvl="0" indent="0" algn="l" rtl="0">
              <a:lnSpc>
                <a:spcPct val="119000"/>
              </a:lnSpc>
              <a:spcBef>
                <a:spcPts val="0"/>
              </a:spcBef>
              <a:spcAft>
                <a:spcPts val="0"/>
              </a:spcAft>
              <a:buNone/>
            </a:pPr>
            <a:r>
              <a:rPr lang="en" sz="3200">
                <a:solidFill>
                  <a:srgbClr val="000000"/>
                </a:solidFill>
              </a:rPr>
              <a:t>How Does </a:t>
            </a:r>
            <a:r>
              <a:rPr lang="en" sz="3200"/>
              <a:t>NetworkMiner</a:t>
            </a:r>
            <a:endParaRPr sz="3200"/>
          </a:p>
          <a:p>
            <a:pPr marL="12700" marR="0" lvl="0" indent="0" algn="l" rtl="0">
              <a:lnSpc>
                <a:spcPct val="119000"/>
              </a:lnSpc>
              <a:spcBef>
                <a:spcPts val="0"/>
              </a:spcBef>
              <a:spcAft>
                <a:spcPts val="0"/>
              </a:spcAft>
              <a:buNone/>
            </a:pPr>
            <a:r>
              <a:rPr lang="en" sz="3200">
                <a:solidFill>
                  <a:schemeClr val="dk1"/>
                </a:solidFill>
              </a:rPr>
              <a:t>Work?</a:t>
            </a:r>
            <a:endParaRPr sz="3200">
              <a:solidFill>
                <a:schemeClr val="dk1"/>
              </a:solidFill>
            </a:endParaRPr>
          </a:p>
        </p:txBody>
      </p:sp>
      <p:sp>
        <p:nvSpPr>
          <p:cNvPr id="106" name="Google Shape;106;p21"/>
          <p:cNvSpPr txBox="1"/>
          <p:nvPr/>
        </p:nvSpPr>
        <p:spPr>
          <a:xfrm>
            <a:off x="641350" y="2381250"/>
            <a:ext cx="3779100" cy="1730400"/>
          </a:xfrm>
          <a:prstGeom prst="rect">
            <a:avLst/>
          </a:prstGeom>
          <a:noFill/>
          <a:ln>
            <a:noFill/>
          </a:ln>
        </p:spPr>
        <p:txBody>
          <a:bodyPr spcFirstLastPara="1" wrap="square" lIns="0" tIns="6350" rIns="0" bIns="0" anchor="t" anchorCtr="0">
            <a:spAutoFit/>
          </a:bodyPr>
          <a:lstStyle/>
          <a:p>
            <a:pPr marL="241300" marR="152400" lvl="0" indent="-228600" algn="l" rtl="0">
              <a:spcBef>
                <a:spcPts val="0"/>
              </a:spcBef>
              <a:spcAft>
                <a:spcPts val="0"/>
              </a:spcAft>
              <a:buClr>
                <a:schemeClr val="dk1"/>
              </a:buClr>
              <a:buSzPts val="1400"/>
              <a:buFont typeface="Verdana"/>
              <a:buChar char="•"/>
            </a:pPr>
            <a:r>
              <a:rPr lang="en">
                <a:solidFill>
                  <a:schemeClr val="dk1"/>
                </a:solidFill>
                <a:latin typeface="Verdana"/>
                <a:ea typeface="Verdana"/>
                <a:cs typeface="Verdana"/>
                <a:sym typeface="Verdana"/>
              </a:rPr>
              <a:t>NetworkMiner works by passively collecting data from the network, such as images, documents, and videos, as well as extracting information from them. It can also detect hosts, detect operating systems and services running on the network, and analyze network traffic.</a:t>
            </a:r>
            <a:endParaRPr>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22"/>
          <p:cNvSpPr txBox="1"/>
          <p:nvPr/>
        </p:nvSpPr>
        <p:spPr>
          <a:xfrm>
            <a:off x="508000" y="2278741"/>
            <a:ext cx="2571300" cy="5913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3800" b="1">
                <a:solidFill>
                  <a:srgbClr val="8A619D"/>
                </a:solidFill>
                <a:latin typeface="Tahoma"/>
                <a:ea typeface="Tahoma"/>
                <a:cs typeface="Tahoma"/>
                <a:sym typeface="Tahoma"/>
              </a:rPr>
              <a:t>FEATURES</a:t>
            </a:r>
            <a:endParaRPr sz="3800">
              <a:solidFill>
                <a:schemeClr val="dk1"/>
              </a:solidFill>
              <a:latin typeface="Tahoma"/>
              <a:ea typeface="Tahoma"/>
              <a:cs typeface="Tahoma"/>
              <a:sym typeface="Tahoma"/>
            </a:endParaRPr>
          </a:p>
        </p:txBody>
      </p:sp>
      <p:sp>
        <p:nvSpPr>
          <p:cNvPr id="112" name="Google Shape;112;p22"/>
          <p:cNvSpPr txBox="1">
            <a:spLocks noGrp="1"/>
          </p:cNvSpPr>
          <p:nvPr>
            <p:ph type="title"/>
          </p:nvPr>
        </p:nvSpPr>
        <p:spPr>
          <a:xfrm>
            <a:off x="4072900" y="638575"/>
            <a:ext cx="4521600" cy="5118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500">
                <a:solidFill>
                  <a:srgbClr val="000000"/>
                </a:solidFill>
              </a:rPr>
              <a:t>Capture Network Traffic</a:t>
            </a:r>
            <a:endParaRPr sz="1500"/>
          </a:p>
          <a:p>
            <a:pPr marL="12700" marR="0" lvl="0" indent="0" algn="l" rtl="0">
              <a:lnSpc>
                <a:spcPct val="114599"/>
              </a:lnSpc>
              <a:spcBef>
                <a:spcPts val="700"/>
              </a:spcBef>
              <a:spcAft>
                <a:spcPts val="0"/>
              </a:spcAft>
              <a:buNone/>
            </a:pPr>
            <a:r>
              <a:rPr lang="en" sz="1200" b="0">
                <a:solidFill>
                  <a:srgbClr val="000000"/>
                </a:solidFill>
                <a:latin typeface="Verdana"/>
                <a:ea typeface="Verdana"/>
                <a:cs typeface="Verdana"/>
                <a:sym typeface="Verdana"/>
              </a:rPr>
              <a:t>Can be used to capture network traffic on a specified port</a:t>
            </a:r>
            <a:endParaRPr sz="1200">
              <a:latin typeface="Verdana"/>
              <a:ea typeface="Verdana"/>
              <a:cs typeface="Verdana"/>
              <a:sym typeface="Verdana"/>
            </a:endParaRPr>
          </a:p>
        </p:txBody>
      </p:sp>
      <p:sp>
        <p:nvSpPr>
          <p:cNvPr id="113" name="Google Shape;113;p22"/>
          <p:cNvSpPr txBox="1"/>
          <p:nvPr/>
        </p:nvSpPr>
        <p:spPr>
          <a:xfrm>
            <a:off x="3730926" y="640450"/>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01</a:t>
            </a:r>
            <a:endParaRPr sz="1400">
              <a:solidFill>
                <a:schemeClr val="dk1"/>
              </a:solidFill>
              <a:latin typeface="Tahoma"/>
              <a:ea typeface="Tahoma"/>
              <a:cs typeface="Tahoma"/>
              <a:sym typeface="Tahoma"/>
            </a:endParaRPr>
          </a:p>
        </p:txBody>
      </p:sp>
      <p:sp>
        <p:nvSpPr>
          <p:cNvPr id="114" name="Google Shape;114;p22"/>
          <p:cNvSpPr txBox="1"/>
          <p:nvPr/>
        </p:nvSpPr>
        <p:spPr>
          <a:xfrm>
            <a:off x="4072900" y="1574175"/>
            <a:ext cx="4521600" cy="7236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500" b="1">
                <a:solidFill>
                  <a:schemeClr val="dk1"/>
                </a:solidFill>
                <a:latin typeface="Tahoma"/>
                <a:ea typeface="Tahoma"/>
                <a:cs typeface="Tahoma"/>
                <a:sym typeface="Tahoma"/>
              </a:rPr>
              <a:t>Packet Parsing</a:t>
            </a:r>
            <a:endParaRPr sz="1500">
              <a:solidFill>
                <a:schemeClr val="dk1"/>
              </a:solidFill>
              <a:latin typeface="Tahoma"/>
              <a:ea typeface="Tahoma"/>
              <a:cs typeface="Tahoma"/>
              <a:sym typeface="Tahoma"/>
            </a:endParaRPr>
          </a:p>
          <a:p>
            <a:pPr marL="12700" marR="0" lvl="0" indent="0" algn="l" rtl="0">
              <a:lnSpc>
                <a:spcPct val="114599"/>
              </a:lnSpc>
              <a:spcBef>
                <a:spcPts val="700"/>
              </a:spcBef>
              <a:spcAft>
                <a:spcPts val="0"/>
              </a:spcAft>
              <a:buNone/>
            </a:pPr>
            <a:r>
              <a:rPr lang="en" sz="1200">
                <a:solidFill>
                  <a:schemeClr val="dk1"/>
                </a:solidFill>
                <a:latin typeface="Verdana"/>
                <a:ea typeface="Verdana"/>
                <a:cs typeface="Verdana"/>
                <a:sym typeface="Verdana"/>
              </a:rPr>
              <a:t>Is able to automatically parse packets and  extract information such as IP addresses,  hostnames, and files</a:t>
            </a:r>
            <a:endParaRPr sz="1200">
              <a:solidFill>
                <a:schemeClr val="dk1"/>
              </a:solidFill>
              <a:latin typeface="Verdana"/>
              <a:ea typeface="Verdana"/>
              <a:cs typeface="Verdana"/>
              <a:sym typeface="Verdana"/>
            </a:endParaRPr>
          </a:p>
        </p:txBody>
      </p:sp>
      <p:sp>
        <p:nvSpPr>
          <p:cNvPr id="115" name="Google Shape;115;p22"/>
          <p:cNvSpPr txBox="1"/>
          <p:nvPr/>
        </p:nvSpPr>
        <p:spPr>
          <a:xfrm>
            <a:off x="3714031" y="1576031"/>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02</a:t>
            </a:r>
            <a:endParaRPr sz="1400">
              <a:solidFill>
                <a:schemeClr val="dk1"/>
              </a:solidFill>
              <a:latin typeface="Tahoma"/>
              <a:ea typeface="Tahoma"/>
              <a:cs typeface="Tahoma"/>
              <a:sym typeface="Tahoma"/>
            </a:endParaRPr>
          </a:p>
        </p:txBody>
      </p:sp>
      <p:sp>
        <p:nvSpPr>
          <p:cNvPr id="116" name="Google Shape;116;p22"/>
          <p:cNvSpPr txBox="1"/>
          <p:nvPr/>
        </p:nvSpPr>
        <p:spPr>
          <a:xfrm>
            <a:off x="4072900" y="3649125"/>
            <a:ext cx="4521600" cy="7236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500" b="1">
                <a:solidFill>
                  <a:schemeClr val="dk1"/>
                </a:solidFill>
                <a:latin typeface="Tahoma"/>
                <a:ea typeface="Tahoma"/>
                <a:cs typeface="Tahoma"/>
                <a:sym typeface="Tahoma"/>
              </a:rPr>
              <a:t>Import and Export Data</a:t>
            </a:r>
            <a:endParaRPr sz="1500">
              <a:solidFill>
                <a:schemeClr val="dk1"/>
              </a:solidFill>
              <a:latin typeface="Tahoma"/>
              <a:ea typeface="Tahoma"/>
              <a:cs typeface="Tahoma"/>
              <a:sym typeface="Tahoma"/>
            </a:endParaRPr>
          </a:p>
          <a:p>
            <a:pPr marL="12700" marR="0" lvl="0" indent="0" algn="l" rtl="0">
              <a:lnSpc>
                <a:spcPct val="114599"/>
              </a:lnSpc>
              <a:spcBef>
                <a:spcPts val="700"/>
              </a:spcBef>
              <a:spcAft>
                <a:spcPts val="0"/>
              </a:spcAft>
              <a:buNone/>
            </a:pPr>
            <a:r>
              <a:rPr lang="en" sz="1200">
                <a:solidFill>
                  <a:schemeClr val="dk1"/>
                </a:solidFill>
                <a:latin typeface="Verdana"/>
                <a:ea typeface="Verdana"/>
                <a:cs typeface="Verdana"/>
                <a:sym typeface="Verdana"/>
              </a:rPr>
              <a:t>Can import '.pcap' files and export data into different filetypes</a:t>
            </a:r>
            <a:endParaRPr sz="1200">
              <a:solidFill>
                <a:schemeClr val="dk1"/>
              </a:solidFill>
              <a:latin typeface="Verdana"/>
              <a:ea typeface="Verdana"/>
              <a:cs typeface="Verdana"/>
              <a:sym typeface="Verdana"/>
            </a:endParaRPr>
          </a:p>
        </p:txBody>
      </p:sp>
      <p:sp>
        <p:nvSpPr>
          <p:cNvPr id="117" name="Google Shape;117;p22"/>
          <p:cNvSpPr txBox="1"/>
          <p:nvPr/>
        </p:nvSpPr>
        <p:spPr>
          <a:xfrm>
            <a:off x="3714106" y="3650992"/>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04</a:t>
            </a:r>
            <a:endParaRPr sz="1400">
              <a:solidFill>
                <a:schemeClr val="dk1"/>
              </a:solidFill>
              <a:latin typeface="Tahoma"/>
              <a:ea typeface="Tahoma"/>
              <a:cs typeface="Tahoma"/>
              <a:sym typeface="Tahoma"/>
            </a:endParaRPr>
          </a:p>
        </p:txBody>
      </p:sp>
      <p:sp>
        <p:nvSpPr>
          <p:cNvPr id="118" name="Google Shape;118;p22"/>
          <p:cNvSpPr txBox="1"/>
          <p:nvPr/>
        </p:nvSpPr>
        <p:spPr>
          <a:xfrm>
            <a:off x="4072900" y="2719275"/>
            <a:ext cx="4521600" cy="7236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500" b="1">
                <a:solidFill>
                  <a:schemeClr val="dk1"/>
                </a:solidFill>
                <a:latin typeface="Tahoma"/>
                <a:ea typeface="Tahoma"/>
                <a:cs typeface="Tahoma"/>
                <a:sym typeface="Tahoma"/>
              </a:rPr>
              <a:t>Filter Data</a:t>
            </a:r>
            <a:endParaRPr sz="1500">
              <a:solidFill>
                <a:schemeClr val="dk1"/>
              </a:solidFill>
              <a:latin typeface="Tahoma"/>
              <a:ea typeface="Tahoma"/>
              <a:cs typeface="Tahoma"/>
              <a:sym typeface="Tahoma"/>
            </a:endParaRPr>
          </a:p>
          <a:p>
            <a:pPr marL="12700" marR="0" lvl="0" indent="0" algn="l" rtl="0">
              <a:lnSpc>
                <a:spcPct val="114599"/>
              </a:lnSpc>
              <a:spcBef>
                <a:spcPts val="700"/>
              </a:spcBef>
              <a:spcAft>
                <a:spcPts val="0"/>
              </a:spcAft>
              <a:buNone/>
            </a:pPr>
            <a:r>
              <a:rPr lang="en" sz="1200">
                <a:solidFill>
                  <a:schemeClr val="dk1"/>
                </a:solidFill>
                <a:latin typeface="Verdana"/>
                <a:ea typeface="Verdana"/>
                <a:cs typeface="Verdana"/>
                <a:sym typeface="Verdana"/>
              </a:rPr>
              <a:t>Is able to filter and sort packets based on various  categories and attributes</a:t>
            </a:r>
            <a:endParaRPr sz="1200">
              <a:solidFill>
                <a:schemeClr val="dk1"/>
              </a:solidFill>
              <a:latin typeface="Verdana"/>
              <a:ea typeface="Verdana"/>
              <a:cs typeface="Verdana"/>
              <a:sym typeface="Verdana"/>
            </a:endParaRPr>
          </a:p>
        </p:txBody>
      </p:sp>
      <p:sp>
        <p:nvSpPr>
          <p:cNvPr id="119" name="Google Shape;119;p22"/>
          <p:cNvSpPr txBox="1"/>
          <p:nvPr/>
        </p:nvSpPr>
        <p:spPr>
          <a:xfrm>
            <a:off x="3714106" y="2721126"/>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03</a:t>
            </a:r>
            <a:endParaRPr sz="140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3"/>
        <p:cNvGrpSpPr/>
        <p:nvPr/>
      </p:nvGrpSpPr>
      <p:grpSpPr>
        <a:xfrm>
          <a:off x="0" y="0"/>
          <a:ext cx="0" cy="0"/>
          <a:chOff x="0" y="0"/>
          <a:chExt cx="0" cy="0"/>
        </a:xfrm>
      </p:grpSpPr>
      <p:sp>
        <p:nvSpPr>
          <p:cNvPr id="124" name="Google Shape;124;p23"/>
          <p:cNvSpPr txBox="1"/>
          <p:nvPr/>
        </p:nvSpPr>
        <p:spPr>
          <a:xfrm>
            <a:off x="508000" y="2278750"/>
            <a:ext cx="2784300" cy="5913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3800" b="1">
                <a:solidFill>
                  <a:srgbClr val="8A619D"/>
                </a:solidFill>
                <a:latin typeface="Tahoma"/>
                <a:ea typeface="Tahoma"/>
                <a:cs typeface="Tahoma"/>
                <a:sym typeface="Tahoma"/>
              </a:rPr>
              <a:t>USE CASES</a:t>
            </a:r>
            <a:endParaRPr sz="3800">
              <a:solidFill>
                <a:schemeClr val="dk1"/>
              </a:solidFill>
              <a:latin typeface="Tahoma"/>
              <a:ea typeface="Tahoma"/>
              <a:cs typeface="Tahoma"/>
              <a:sym typeface="Tahoma"/>
            </a:endParaRPr>
          </a:p>
        </p:txBody>
      </p:sp>
      <p:sp>
        <p:nvSpPr>
          <p:cNvPr id="125" name="Google Shape;125;p23"/>
          <p:cNvSpPr txBox="1">
            <a:spLocks noGrp="1"/>
          </p:cNvSpPr>
          <p:nvPr>
            <p:ph type="title"/>
          </p:nvPr>
        </p:nvSpPr>
        <p:spPr>
          <a:xfrm>
            <a:off x="4072900" y="638575"/>
            <a:ext cx="4521600" cy="11469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500">
                <a:solidFill>
                  <a:srgbClr val="000000"/>
                </a:solidFill>
              </a:rPr>
              <a:t>Investigate network security incidents</a:t>
            </a:r>
            <a:endParaRPr sz="1500"/>
          </a:p>
          <a:p>
            <a:pPr marL="0" marR="0" lvl="0" indent="0" algn="l" rtl="0">
              <a:lnSpc>
                <a:spcPct val="114599"/>
              </a:lnSpc>
              <a:spcBef>
                <a:spcPts val="700"/>
              </a:spcBef>
              <a:spcAft>
                <a:spcPts val="0"/>
              </a:spcAft>
              <a:buNone/>
            </a:pPr>
            <a:r>
              <a:rPr lang="en" sz="1200" b="0">
                <a:solidFill>
                  <a:srgbClr val="000000"/>
                </a:solidFill>
                <a:latin typeface="Verdana"/>
                <a:ea typeface="Verdana"/>
                <a:cs typeface="Verdana"/>
                <a:sym typeface="Verdana"/>
              </a:rPr>
              <a:t>Extract files and certificates from network traffic, identify hosts and sessions on the network, and analyze network protocols, to investigate network security incidents such as intrusions or data breaches.</a:t>
            </a:r>
            <a:endParaRPr sz="1200">
              <a:latin typeface="Verdana"/>
              <a:ea typeface="Verdana"/>
              <a:cs typeface="Verdana"/>
              <a:sym typeface="Verdana"/>
            </a:endParaRPr>
          </a:p>
        </p:txBody>
      </p:sp>
      <p:sp>
        <p:nvSpPr>
          <p:cNvPr id="126" name="Google Shape;126;p23"/>
          <p:cNvSpPr txBox="1"/>
          <p:nvPr/>
        </p:nvSpPr>
        <p:spPr>
          <a:xfrm>
            <a:off x="3730926" y="640450"/>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01</a:t>
            </a:r>
            <a:endParaRPr sz="1400">
              <a:solidFill>
                <a:schemeClr val="dk1"/>
              </a:solidFill>
              <a:latin typeface="Tahoma"/>
              <a:ea typeface="Tahoma"/>
              <a:cs typeface="Tahoma"/>
              <a:sym typeface="Tahoma"/>
            </a:endParaRPr>
          </a:p>
        </p:txBody>
      </p:sp>
      <p:sp>
        <p:nvSpPr>
          <p:cNvPr id="127" name="Google Shape;127;p23"/>
          <p:cNvSpPr txBox="1"/>
          <p:nvPr/>
        </p:nvSpPr>
        <p:spPr>
          <a:xfrm>
            <a:off x="4072900" y="1955175"/>
            <a:ext cx="4521600" cy="13776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500" b="1">
                <a:solidFill>
                  <a:schemeClr val="dk1"/>
                </a:solidFill>
                <a:latin typeface="Tahoma"/>
                <a:ea typeface="Tahoma"/>
                <a:cs typeface="Tahoma"/>
                <a:sym typeface="Tahoma"/>
              </a:rPr>
              <a:t>Identifying and troubleshooting network issues</a:t>
            </a:r>
            <a:endParaRPr sz="1500">
              <a:solidFill>
                <a:schemeClr val="dk1"/>
              </a:solidFill>
              <a:latin typeface="Tahoma"/>
              <a:ea typeface="Tahoma"/>
              <a:cs typeface="Tahoma"/>
              <a:sym typeface="Tahoma"/>
            </a:endParaRPr>
          </a:p>
          <a:p>
            <a:pPr marL="12700" marR="0" lvl="0" indent="0" algn="l" rtl="0">
              <a:lnSpc>
                <a:spcPct val="114599"/>
              </a:lnSpc>
              <a:spcBef>
                <a:spcPts val="700"/>
              </a:spcBef>
              <a:spcAft>
                <a:spcPts val="0"/>
              </a:spcAft>
              <a:buNone/>
            </a:pPr>
            <a:r>
              <a:rPr lang="en" sz="1200">
                <a:solidFill>
                  <a:schemeClr val="dk1"/>
                </a:solidFill>
                <a:latin typeface="Verdana"/>
                <a:ea typeface="Verdana"/>
                <a:cs typeface="Verdana"/>
                <a:sym typeface="Verdana"/>
              </a:rPr>
              <a:t>Can be used to parse and analyze live network traffic, making it useful for identifying and troubleshooting network issues such as connectivity problems or performance bottlenecks.</a:t>
            </a:r>
            <a:endParaRPr sz="1200">
              <a:solidFill>
                <a:schemeClr val="dk1"/>
              </a:solidFill>
              <a:latin typeface="Verdana"/>
              <a:ea typeface="Verdana"/>
              <a:cs typeface="Verdana"/>
              <a:sym typeface="Verdana"/>
            </a:endParaRPr>
          </a:p>
        </p:txBody>
      </p:sp>
      <p:sp>
        <p:nvSpPr>
          <p:cNvPr id="128" name="Google Shape;128;p23"/>
          <p:cNvSpPr txBox="1"/>
          <p:nvPr/>
        </p:nvSpPr>
        <p:spPr>
          <a:xfrm>
            <a:off x="3714031" y="1957031"/>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02</a:t>
            </a:r>
            <a:endParaRPr sz="1400">
              <a:solidFill>
                <a:schemeClr val="dk1"/>
              </a:solidFill>
              <a:latin typeface="Tahoma"/>
              <a:ea typeface="Tahoma"/>
              <a:cs typeface="Tahoma"/>
              <a:sym typeface="Tahoma"/>
            </a:endParaRPr>
          </a:p>
        </p:txBody>
      </p:sp>
      <p:sp>
        <p:nvSpPr>
          <p:cNvPr id="129" name="Google Shape;129;p23"/>
          <p:cNvSpPr txBox="1"/>
          <p:nvPr/>
        </p:nvSpPr>
        <p:spPr>
          <a:xfrm>
            <a:off x="4072900" y="3481275"/>
            <a:ext cx="4521600" cy="9351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500" b="1">
                <a:solidFill>
                  <a:schemeClr val="dk1"/>
                </a:solidFill>
                <a:latin typeface="Tahoma"/>
                <a:ea typeface="Tahoma"/>
                <a:cs typeface="Tahoma"/>
                <a:sym typeface="Tahoma"/>
              </a:rPr>
              <a:t>Digital Forensics</a:t>
            </a:r>
            <a:endParaRPr sz="1500">
              <a:solidFill>
                <a:schemeClr val="dk1"/>
              </a:solidFill>
              <a:latin typeface="Tahoma"/>
              <a:ea typeface="Tahoma"/>
              <a:cs typeface="Tahoma"/>
              <a:sym typeface="Tahoma"/>
            </a:endParaRPr>
          </a:p>
          <a:p>
            <a:pPr marL="12700" marR="0" lvl="0" indent="0" algn="l" rtl="0">
              <a:lnSpc>
                <a:spcPct val="114599"/>
              </a:lnSpc>
              <a:spcBef>
                <a:spcPts val="700"/>
              </a:spcBef>
              <a:spcAft>
                <a:spcPts val="0"/>
              </a:spcAft>
              <a:buNone/>
            </a:pPr>
            <a:r>
              <a:rPr lang="en" sz="1200">
                <a:solidFill>
                  <a:schemeClr val="dk1"/>
                </a:solidFill>
                <a:latin typeface="Verdana"/>
                <a:ea typeface="Verdana"/>
                <a:cs typeface="Verdana"/>
                <a:sym typeface="Verdana"/>
              </a:rPr>
              <a:t>Extract files and certificates from network traffic, useful for digital forensics investigations to identify and analyze evidence.</a:t>
            </a:r>
            <a:endParaRPr sz="1200">
              <a:solidFill>
                <a:schemeClr val="dk1"/>
              </a:solidFill>
              <a:latin typeface="Verdana"/>
              <a:ea typeface="Verdana"/>
              <a:cs typeface="Verdana"/>
              <a:sym typeface="Verdana"/>
            </a:endParaRPr>
          </a:p>
        </p:txBody>
      </p:sp>
      <p:sp>
        <p:nvSpPr>
          <p:cNvPr id="130" name="Google Shape;130;p23"/>
          <p:cNvSpPr txBox="1"/>
          <p:nvPr/>
        </p:nvSpPr>
        <p:spPr>
          <a:xfrm>
            <a:off x="3714106" y="3483125"/>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03</a:t>
            </a:r>
            <a:endParaRPr sz="14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5" name="Google Shape;135;p24"/>
          <p:cNvSpPr txBox="1"/>
          <p:nvPr/>
        </p:nvSpPr>
        <p:spPr>
          <a:xfrm>
            <a:off x="508000" y="2278750"/>
            <a:ext cx="2784300" cy="5913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3800" b="1">
                <a:solidFill>
                  <a:srgbClr val="8A619D"/>
                </a:solidFill>
                <a:latin typeface="Tahoma"/>
                <a:ea typeface="Tahoma"/>
                <a:cs typeface="Tahoma"/>
                <a:sym typeface="Tahoma"/>
              </a:rPr>
              <a:t>USE CASES</a:t>
            </a:r>
            <a:endParaRPr sz="3800">
              <a:solidFill>
                <a:schemeClr val="dk1"/>
              </a:solidFill>
              <a:latin typeface="Tahoma"/>
              <a:ea typeface="Tahoma"/>
              <a:cs typeface="Tahoma"/>
              <a:sym typeface="Tahoma"/>
            </a:endParaRPr>
          </a:p>
        </p:txBody>
      </p:sp>
      <p:sp>
        <p:nvSpPr>
          <p:cNvPr id="136" name="Google Shape;136;p24"/>
          <p:cNvSpPr txBox="1">
            <a:spLocks noGrp="1"/>
          </p:cNvSpPr>
          <p:nvPr>
            <p:ph type="title"/>
          </p:nvPr>
        </p:nvSpPr>
        <p:spPr>
          <a:xfrm>
            <a:off x="4072900" y="1324375"/>
            <a:ext cx="4521600" cy="9351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500">
                <a:solidFill>
                  <a:srgbClr val="000000"/>
                </a:solidFill>
              </a:rPr>
              <a:t>Penetration Testing</a:t>
            </a:r>
            <a:endParaRPr sz="1500"/>
          </a:p>
          <a:p>
            <a:pPr marL="0" marR="0" lvl="0" indent="0" algn="l" rtl="0">
              <a:lnSpc>
                <a:spcPct val="114599"/>
              </a:lnSpc>
              <a:spcBef>
                <a:spcPts val="700"/>
              </a:spcBef>
              <a:spcAft>
                <a:spcPts val="0"/>
              </a:spcAft>
              <a:buNone/>
            </a:pPr>
            <a:r>
              <a:rPr lang="en" sz="1200" b="0">
                <a:solidFill>
                  <a:srgbClr val="000000"/>
                </a:solidFill>
                <a:latin typeface="Verdana"/>
                <a:ea typeface="Verdana"/>
                <a:cs typeface="Verdana"/>
                <a:sym typeface="Verdana"/>
              </a:rPr>
              <a:t>Can be used to identify vulnerabilities and weak points in a network, to identify security weaknesses and provide recommendations for improvement.</a:t>
            </a:r>
            <a:endParaRPr sz="1200">
              <a:latin typeface="Verdana"/>
              <a:ea typeface="Verdana"/>
              <a:cs typeface="Verdana"/>
              <a:sym typeface="Verdana"/>
            </a:endParaRPr>
          </a:p>
        </p:txBody>
      </p:sp>
      <p:sp>
        <p:nvSpPr>
          <p:cNvPr id="137" name="Google Shape;137;p24"/>
          <p:cNvSpPr txBox="1"/>
          <p:nvPr/>
        </p:nvSpPr>
        <p:spPr>
          <a:xfrm>
            <a:off x="3730926" y="1326250"/>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a:t>
            </a:r>
            <a:r>
              <a:rPr lang="en" b="1">
                <a:solidFill>
                  <a:srgbClr val="8A619D"/>
                </a:solidFill>
                <a:latin typeface="Tahoma"/>
                <a:ea typeface="Tahoma"/>
                <a:cs typeface="Tahoma"/>
                <a:sym typeface="Tahoma"/>
              </a:rPr>
              <a:t>4</a:t>
            </a:r>
            <a:endParaRPr sz="1400">
              <a:solidFill>
                <a:schemeClr val="dk1"/>
              </a:solidFill>
              <a:latin typeface="Tahoma"/>
              <a:ea typeface="Tahoma"/>
              <a:cs typeface="Tahoma"/>
              <a:sym typeface="Tahoma"/>
            </a:endParaRPr>
          </a:p>
        </p:txBody>
      </p:sp>
      <p:sp>
        <p:nvSpPr>
          <p:cNvPr id="138" name="Google Shape;138;p24"/>
          <p:cNvSpPr txBox="1"/>
          <p:nvPr/>
        </p:nvSpPr>
        <p:spPr>
          <a:xfrm>
            <a:off x="4072900" y="2564775"/>
            <a:ext cx="4521600" cy="9351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500" b="1">
                <a:solidFill>
                  <a:schemeClr val="dk1"/>
                </a:solidFill>
                <a:latin typeface="Tahoma"/>
                <a:ea typeface="Tahoma"/>
                <a:cs typeface="Tahoma"/>
                <a:sym typeface="Tahoma"/>
              </a:rPr>
              <a:t>Network Traffic Analysis</a:t>
            </a:r>
            <a:endParaRPr sz="1500">
              <a:solidFill>
                <a:schemeClr val="dk1"/>
              </a:solidFill>
              <a:latin typeface="Tahoma"/>
              <a:ea typeface="Tahoma"/>
              <a:cs typeface="Tahoma"/>
              <a:sym typeface="Tahoma"/>
            </a:endParaRPr>
          </a:p>
          <a:p>
            <a:pPr marL="12700" marR="0" lvl="0" indent="0" algn="l" rtl="0">
              <a:lnSpc>
                <a:spcPct val="114599"/>
              </a:lnSpc>
              <a:spcBef>
                <a:spcPts val="700"/>
              </a:spcBef>
              <a:spcAft>
                <a:spcPts val="0"/>
              </a:spcAft>
              <a:buNone/>
            </a:pPr>
            <a:r>
              <a:rPr lang="en" sz="1200">
                <a:solidFill>
                  <a:schemeClr val="dk1"/>
                </a:solidFill>
                <a:latin typeface="Verdana"/>
                <a:ea typeface="Verdana"/>
                <a:cs typeface="Verdana"/>
                <a:sym typeface="Verdana"/>
              </a:rPr>
              <a:t>Used to analyze network traffic, providing detailed information about the network activities, which can be useful for network optimization and troubleshooting.</a:t>
            </a:r>
            <a:endParaRPr sz="1200">
              <a:solidFill>
                <a:schemeClr val="dk1"/>
              </a:solidFill>
              <a:latin typeface="Verdana"/>
              <a:ea typeface="Verdana"/>
              <a:cs typeface="Verdana"/>
              <a:sym typeface="Verdana"/>
            </a:endParaRPr>
          </a:p>
        </p:txBody>
      </p:sp>
      <p:sp>
        <p:nvSpPr>
          <p:cNvPr id="139" name="Google Shape;139;p24"/>
          <p:cNvSpPr txBox="1"/>
          <p:nvPr/>
        </p:nvSpPr>
        <p:spPr>
          <a:xfrm>
            <a:off x="3714031" y="2566631"/>
            <a:ext cx="238800" cy="222000"/>
          </a:xfrm>
          <a:prstGeom prst="rect">
            <a:avLst/>
          </a:prstGeom>
          <a:noFill/>
          <a:ln>
            <a:noFill/>
          </a:ln>
        </p:spPr>
        <p:txBody>
          <a:bodyPr spcFirstLastPara="1" wrap="square" lIns="0" tIns="6350" rIns="0" bIns="0" anchor="t" anchorCtr="0">
            <a:spAutoFit/>
          </a:bodyPr>
          <a:lstStyle/>
          <a:p>
            <a:pPr marL="12700" marR="0" lvl="0" indent="0" algn="l" rtl="0">
              <a:lnSpc>
                <a:spcPct val="100000"/>
              </a:lnSpc>
              <a:spcBef>
                <a:spcPts val="0"/>
              </a:spcBef>
              <a:spcAft>
                <a:spcPts val="0"/>
              </a:spcAft>
              <a:buNone/>
            </a:pPr>
            <a:r>
              <a:rPr lang="en" sz="1400" b="1">
                <a:solidFill>
                  <a:srgbClr val="8A619D"/>
                </a:solidFill>
                <a:latin typeface="Tahoma"/>
                <a:ea typeface="Tahoma"/>
                <a:cs typeface="Tahoma"/>
                <a:sym typeface="Tahoma"/>
              </a:rPr>
              <a:t>0</a:t>
            </a:r>
            <a:r>
              <a:rPr lang="en" b="1">
                <a:solidFill>
                  <a:srgbClr val="8A619D"/>
                </a:solidFill>
                <a:latin typeface="Tahoma"/>
                <a:ea typeface="Tahoma"/>
                <a:cs typeface="Tahoma"/>
                <a:sym typeface="Tahoma"/>
              </a:rPr>
              <a:t>5</a:t>
            </a:r>
            <a:endParaRPr sz="14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2406894" y="2271744"/>
            <a:ext cx="4330383" cy="57658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3700"/>
              <a:t>DEMONSTRATION</a:t>
            </a:r>
            <a:endParaRPr sz="3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6"/>
          <p:cNvSpPr/>
          <p:nvPr/>
        </p:nvSpPr>
        <p:spPr>
          <a:xfrm>
            <a:off x="0" y="0"/>
            <a:ext cx="9144000" cy="51435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26"/>
          <p:cNvSpPr txBox="1">
            <a:spLocks noGrp="1"/>
          </p:cNvSpPr>
          <p:nvPr>
            <p:ph type="title"/>
          </p:nvPr>
        </p:nvSpPr>
        <p:spPr>
          <a:xfrm>
            <a:off x="2927017" y="1286206"/>
            <a:ext cx="3289966" cy="2422525"/>
          </a:xfrm>
          <a:prstGeom prst="rect">
            <a:avLst/>
          </a:prstGeom>
          <a:noFill/>
          <a:ln>
            <a:noFill/>
          </a:ln>
        </p:spPr>
        <p:txBody>
          <a:bodyPr spcFirstLastPara="1" wrap="square" lIns="0" tIns="6350" rIns="0" bIns="0" anchor="t" anchorCtr="0">
            <a:spAutoFit/>
          </a:bodyPr>
          <a:lstStyle/>
          <a:p>
            <a:pPr marL="596900" marR="0" lvl="0" indent="-596900" algn="l" rtl="0">
              <a:lnSpc>
                <a:spcPct val="109800"/>
              </a:lnSpc>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420</Words>
  <Application>Microsoft Office PowerPoint</Application>
  <PresentationFormat>On-screen Show (16:9)</PresentationFormat>
  <Paragraphs>49</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Calibri</vt:lpstr>
      <vt:lpstr>Tahoma</vt:lpstr>
      <vt:lpstr>Verdana</vt:lpstr>
      <vt:lpstr>Arial</vt:lpstr>
      <vt:lpstr>Simple Light</vt:lpstr>
      <vt:lpstr>Office Theme</vt:lpstr>
      <vt:lpstr>PowerPoint Presentation</vt:lpstr>
      <vt:lpstr>About  NetworkMiner</vt:lpstr>
      <vt:lpstr>How Does NetworkMiner Work?</vt:lpstr>
      <vt:lpstr>Capture Network Traffic Can be used to capture network traffic on a specified port</vt:lpstr>
      <vt:lpstr>Investigate network security incidents Extract files and certificates from network traffic, identify hosts and sessions on the network, and analyze network protocols, to investigate network security incidents such as intrusions or data breaches.</vt:lpstr>
      <vt:lpstr>Penetration Testing Can be used to identify vulnerabilities and weak points in a network, to identify security weaknesses and provide recommendations for improvement.</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Gerald Glenn Silverio</cp:lastModifiedBy>
  <cp:revision>1</cp:revision>
  <dcterms:modified xsi:type="dcterms:W3CDTF">2023-02-01T11:29:55Z</dcterms:modified>
</cp:coreProperties>
</file>