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7" r:id="rId3"/>
    <p:sldId id="268" r:id="rId4"/>
    <p:sldId id="257" r:id="rId5"/>
    <p:sldId id="259" r:id="rId6"/>
    <p:sldId id="262" r:id="rId7"/>
    <p:sldId id="260" r:id="rId8"/>
    <p:sldId id="270" r:id="rId9"/>
    <p:sldId id="271" r:id="rId10"/>
    <p:sldId id="258" r:id="rId11"/>
    <p:sldId id="269" r:id="rId12"/>
    <p:sldId id="263" r:id="rId13"/>
    <p:sldId id="264" r:id="rId14"/>
    <p:sldId id="26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4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669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8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4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83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12192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6D22-001E-41ED-A75A-4DCC1426F69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EF58-B4D5-4633-B606-B708CD65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5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12192000" cy="8572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12192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533401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IST 722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352800"/>
            <a:ext cx="7772400" cy="2133600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>
                <a:latin typeface="Trebuchet MS" panose="020B0603020202020204" pitchFamily="34" charset="0"/>
              </a:rPr>
              <a:t>Team 1 – Order Fulfillment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Courtney Rowland</a:t>
            </a:r>
          </a:p>
          <a:p>
            <a:pPr algn="l">
              <a:spcBef>
                <a:spcPts val="600"/>
              </a:spcBef>
            </a:pPr>
            <a:r>
              <a:rPr lang="en-US" sz="1600" dirty="0" err="1">
                <a:latin typeface="Trebuchet MS" panose="020B0603020202020204" pitchFamily="34" charset="0"/>
              </a:rPr>
              <a:t>Kejal</a:t>
            </a:r>
            <a:r>
              <a:rPr lang="en-US" sz="1600" dirty="0">
                <a:latin typeface="Trebuchet MS" panose="020B0603020202020204" pitchFamily="34" charset="0"/>
              </a:rPr>
              <a:t> Vyas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Jon Burgess</a:t>
            </a:r>
          </a:p>
          <a:p>
            <a:pPr algn="l"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Wesley Stevens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6145-5018-4A03-AB85-F16B0A90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Months had the Highest Average Fulfillment Time? Which Categories had the Highest Average Fulfillment Time During this Time?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563C0-AF1E-4AA0-87EA-6437B6608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5" t="14628" r="36166" b="25593"/>
          <a:stretch/>
        </p:blipFill>
        <p:spPr>
          <a:xfrm>
            <a:off x="1946563" y="2059340"/>
            <a:ext cx="8298873" cy="4537480"/>
          </a:xfrm>
        </p:spPr>
      </p:pic>
    </p:spTree>
    <p:extLst>
      <p:ext uri="{BB962C8B-B14F-4D97-AF65-F5344CB8AC3E}">
        <p14:creationId xmlns:p14="http://schemas.microsoft.com/office/powerpoint/2010/main" val="366823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2717A-7FF2-42FA-BE7F-69AD6666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Average Order Fulfillment Time by Year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3BA59-D18F-4ADA-9216-21D8B0A3B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2013 was excluded as 2013 data only goes up to February.</a:t>
            </a:r>
          </a:p>
          <a:p>
            <a:r>
              <a:rPr lang="en-US" sz="1800" dirty="0"/>
              <a:t>The average across all of </a:t>
            </a:r>
            <a:r>
              <a:rPr lang="en-US" sz="1800" dirty="0" err="1"/>
              <a:t>Fudgemix</a:t>
            </a:r>
            <a:r>
              <a:rPr lang="en-US" sz="1800" dirty="0"/>
              <a:t> is skewed prior to 2010 since </a:t>
            </a:r>
            <a:r>
              <a:rPr lang="en-US" sz="1800" dirty="0" err="1"/>
              <a:t>FudgeFlix</a:t>
            </a:r>
            <a:r>
              <a:rPr lang="en-US" sz="1800" dirty="0"/>
              <a:t> has no data prior to 2010.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2AC5E8-5677-4CC8-B8E5-7DD919F7E3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2224" t="13384" r="35881" b="21991"/>
          <a:stretch/>
        </p:blipFill>
        <p:spPr>
          <a:xfrm>
            <a:off x="5276090" y="1562813"/>
            <a:ext cx="6303134" cy="370189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6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2717A-7FF2-42FA-BE7F-69AD6666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Total Orders by State Compared to Average Order Fulfillment Time by State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EAE1358-9B59-47E5-81A4-807D4DFEC1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2673" t="14593" r="64767" b="41859"/>
          <a:stretch/>
        </p:blipFill>
        <p:spPr>
          <a:xfrm>
            <a:off x="6313054" y="2150507"/>
            <a:ext cx="5791204" cy="4380145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E1586F-ABCE-4C3B-97CD-0B666CCB5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l="2817" t="15103" r="65249" b="35938"/>
          <a:stretch/>
        </p:blipFill>
        <p:spPr>
          <a:xfrm>
            <a:off x="64652" y="2130821"/>
            <a:ext cx="5791204" cy="4380145"/>
          </a:xfrm>
        </p:spPr>
      </p:pic>
    </p:spTree>
    <p:extLst>
      <p:ext uri="{BB962C8B-B14F-4D97-AF65-F5344CB8AC3E}">
        <p14:creationId xmlns:p14="http://schemas.microsoft.com/office/powerpoint/2010/main" val="228033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717A-7FF2-42FA-BE7F-69AD6666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Orders by Customer and Average Order Fulfillment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DD7A3-F93F-4A74-88B9-B2A26CB17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5" t="14886" r="38765" b="22748"/>
          <a:stretch/>
        </p:blipFill>
        <p:spPr>
          <a:xfrm>
            <a:off x="2609272" y="2177473"/>
            <a:ext cx="6973455" cy="4153306"/>
          </a:xfrm>
        </p:spPr>
      </p:pic>
    </p:spTree>
    <p:extLst>
      <p:ext uri="{BB962C8B-B14F-4D97-AF65-F5344CB8AC3E}">
        <p14:creationId xmlns:p14="http://schemas.microsoft.com/office/powerpoint/2010/main" val="85674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9AD40-B361-498E-BBD8-7EA5205F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45EE0-E7D0-4856-8290-08173A31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July had the highest average fulfillment time at 4.69 days and January was the lowest at 4.24.</a:t>
            </a:r>
          </a:p>
          <a:p>
            <a:r>
              <a:rPr lang="en-US" dirty="0" err="1"/>
              <a:t>Fudgeflix</a:t>
            </a:r>
            <a:r>
              <a:rPr lang="en-US" dirty="0"/>
              <a:t> data only starts in 2010.</a:t>
            </a:r>
          </a:p>
          <a:p>
            <a:pPr lvl="1"/>
            <a:r>
              <a:rPr lang="en-US" dirty="0"/>
              <a:t>The average fulfillment time for moves is approximately 3 days shorter than those of products. This dramatically lowered the average time from 2010 and on.</a:t>
            </a:r>
          </a:p>
          <a:p>
            <a:r>
              <a:rPr lang="en-US" dirty="0"/>
              <a:t>There does not appear to be any correlation between where a customer is located and the average lag time. The North East has both high and low counts of total orders and lag time, for example.</a:t>
            </a:r>
          </a:p>
          <a:p>
            <a:r>
              <a:rPr lang="en-US" dirty="0"/>
              <a:t>Order fulfillment time seems to have a direct relation with purchasing power. The more orders a client had, the slightly higher average fulfillment time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0FF-B485-4675-9EC2-8F329D1E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Goals </a:t>
            </a:r>
            <a:r>
              <a:rPr lang="en-US"/>
              <a:t>and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8E8C-90C1-4984-9DBF-EF7BBEA5A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Fudgemart</a:t>
            </a:r>
            <a:r>
              <a:rPr lang="en-US" dirty="0"/>
              <a:t> acquired </a:t>
            </a:r>
            <a:r>
              <a:rPr lang="en-US" dirty="0" err="1"/>
              <a:t>Fudgeflix</a:t>
            </a:r>
            <a:r>
              <a:rPr lang="en-US" dirty="0"/>
              <a:t> and corporate would like both databases converted into a single data warehouse.</a:t>
            </a:r>
          </a:p>
          <a:p>
            <a:r>
              <a:rPr lang="en-US" dirty="0"/>
              <a:t>Five initial business processes have been identified to meet the companies needs.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Order Fulfillment</a:t>
            </a:r>
          </a:p>
          <a:p>
            <a:pPr lvl="1"/>
            <a:r>
              <a:rPr lang="en-US" dirty="0"/>
              <a:t>Inventory Levels</a:t>
            </a:r>
          </a:p>
          <a:p>
            <a:pPr lvl="1"/>
            <a:r>
              <a:rPr lang="en-US" dirty="0"/>
              <a:t>Customer Acquisition</a:t>
            </a:r>
          </a:p>
          <a:p>
            <a:pPr lvl="1"/>
            <a:r>
              <a:rPr lang="en-US" dirty="0"/>
              <a:t>Customer Reviews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7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0094A9-B561-48EE-AC19-5DF064E7E8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10" r="18101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5D285-C9CE-4A9A-B5C0-7CB23D53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Project Goals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BDFC-9626-42F4-884B-8E282B733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920769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Merge </a:t>
            </a:r>
            <a:r>
              <a:rPr lang="en-US" sz="2000" dirty="0" err="1"/>
              <a:t>FudgeMart</a:t>
            </a:r>
            <a:r>
              <a:rPr lang="en-US" sz="2000" dirty="0"/>
              <a:t> and </a:t>
            </a:r>
            <a:r>
              <a:rPr lang="en-US" sz="2000" dirty="0" err="1"/>
              <a:t>FudgeFlix</a:t>
            </a:r>
            <a:r>
              <a:rPr lang="en-US" sz="2000" dirty="0"/>
              <a:t> Databases into a Single Data Warehouse.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Create a Bus Matrix for High-level Dimensional Analysis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Detail-Level Dimensional Modeling Worksheet for Order Fulfillment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Create Data Warehouse with Generated SQL Schema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Stage Source Data and Load into Data Warehouse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Gain BI insights into the Order Fulfillment Process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Construct SSAS Cube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Generate BI Dashboard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012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B88D-0A50-46E8-BB27-D50B8C6A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71E4-A01A-407A-B6AD-B3CCEE75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months have the highest average fulfillment time? What category of products has the highest fulfillment time during these months?</a:t>
            </a:r>
          </a:p>
          <a:p>
            <a:r>
              <a:rPr lang="en-US" dirty="0"/>
              <a:t>What was the average order fulfillment time per year? Which categories had a longer time compared to the others?</a:t>
            </a:r>
          </a:p>
          <a:p>
            <a:r>
              <a:rPr lang="en-US" dirty="0"/>
              <a:t>Which states have the most orders? Perhaps certain regions are more susceptible to order delays than others.</a:t>
            </a:r>
          </a:p>
          <a:p>
            <a:r>
              <a:rPr lang="en-US" dirty="0"/>
              <a:t>Is there any correlation to the number of orders a company has and their average order fulfillment time?</a:t>
            </a:r>
          </a:p>
        </p:txBody>
      </p:sp>
    </p:spTree>
    <p:extLst>
      <p:ext uri="{BB962C8B-B14F-4D97-AF65-F5344CB8AC3E}">
        <p14:creationId xmlns:p14="http://schemas.microsoft.com/office/powerpoint/2010/main" val="153364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9948-9C9B-4A85-B808-D112EF9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90C6E-0F5F-4652-956D-6427F0CA4E1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173" t="35740" r="57372" b="16904"/>
          <a:stretch/>
        </p:blipFill>
        <p:spPr bwMode="auto">
          <a:xfrm>
            <a:off x="995223" y="2336800"/>
            <a:ext cx="8985530" cy="359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24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9AD40-B361-498E-BBD8-7EA5205F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Documentation </a:t>
            </a:r>
            <a:r>
              <a:rPr lang="en-US" dirty="0" err="1"/>
              <a:t>ScreenShots</a:t>
            </a:r>
            <a:r>
              <a:rPr lang="en-US" dirty="0"/>
              <a:t> – </a:t>
            </a:r>
            <a:r>
              <a:rPr lang="en-US" dirty="0" err="1"/>
              <a:t>Orderfulfill</a:t>
            </a:r>
            <a:r>
              <a:rPr lang="en-US" dirty="0"/>
              <a:t>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26AD5-BF09-4C31-BED6-9AAF2312AFCE}"/>
              </a:ext>
            </a:extLst>
          </p:cNvPr>
          <p:cNvSpPr txBox="1"/>
          <p:nvPr/>
        </p:nvSpPr>
        <p:spPr>
          <a:xfrm>
            <a:off x="3049524" y="324433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E03DD-7D2D-41D3-A190-043BA0E3F3C3}"/>
              </a:ext>
            </a:extLst>
          </p:cNvPr>
          <p:cNvSpPr txBox="1"/>
          <p:nvPr/>
        </p:nvSpPr>
        <p:spPr>
          <a:xfrm>
            <a:off x="3049524" y="324433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C2CF7-E8A3-40EA-9D4F-F431AEDA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2231136"/>
            <a:ext cx="10490186" cy="40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9AD40-B361-498E-BBD8-7EA5205F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Documentation </a:t>
            </a:r>
            <a:r>
              <a:rPr lang="en-US" dirty="0" err="1"/>
              <a:t>ScreenShots</a:t>
            </a:r>
            <a:r>
              <a:rPr lang="en-US" dirty="0"/>
              <a:t> – Stage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26AD5-BF09-4C31-BED6-9AAF2312AFCE}"/>
              </a:ext>
            </a:extLst>
          </p:cNvPr>
          <p:cNvSpPr txBox="1"/>
          <p:nvPr/>
        </p:nvSpPr>
        <p:spPr>
          <a:xfrm>
            <a:off x="3049524" y="324433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E03DD-7D2D-41D3-A190-043BA0E3F3C3}"/>
              </a:ext>
            </a:extLst>
          </p:cNvPr>
          <p:cNvSpPr txBox="1"/>
          <p:nvPr/>
        </p:nvSpPr>
        <p:spPr>
          <a:xfrm>
            <a:off x="3049524" y="324433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FA6ED-BA25-46E8-8CA4-2F4AC766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2844287"/>
            <a:ext cx="9613861" cy="38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9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9AD40-B361-498E-BBD8-7EA5205F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Documentation </a:t>
            </a:r>
            <a:r>
              <a:rPr lang="en-US" dirty="0" err="1"/>
              <a:t>ScreenShots</a:t>
            </a:r>
            <a:r>
              <a:rPr lang="en-US" dirty="0"/>
              <a:t> – DW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26AD5-BF09-4C31-BED6-9AAF2312AFCE}"/>
              </a:ext>
            </a:extLst>
          </p:cNvPr>
          <p:cNvSpPr txBox="1"/>
          <p:nvPr/>
        </p:nvSpPr>
        <p:spPr>
          <a:xfrm>
            <a:off x="3049524" y="324433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E03DD-7D2D-41D3-A190-043BA0E3F3C3}"/>
              </a:ext>
            </a:extLst>
          </p:cNvPr>
          <p:cNvSpPr txBox="1"/>
          <p:nvPr/>
        </p:nvSpPr>
        <p:spPr>
          <a:xfrm>
            <a:off x="3049524" y="324433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84013-30FD-4923-AB9D-4A79F132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2379970"/>
            <a:ext cx="10515600" cy="41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88BE-50CB-464C-A51C-1EF977A9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876A2-3A0A-44FE-B3C3-8250923A4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09" t="18735" r="30247" b="12996"/>
          <a:stretch/>
        </p:blipFill>
        <p:spPr>
          <a:xfrm>
            <a:off x="3020293" y="2025358"/>
            <a:ext cx="4922982" cy="4744611"/>
          </a:xfrm>
        </p:spPr>
      </p:pic>
    </p:spTree>
    <p:extLst>
      <p:ext uri="{BB962C8B-B14F-4D97-AF65-F5344CB8AC3E}">
        <p14:creationId xmlns:p14="http://schemas.microsoft.com/office/powerpoint/2010/main" val="3152651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425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Medium</vt:lpstr>
      <vt:lpstr>Trebuchet MS</vt:lpstr>
      <vt:lpstr>Berlin</vt:lpstr>
      <vt:lpstr>Office Theme</vt:lpstr>
      <vt:lpstr>IST 722 Final Project</vt:lpstr>
      <vt:lpstr>Business Goals and Processes</vt:lpstr>
      <vt:lpstr>Project Goals</vt:lpstr>
      <vt:lpstr>Order Fulfillment Business Questions</vt:lpstr>
      <vt:lpstr>Bus Matrix</vt:lpstr>
      <vt:lpstr>ETL Documentation ScreenShots – Orderfulfill Package</vt:lpstr>
      <vt:lpstr>ETL Documentation ScreenShots – Stage </vt:lpstr>
      <vt:lpstr>ETL Documentation ScreenShots – DW tables</vt:lpstr>
      <vt:lpstr>Order Fulfillment Star Schema</vt:lpstr>
      <vt:lpstr>Which Months had the Highest Average Fulfillment Time? Which Categories had the Highest Average Fulfillment Time During this Time?</vt:lpstr>
      <vt:lpstr>Average Order Fulfillment Time by Year</vt:lpstr>
      <vt:lpstr>Total Orders by State Compared to Average Order Fulfillment Time by State</vt:lpstr>
      <vt:lpstr>Total Orders by Customer and Average Order Fulfillment Time</vt:lpstr>
      <vt:lpstr>Insights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722 – Final Presentation</dc:title>
  <dc:creator>Jon Burgess</dc:creator>
  <cp:lastModifiedBy>Jon Burgess</cp:lastModifiedBy>
  <cp:revision>24</cp:revision>
  <dcterms:created xsi:type="dcterms:W3CDTF">2020-12-17T00:21:48Z</dcterms:created>
  <dcterms:modified xsi:type="dcterms:W3CDTF">2020-12-18T19:57:46Z</dcterms:modified>
</cp:coreProperties>
</file>