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315" r:id="rId3"/>
    <p:sldId id="316" r:id="rId4"/>
    <p:sldId id="317" r:id="rId5"/>
    <p:sldId id="318" r:id="rId6"/>
    <p:sldId id="326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54" r:id="rId42"/>
    <p:sldId id="355" r:id="rId43"/>
    <p:sldId id="356" r:id="rId44"/>
    <p:sldId id="357" r:id="rId45"/>
    <p:sldId id="358" r:id="rId46"/>
    <p:sldId id="359" r:id="rId47"/>
    <p:sldId id="360" r:id="rId48"/>
    <p:sldId id="361" r:id="rId49"/>
    <p:sldId id="362" r:id="rId50"/>
    <p:sldId id="363" r:id="rId51"/>
    <p:sldId id="364" r:id="rId52"/>
    <p:sldId id="365" r:id="rId53"/>
    <p:sldId id="366" r:id="rId54"/>
    <p:sldId id="367" r:id="rId55"/>
    <p:sldId id="368" r:id="rId56"/>
    <p:sldId id="369" r:id="rId57"/>
    <p:sldId id="370" r:id="rId58"/>
    <p:sldId id="371" r:id="rId59"/>
    <p:sldId id="372" r:id="rId60"/>
    <p:sldId id="373" r:id="rId61"/>
    <p:sldId id="374" r:id="rId62"/>
    <p:sldId id="375" r:id="rId63"/>
    <p:sldId id="376" r:id="rId64"/>
    <p:sldId id="377" r:id="rId65"/>
    <p:sldId id="378" r:id="rId66"/>
    <p:sldId id="379" r:id="rId67"/>
    <p:sldId id="380" r:id="rId68"/>
    <p:sldId id="381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399" autoAdjust="0"/>
  </p:normalViewPr>
  <p:slideViewPr>
    <p:cSldViewPr>
      <p:cViewPr varScale="1">
        <p:scale>
          <a:sx n="58" d="100"/>
          <a:sy n="58" d="100"/>
        </p:scale>
        <p:origin x="-6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CF2C1-141B-42AB-ADC0-222757B40F42}" type="datetimeFigureOut">
              <a:rPr lang="uk-UA" smtClean="0"/>
              <a:t>28.04.2011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7FC6A-AE1E-4B35-A896-A23A13281C2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6351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218F1-56F4-48B8-B4F9-BC35F510E0D9}" type="slidenum">
              <a:rPr lang="uk-UA" smtClean="0"/>
              <a:pPr/>
              <a:t>3</a:t>
            </a:fld>
            <a:endParaRPr lang="uk-U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Easier to maintain</a:t>
            </a:r>
          </a:p>
          <a:p>
            <a:r>
              <a:rPr lang="en-US" dirty="0" smtClean="0"/>
              <a:t>Easier to write</a:t>
            </a:r>
            <a:r>
              <a:rPr lang="en-US" baseline="0" dirty="0" smtClean="0"/>
              <a:t> new code</a:t>
            </a:r>
          </a:p>
          <a:p>
            <a:r>
              <a:rPr lang="en-US" baseline="0" dirty="0" smtClean="0"/>
              <a:t>Codebase is unified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4658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‘list’ name is</a:t>
            </a:r>
            <a:r>
              <a:rPr lang="en-US" baseline="0" dirty="0" smtClean="0"/>
              <a:t> not from domain space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43927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43927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Не лише імена сутностей</a:t>
            </a:r>
            <a:r>
              <a:rPr lang="en-US" dirty="0" smtClean="0"/>
              <a:t>;</a:t>
            </a:r>
            <a:r>
              <a:rPr lang="uk-UA" baseline="0" dirty="0" smtClean="0"/>
              <a:t> моделювати відношення між концепціями, використовуючи терміни предметної області.</a:t>
            </a:r>
          </a:p>
          <a:p>
            <a:r>
              <a:rPr lang="uk-UA" baseline="0" dirty="0" smtClean="0"/>
              <a:t>Підвищується рівень абстракції – ми програмуємо не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</a:t>
            </a:r>
            <a:r>
              <a:rPr lang="uk-UA" baseline="0" dirty="0" smtClean="0"/>
              <a:t>і</a:t>
            </a:r>
            <a:r>
              <a:rPr lang="en-US" baseline="0" dirty="0" smtClean="0"/>
              <a:t> Map</a:t>
            </a:r>
            <a:r>
              <a:rPr lang="uk-UA" baseline="0" dirty="0" smtClean="0"/>
              <a:t>, а користувачів і сторінки</a:t>
            </a:r>
            <a:endParaRPr lang="en-US" baseline="0" dirty="0" smtClean="0"/>
          </a:p>
          <a:p>
            <a:r>
              <a:rPr lang="uk-UA" baseline="0" dirty="0" smtClean="0"/>
              <a:t>Не треба постійно пам’ятати, що ці </a:t>
            </a:r>
            <a:r>
              <a:rPr lang="en-US" baseline="0" dirty="0" err="1" smtClean="0"/>
              <a:t>int</a:t>
            </a:r>
            <a:r>
              <a:rPr lang="uk-UA" baseline="0" dirty="0" smtClean="0"/>
              <a:t> означають різне</a:t>
            </a:r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Encapsulate</a:t>
            </a:r>
            <a:r>
              <a:rPr lang="en-US" baseline="0" dirty="0" smtClean="0"/>
              <a:t> not just state but also behavior.</a:t>
            </a:r>
            <a:endParaRPr lang="uk-U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43927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Velocity probably</a:t>
            </a:r>
            <a:r>
              <a:rPr lang="en-US" baseline="0" dirty="0" smtClean="0"/>
              <a:t> shouldn’t be expressed as a single float number</a:t>
            </a:r>
          </a:p>
          <a:p>
            <a:r>
              <a:rPr lang="en-US" baseline="0" dirty="0" smtClean="0"/>
              <a:t>One doesn’t need to distinguish </a:t>
            </a:r>
            <a:r>
              <a:rPr lang="en-US" baseline="0" dirty="0" err="1" smtClean="0"/>
              <a:t>diferrent</a:t>
            </a:r>
            <a:r>
              <a:rPr lang="en-US" baseline="0" dirty="0" smtClean="0"/>
              <a:t> INTs</a:t>
            </a:r>
          </a:p>
          <a:p>
            <a:r>
              <a:rPr lang="en-US" baseline="0" dirty="0" smtClean="0"/>
              <a:t>Static language compilers will find mismatches quickly</a:t>
            </a:r>
          </a:p>
          <a:p>
            <a:endParaRPr lang="en-US" baseline="0" dirty="0" smtClean="0"/>
          </a:p>
          <a:p>
            <a:r>
              <a:rPr lang="en-US" dirty="0" err="1" smtClean="0"/>
              <a:t>FSharpUnitsOfMeasure</a:t>
            </a:r>
            <a:r>
              <a:rPr lang="en-US" dirty="0" smtClean="0"/>
              <a:t> example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22633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programming field there are common terms</a:t>
            </a:r>
            <a:r>
              <a:rPr lang="en-US" baseline="0" dirty="0" smtClean="0"/>
              <a:t> that are (ought to be) understood by every developers. </a:t>
            </a:r>
          </a:p>
          <a:p>
            <a:r>
              <a:rPr lang="en-US" baseline="0" dirty="0" smtClean="0"/>
              <a:t>Use such common names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9596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‘walk’ </a:t>
            </a:r>
            <a:r>
              <a:rPr lang="en-US" dirty="0" err="1" smtClean="0"/>
              <a:t>vs</a:t>
            </a:r>
            <a:r>
              <a:rPr lang="en-US" dirty="0" smtClean="0"/>
              <a:t> ‘traverse’</a:t>
            </a:r>
          </a:p>
          <a:p>
            <a:r>
              <a:rPr lang="en-US" dirty="0" smtClean="0"/>
              <a:t>Developers</a:t>
            </a:r>
            <a:r>
              <a:rPr lang="en-US" baseline="0" dirty="0" smtClean="0"/>
              <a:t> know what ‘traverse’ mean and that it is about trees</a:t>
            </a:r>
          </a:p>
          <a:p>
            <a:r>
              <a:rPr lang="en-US" baseline="0" dirty="0" smtClean="0"/>
              <a:t>Developers know what Pre Order traversal mean</a:t>
            </a:r>
          </a:p>
          <a:p>
            <a:r>
              <a:rPr lang="en-US" baseline="0" dirty="0" smtClean="0"/>
              <a:t>Developers know what an AST is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9596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9596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ResultSet</a:t>
            </a:r>
            <a:r>
              <a:rPr lang="en-US" baseline="0" dirty="0" smtClean="0"/>
              <a:t> is known term – it means, we are building a tree from a set of rows (probably returned by database)</a:t>
            </a:r>
          </a:p>
          <a:p>
            <a:r>
              <a:rPr lang="en-US" baseline="0" dirty="0" smtClean="0"/>
              <a:t>Context!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95965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 course,</a:t>
            </a:r>
            <a:r>
              <a:rPr lang="en-US" baseline="0" dirty="0" smtClean="0"/>
              <a:t> one can have 10-lines functions here and there, but in average, all of them should be small.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3460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218F1-56F4-48B8-B4F9-BC35F510E0D9}" type="slidenum">
              <a:rPr lang="uk-UA" smtClean="0"/>
              <a:pPr/>
              <a:t>4</a:t>
            </a:fld>
            <a:endParaRPr lang="uk-U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ExcelExporterService</a:t>
            </a:r>
            <a:r>
              <a:rPr lang="en-US" dirty="0" smtClean="0"/>
              <a:t/>
            </a:r>
            <a:br>
              <a:rPr lang="en-US" dirty="0" smtClean="0"/>
            </a:b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26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78516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 look like a</a:t>
            </a:r>
            <a:r>
              <a:rPr lang="en-US" baseline="0" dirty="0" smtClean="0"/>
              <a:t> translation from one language to another.</a:t>
            </a:r>
          </a:p>
          <a:p>
            <a:r>
              <a:rPr lang="en-US" baseline="0" dirty="0" err="1" smtClean="0"/>
              <a:t>JobTemplateService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27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7864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</a:t>
            </a:r>
            <a:r>
              <a:rPr lang="en-US" baseline="0" dirty="0" smtClean="0"/>
              <a:t> a function should be relatively small, there’s no place to nest statements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JoinAutocomplete</a:t>
            </a:r>
            <a:r>
              <a:rPr lang="en-US" dirty="0" smtClean="0"/>
              <a:t>&lt;T&gt;</a:t>
            </a:r>
            <a:br>
              <a:rPr lang="en-US" dirty="0" smtClean="0"/>
            </a:b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28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977630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StaircaseMethod</a:t>
            </a:r>
            <a:r>
              <a:rPr lang="en-US" dirty="0" smtClean="0"/>
              <a:t>() example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such methods are created to conform to the rule of single return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'single return per function' rule is questionable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29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86319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Конкатенація</a:t>
            </a:r>
            <a:r>
              <a:rPr lang="uk-UA" baseline="0" dirty="0" smtClean="0"/>
              <a:t> рядків – низький рівень абтракції</a:t>
            </a:r>
          </a:p>
          <a:p>
            <a:r>
              <a:rPr lang="en-US" baseline="0" dirty="0" err="1" smtClean="0"/>
              <a:t>User.HasAttribute</a:t>
            </a:r>
            <a:r>
              <a:rPr lang="en-US" baseline="0" dirty="0" smtClean="0"/>
              <a:t>() – </a:t>
            </a:r>
            <a:r>
              <a:rPr lang="uk-UA" baseline="0" dirty="0" smtClean="0"/>
              <a:t>середній</a:t>
            </a:r>
          </a:p>
          <a:p>
            <a:r>
              <a:rPr lang="en-US" dirty="0" err="1" smtClean="0"/>
              <a:t>ContainsNewTasks</a:t>
            </a:r>
            <a:r>
              <a:rPr lang="en-US" dirty="0" smtClean="0"/>
              <a:t>()</a:t>
            </a:r>
            <a:r>
              <a:rPr lang="en-US" baseline="0" dirty="0" smtClean="0"/>
              <a:t> – </a:t>
            </a:r>
            <a:r>
              <a:rPr lang="uk-UA" baseline="0" dirty="0" smtClean="0"/>
              <a:t>високий</a:t>
            </a:r>
          </a:p>
          <a:p>
            <a:r>
              <a:rPr lang="uk-UA" baseline="0" dirty="0" smtClean="0"/>
              <a:t>Те, як саме збирається ім’я бази даних – другорядна подробиця</a:t>
            </a:r>
            <a:r>
              <a:rPr lang="en-US" baseline="0" dirty="0" smtClean="0"/>
              <a:t> (</a:t>
            </a:r>
            <a:r>
              <a:rPr lang="uk-UA" baseline="0" dirty="0" smtClean="0"/>
              <a:t>для даної функції). </a:t>
            </a:r>
            <a:endParaRPr lang="en-US" baseline="0" dirty="0" smtClean="0"/>
          </a:p>
          <a:p>
            <a:r>
              <a:rPr lang="en-US" baseline="0" dirty="0" smtClean="0"/>
              <a:t>Mixing </a:t>
            </a:r>
            <a:r>
              <a:rPr lang="en-US" b="1" baseline="0" dirty="0" smtClean="0"/>
              <a:t>what</a:t>
            </a:r>
            <a:r>
              <a:rPr lang="en-US" baseline="0" dirty="0" smtClean="0"/>
              <a:t> is done with </a:t>
            </a:r>
            <a:r>
              <a:rPr lang="en-US" b="1" baseline="0" dirty="0" smtClean="0"/>
              <a:t>how</a:t>
            </a:r>
            <a:r>
              <a:rPr lang="en-US" baseline="0" dirty="0" smtClean="0"/>
              <a:t> it is done.</a:t>
            </a:r>
          </a:p>
          <a:p>
            <a:r>
              <a:rPr lang="en-US" baseline="0" dirty="0" smtClean="0"/>
              <a:t>Therefore we need to keep more context in our head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31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8182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SynchronizeNewTasksSameAbstractionLevel</a:t>
            </a:r>
            <a:r>
              <a:rPr lang="en-US" dirty="0" smtClean="0"/>
              <a:t>()</a:t>
            </a:r>
            <a:r>
              <a:rPr lang="en-US" baseline="0" dirty="0" smtClean="0"/>
              <a:t> example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32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9512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–</a:t>
            </a:r>
            <a:r>
              <a:rPr lang="en-US" baseline="0" dirty="0" smtClean="0"/>
              <a:t> </a:t>
            </a:r>
            <a:r>
              <a:rPr lang="en-US" dirty="0" smtClean="0"/>
              <a:t>Strings</a:t>
            </a:r>
            <a:r>
              <a:rPr lang="en-US" baseline="0" dirty="0" smtClean="0"/>
              <a:t> manipulation, filtering in for-loops</a:t>
            </a:r>
            <a:r>
              <a:rPr lang="en-US" dirty="0" smtClean="0"/>
              <a:t>, maybe</a:t>
            </a:r>
            <a:r>
              <a:rPr lang="en-US" baseline="0" dirty="0" smtClean="0"/>
              <a:t> null checks</a:t>
            </a:r>
          </a:p>
          <a:p>
            <a:r>
              <a:rPr lang="en-US" dirty="0" err="1" smtClean="0"/>
              <a:t>SplitDataTable</a:t>
            </a:r>
            <a:r>
              <a:rPr lang="en-US" dirty="0" smtClean="0"/>
              <a:t>()</a:t>
            </a:r>
            <a:r>
              <a:rPr lang="en-US" baseline="0" dirty="0" smtClean="0"/>
              <a:t> example; look through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PowerPointExporterService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dirty="0" err="1" smtClean="0"/>
              <a:t>IsProjectOpened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baseline="0" dirty="0" smtClean="0"/>
              <a:t> – calls to </a:t>
            </a:r>
            <a:r>
              <a:rPr lang="en-US" baseline="0" dirty="0" err="1" smtClean="0"/>
              <a:t>filesystem</a:t>
            </a:r>
            <a:r>
              <a:rPr lang="en-US" baseline="0" dirty="0" smtClean="0"/>
              <a:t>, manipulating sockets </a:t>
            </a:r>
            <a:endParaRPr lang="en-US" dirty="0" smtClean="0"/>
          </a:p>
          <a:p>
            <a:r>
              <a:rPr lang="en-US" dirty="0" smtClean="0"/>
              <a:t>3 – means</a:t>
            </a:r>
            <a:r>
              <a:rPr lang="en-US" baseline="0" dirty="0" smtClean="0"/>
              <a:t> when is mixed with messaging or events guts and mechanics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33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9512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E.g.</a:t>
            </a:r>
            <a:r>
              <a:rPr lang="en-US" baseline="0" dirty="0" smtClean="0"/>
              <a:t> abstraction over database access etc.</a:t>
            </a:r>
          </a:p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34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77272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 to create software that is truly reliable, software developers must learn many of the underlying details </a:t>
            </a:r>
          </a:p>
          <a:p>
            <a:r>
              <a:rPr lang="en-US" dirty="0" smtClean="0"/>
              <a:t>e.g.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Iterate over large two-</a:t>
            </a:r>
            <a:r>
              <a:rPr lang="en-US" baseline="0" dirty="0" err="1" smtClean="0"/>
              <a:t>dimentional</a:t>
            </a:r>
            <a:r>
              <a:rPr lang="en-US" baseline="0" dirty="0" smtClean="0"/>
              <a:t> array – depends on direction. Page faults. Virtual memory abstraction leak.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 SQL some queries are much slower than logically equivalent ones. SQL abstraction leak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When you forget to unsubscribe from event. GC abstraction leak.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Fix leaks instead of bypassing them.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When you know what’s inside an abstraction layer:</a:t>
            </a:r>
          </a:p>
          <a:p>
            <a:pPr marL="171450" indent="-171450">
              <a:buFontTx/>
              <a:buChar char="-"/>
            </a:pP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quickly isolate problems.</a:t>
            </a:r>
          </a:p>
          <a:p>
            <a:pPr marL="171450" indent="-171450">
              <a:buFontTx/>
              <a:buChar char="-"/>
            </a:pP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develop an intuition which will help you avoid those problems in the first place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35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85394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Side effect is when</a:t>
            </a:r>
            <a:r>
              <a:rPr lang="en-US" baseline="0" dirty="0" smtClean="0"/>
              <a:t> a function changes something in the outer world</a:t>
            </a:r>
          </a:p>
          <a:p>
            <a:r>
              <a:rPr lang="en-US" baseline="0" dirty="0" smtClean="0"/>
              <a:t>It can change something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Globally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Current class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Its own arguments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Introduce temporal coupling.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When a few functions are coupled in this way, it may be hard to add functionality and fix bugs</a:t>
            </a:r>
          </a:p>
          <a:p>
            <a:pPr marL="0" indent="0">
              <a:buFontTx/>
              <a:buNone/>
            </a:pPr>
            <a:r>
              <a:rPr lang="en-US" dirty="0" smtClean="0"/>
              <a:t>“Two wrongs can make a right”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36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429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Приклади</a:t>
            </a:r>
            <a:r>
              <a:rPr lang="uk-UA" baseline="0" dirty="0" smtClean="0"/>
              <a:t> до кожного пункту</a:t>
            </a:r>
          </a:p>
          <a:p>
            <a:endParaRPr lang="uk-UA" baseline="0" dirty="0" smtClean="0"/>
          </a:p>
          <a:p>
            <a:r>
              <a:rPr lang="uk-UA" baseline="0" dirty="0" smtClean="0"/>
              <a:t>Все має бути просто – в природі все так просто, кинув собі зерно і виростає дерево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218F1-56F4-48B8-B4F9-BC35F510E0D9}" type="slidenum">
              <a:rPr lang="uk-UA" smtClean="0"/>
              <a:pPr/>
              <a:t>5</a:t>
            </a:fld>
            <a:endParaRPr lang="uk-UA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</a:t>
            </a:r>
            <a:r>
              <a:rPr lang="en-US" baseline="0" dirty="0" smtClean="0"/>
              <a:t> unexpected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37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663150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r>
              <a:rPr lang="en-US" baseline="0" dirty="0" smtClean="0"/>
              <a:t> of “side effect”, because it takes some time to calculate.</a:t>
            </a:r>
          </a:p>
          <a:p>
            <a:r>
              <a:rPr lang="en-US" baseline="0" dirty="0" smtClean="0"/>
              <a:t>Here performance is really not a big deal.</a:t>
            </a:r>
          </a:p>
          <a:p>
            <a:r>
              <a:rPr lang="en-US" baseline="0" dirty="0" smtClean="0"/>
              <a:t>If </a:t>
            </a:r>
            <a:r>
              <a:rPr lang="en-US" baseline="0" dirty="0" err="1" smtClean="0"/>
              <a:t>perf</a:t>
            </a:r>
            <a:r>
              <a:rPr lang="en-US" baseline="0" dirty="0" smtClean="0"/>
              <a:t> IS a big deal – cache it, or something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Getters rarely change.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38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663150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</a:t>
            </a:r>
            <a:r>
              <a:rPr lang="en-US" baseline="0" dirty="0" smtClean="0"/>
              <a:t> that is has setter.</a:t>
            </a:r>
            <a:endParaRPr lang="en-US" dirty="0" smtClean="0"/>
          </a:p>
          <a:p>
            <a:r>
              <a:rPr lang="en-US" dirty="0" smtClean="0"/>
              <a:t>They are OK</a:t>
            </a:r>
            <a:r>
              <a:rPr lang="en-US" baseline="0" dirty="0" smtClean="0"/>
              <a:t> as far as there’s small amount of code inside.</a:t>
            </a:r>
          </a:p>
          <a:p>
            <a:r>
              <a:rPr lang="en-US" baseline="0" dirty="0" smtClean="0"/>
              <a:t>If it takes lot of time – convert to method.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39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78883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Such</a:t>
            </a:r>
            <a:r>
              <a:rPr lang="en-US" baseline="0" dirty="0" smtClean="0"/>
              <a:t> methods lack command/query separation</a:t>
            </a:r>
          </a:p>
          <a:p>
            <a:r>
              <a:rPr lang="en-US" baseline="0" dirty="0" smtClean="0"/>
              <a:t>This is a query (obtain user from its string representation)</a:t>
            </a:r>
          </a:p>
          <a:p>
            <a:r>
              <a:rPr lang="en-US" dirty="0" smtClean="0"/>
              <a:t>Queries</a:t>
            </a:r>
            <a:r>
              <a:rPr lang="en-US" baseline="0" dirty="0" smtClean="0"/>
              <a:t> usually gets some state, calculate something and return values.</a:t>
            </a:r>
          </a:p>
          <a:p>
            <a:r>
              <a:rPr lang="en-US" baseline="0" dirty="0" smtClean="0"/>
              <a:t>Commands mutate objects and usually return void.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Such functions don’t do a single thing.</a:t>
            </a:r>
          </a:p>
          <a:p>
            <a:r>
              <a:rPr lang="en-US" baseline="0" dirty="0" smtClean="0"/>
              <a:t>Need to keep things understandable.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40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78883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sqlSyntaxEditor_KeyDown</a:t>
            </a:r>
            <a:r>
              <a:rPr lang="en-US" dirty="0" smtClean="0"/>
              <a:t> example</a:t>
            </a:r>
          </a:p>
          <a:p>
            <a:r>
              <a:rPr lang="en-US" dirty="0" smtClean="0"/>
              <a:t>Reasons to replace</a:t>
            </a:r>
            <a:r>
              <a:rPr lang="en-US" baseline="0" dirty="0" smtClean="0"/>
              <a:t> them:</a:t>
            </a:r>
          </a:p>
          <a:p>
            <a:r>
              <a:rPr lang="en-US" baseline="0" dirty="0" smtClean="0"/>
              <a:t>Too large: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Usually some new responsibilities get added to dispatcher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New</a:t>
            </a:r>
            <a:r>
              <a:rPr lang="en-US" baseline="0" dirty="0" smtClean="0"/>
              <a:t> requests – more code, they become too big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Extracting into methods – makes the class too big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Separate Command class for each piece of handling logic.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Manipulate commands in collections of objects – very common pattern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It is OK to have dispatcher as long as it is small – you can always refactor it into Commands later.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Sho</a:t>
            </a:r>
            <a:r>
              <a:rPr lang="en-US" baseline="0" dirty="0" smtClean="0"/>
              <a:t>w live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ConditionalDispatcher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aseline="0" dirty="0" smtClean="0"/>
              <a:t>example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42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36489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Encapsulate conditional constructs</a:t>
            </a:r>
          </a:p>
          <a:p>
            <a:r>
              <a:rPr lang="en-US" dirty="0" err="1" smtClean="0"/>
              <a:t>FirstModule.TreeService.UpdateItem</a:t>
            </a:r>
            <a:r>
              <a:rPr lang="en-US" dirty="0" smtClean="0"/>
              <a:t>() example</a:t>
            </a:r>
            <a:r>
              <a:rPr lang="en-US" baseline="0" dirty="0" smtClean="0"/>
              <a:t> (replace with </a:t>
            </a:r>
            <a:r>
              <a:rPr lang="en-US" baseline="0" dirty="0" err="1" smtClean="0"/>
              <a:t>CanHaveUpdatedByUser</a:t>
            </a:r>
            <a:r>
              <a:rPr lang="en-US" baseline="0" dirty="0" smtClean="0"/>
              <a:t>() or something)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is also about abstraction level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43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04451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LangFeaturesIterators</a:t>
            </a:r>
            <a:r>
              <a:rPr lang="en-US" dirty="0" smtClean="0"/>
              <a:t>()</a:t>
            </a:r>
            <a:r>
              <a:rPr lang="en-US" baseline="0" dirty="0" smtClean="0"/>
              <a:t> example, </a:t>
            </a:r>
            <a:r>
              <a:rPr lang="en-US" dirty="0" err="1" smtClean="0"/>
              <a:t>GetInnerExceptions</a:t>
            </a:r>
            <a:r>
              <a:rPr lang="en-US" baseline="0" dirty="0" smtClean="0"/>
              <a:t>() example</a:t>
            </a:r>
          </a:p>
          <a:p>
            <a:r>
              <a:rPr lang="en-US" dirty="0" err="1" smtClean="0"/>
              <a:t>LangFeaturesQueryComprehensions</a:t>
            </a:r>
            <a:r>
              <a:rPr lang="en-US" dirty="0" smtClean="0"/>
              <a:t>()</a:t>
            </a:r>
            <a:r>
              <a:rPr lang="en-US" baseline="0" dirty="0" smtClean="0"/>
              <a:t> example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Other </a:t>
            </a:r>
            <a:r>
              <a:rPr lang="en-US" baseline="0" dirty="0" err="1" smtClean="0"/>
              <a:t>langs</a:t>
            </a:r>
            <a:r>
              <a:rPr lang="en-US" baseline="0" dirty="0" smtClean="0"/>
              <a:t> – try to find languages with different ideologies</a:t>
            </a:r>
          </a:p>
          <a:p>
            <a:r>
              <a:rPr lang="en-US" baseline="0" dirty="0" smtClean="0"/>
              <a:t>One can write Fortran in </a:t>
            </a:r>
            <a:r>
              <a:rPr lang="en-US" baseline="0" smtClean="0"/>
              <a:t>any language.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44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13513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“Hurt leg” analogy</a:t>
            </a:r>
          </a:p>
          <a:p>
            <a:r>
              <a:rPr lang="en-US" dirty="0" smtClean="0"/>
              <a:t>You constantly</a:t>
            </a:r>
            <a:r>
              <a:rPr lang="en-US" baseline="0" dirty="0" smtClean="0"/>
              <a:t> </a:t>
            </a:r>
            <a:r>
              <a:rPr lang="en-US" dirty="0" smtClean="0"/>
              <a:t>support non-</a:t>
            </a:r>
            <a:r>
              <a:rPr lang="en-US" dirty="0" err="1" smtClean="0"/>
              <a:t>errorneus</a:t>
            </a:r>
            <a:r>
              <a:rPr lang="en-US" baseline="0" dirty="0" smtClean="0"/>
              <a:t> application state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46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13374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 checks return value of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leads to "staircase" methods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47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565899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Harder – because you need to write explicitly empty catch clause</a:t>
            </a:r>
            <a:r>
              <a:rPr lang="en-US" baseline="0" dirty="0" smtClean="0"/>
              <a:t> 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48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0028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Це</a:t>
            </a:r>
            <a:r>
              <a:rPr lang="uk-UA" baseline="0" dirty="0" smtClean="0"/>
              <a:t> в першу чергу стосується функцій, але загалом концепт універсальний.</a:t>
            </a:r>
          </a:p>
          <a:p>
            <a:r>
              <a:rPr lang="uk-UA" baseline="0" dirty="0" smtClean="0"/>
              <a:t>Коли ви починаєте писати код функції у вас в голові має бути чіткий </a:t>
            </a:r>
            <a:r>
              <a:rPr lang="uk-UA" baseline="0" dirty="0" err="1" smtClean="0"/>
              <a:t>“малюнок”</a:t>
            </a:r>
            <a:r>
              <a:rPr lang="uk-UA" baseline="0" dirty="0" smtClean="0"/>
              <a:t> того що конкретна функція робить і які мінімальні кроки потрібні для досягнення мети.</a:t>
            </a:r>
          </a:p>
          <a:p>
            <a:r>
              <a:rPr lang="uk-UA" b="1" baseline="0" dirty="0" smtClean="0"/>
              <a:t>Навести приклад</a:t>
            </a:r>
            <a:endParaRPr lang="uk-UA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218F1-56F4-48B8-B4F9-BC35F510E0D9}" type="slidenum">
              <a:rPr lang="uk-UA" smtClean="0"/>
              <a:pPr/>
              <a:t>7</a:t>
            </a:fld>
            <a:endParaRPr lang="uk-UA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49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66504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Safety-critical,</a:t>
            </a:r>
            <a:r>
              <a:rPr lang="en-US" baseline="0" dirty="0" smtClean="0"/>
              <a:t> money-critical software are favor correctness</a:t>
            </a:r>
          </a:p>
          <a:p>
            <a:r>
              <a:rPr lang="en-US" baseline="0" dirty="0" smtClean="0"/>
              <a:t>Consumer software favor robustness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50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42924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bubble up to the highest architectural level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should not be such errors – testers must catch them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53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825479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can’t do anything – let it bubble up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54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020507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unusual or undesirable situation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 should be aware of and prepared to handle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even a separate exception hierarchy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55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638105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makes unclear what conditions should the caller ensure before making a call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56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480774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anticipate that project</a:t>
            </a:r>
            <a:r>
              <a:rPr lang="en-US" baseline="0" dirty="0" smtClean="0"/>
              <a:t> can not exist, then </a:t>
            </a:r>
            <a:r>
              <a:rPr lang="en-US" baseline="0" dirty="0" err="1" smtClean="0"/>
              <a:t>ProjectNotFoundException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If you think that when project does not exist, then it is a non-recoverable problem – </a:t>
            </a:r>
            <a:r>
              <a:rPr lang="en-US" baseline="0" dirty="0" err="1" smtClean="0"/>
              <a:t>SQLException</a:t>
            </a:r>
            <a:r>
              <a:rPr lang="en-US" baseline="0" dirty="0" smtClean="0"/>
              <a:t>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58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43572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FloatingPoint</a:t>
            </a:r>
            <a:r>
              <a:rPr lang="en-US" baseline="0" dirty="0" smtClean="0"/>
              <a:t> project example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Leaky abstraction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60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53358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 execution is deferred</a:t>
            </a:r>
            <a:r>
              <a:rPr lang="en-US" baseline="0" dirty="0" smtClean="0"/>
              <a:t> until we start to iterate over the iterator</a:t>
            </a:r>
            <a:endParaRPr lang="en-US" dirty="0" smtClean="0"/>
          </a:p>
          <a:p>
            <a:r>
              <a:rPr lang="en-US" dirty="0" err="1" smtClean="0"/>
              <a:t>PitfallsDeferredExecution</a:t>
            </a:r>
            <a:r>
              <a:rPr lang="en-US" dirty="0" smtClean="0"/>
              <a:t>() example</a:t>
            </a:r>
          </a:p>
          <a:p>
            <a:r>
              <a:rPr lang="en-US" dirty="0" smtClean="0"/>
              <a:t>Example with database connection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Leaky abstraction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61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496486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Machine</a:t>
            </a:r>
            <a:r>
              <a:rPr lang="en-US" baseline="0" dirty="0" smtClean="0"/>
              <a:t> time is much cheaper than developer’s time</a:t>
            </a:r>
          </a:p>
          <a:p>
            <a:r>
              <a:rPr lang="en-US" baseline="0" dirty="0" smtClean="0"/>
              <a:t>Not good idea to access database in a loop</a:t>
            </a:r>
          </a:p>
          <a:p>
            <a:r>
              <a:rPr lang="en-US" baseline="0" dirty="0" smtClean="0"/>
              <a:t>Better to access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just once or twice 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62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3200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Все що буде сказано далі є тільки</a:t>
            </a:r>
            <a:r>
              <a:rPr lang="uk-UA" baseline="0" dirty="0" smtClean="0"/>
              <a:t> ознаками поганого чи не поганого коду, а не самостійним явищем. Уникання ситуацій описаних далі не має бути метою програмування. Виникання таких ситуацій варто сприймати як сигнал про те, що можливо щось не так.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218F1-56F4-48B8-B4F9-BC35F510E0D9}" type="slidenum">
              <a:rPr lang="uk-UA" smtClean="0"/>
              <a:pPr/>
              <a:t>8</a:t>
            </a:fld>
            <a:endParaRPr lang="uk-UA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Measure!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63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29194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randomly inspect every byte on a hard drive could take 32 years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Caching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lookahead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used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where abstractions leak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e.g. memory fragmentation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 locality example, memory fragmentation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example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64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02288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StyleCop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ReSharper</a:t>
            </a:r>
            <a:endParaRPr lang="en-US" baseline="0" dirty="0" smtClean="0"/>
          </a:p>
          <a:p>
            <a:r>
              <a:rPr lang="en-US" baseline="0" dirty="0" smtClean="0"/>
              <a:t>Show VS Code analysis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67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342339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Contracts</a:t>
            </a:r>
            <a:r>
              <a:rPr lang="en-US" baseline="0" dirty="0" smtClean="0"/>
              <a:t> demo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68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5429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218F1-56F4-48B8-B4F9-BC35F510E0D9}" type="slidenum">
              <a:rPr lang="uk-UA" smtClean="0"/>
              <a:pPr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1112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Show</a:t>
            </a:r>
            <a:r>
              <a:rPr lang="en-US" baseline="0" smtClean="0"/>
              <a:t> example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218F1-56F4-48B8-B4F9-BC35F510E0D9}" type="slidenum">
              <a:rPr lang="uk-UA" smtClean="0"/>
              <a:pPr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419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Ці типа</a:t>
            </a:r>
            <a:r>
              <a:rPr lang="uk-UA" baseline="0" dirty="0" smtClean="0"/>
              <a:t> назв можуть бути комбіновані.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218F1-56F4-48B8-B4F9-BC35F510E0D9}" type="slidenum">
              <a:rPr lang="uk-UA" smtClean="0"/>
              <a:pPr/>
              <a:t>12</a:t>
            </a:fld>
            <a:endParaRPr lang="uk-U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if you</a:t>
            </a:r>
            <a:r>
              <a:rPr lang="en-US" baseline="0" dirty="0" smtClean="0"/>
              <a:t> aren’t familiar with LINQ syntax, you understand what’s going on</a:t>
            </a:r>
          </a:p>
          <a:p>
            <a:r>
              <a:rPr lang="en-US" baseline="0" dirty="0" smtClean="0"/>
              <a:t>You can tell that clearing a grid means to find all controls by some criteria and clear them in some way.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4658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67FC-8EAA-4E30-A117-4DE9E760E9B6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F3C9-339D-46E6-B94E-CAB304EC3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67FC-8EAA-4E30-A117-4DE9E760E9B6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F3C9-339D-46E6-B94E-CAB304EC3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67FC-8EAA-4E30-A117-4DE9E760E9B6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F3C9-339D-46E6-B94E-CAB304EC3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67FC-8EAA-4E30-A117-4DE9E760E9B6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F3C9-339D-46E6-B94E-CAB304EC3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67FC-8EAA-4E30-A117-4DE9E760E9B6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F3C9-339D-46E6-B94E-CAB304EC3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67FC-8EAA-4E30-A117-4DE9E760E9B6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F3C9-339D-46E6-B94E-CAB304EC3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67FC-8EAA-4E30-A117-4DE9E760E9B6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F3C9-339D-46E6-B94E-CAB304EC3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67FC-8EAA-4E30-A117-4DE9E760E9B6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F3C9-339D-46E6-B94E-CAB304EC3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67FC-8EAA-4E30-A117-4DE9E760E9B6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F3C9-339D-46E6-B94E-CAB304EC3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67FC-8EAA-4E30-A117-4DE9E760E9B6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F3C9-339D-46E6-B94E-CAB304EC3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67FC-8EAA-4E30-A117-4DE9E760E9B6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F3C9-339D-46E6-B94E-CAB304EC3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167FC-8EAA-4E30-A117-4DE9E760E9B6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FF3C9-339D-46E6-B94E-CAB304EC3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Coding practices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Інтерфейс функції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 smtClean="0"/>
              <a:t>Дієслово (</a:t>
            </a:r>
            <a:r>
              <a:rPr lang="en-US" dirty="0" smtClean="0"/>
              <a:t>Run, Start, Connect</a:t>
            </a:r>
            <a:r>
              <a:rPr lang="uk-UA" dirty="0" smtClean="0"/>
              <a:t>)</a:t>
            </a:r>
          </a:p>
          <a:p>
            <a:r>
              <a:rPr lang="uk-UA" dirty="0" smtClean="0"/>
              <a:t>Дієслово + сутність</a:t>
            </a:r>
            <a:r>
              <a:rPr lang="en-US" dirty="0" smtClean="0"/>
              <a:t> (</a:t>
            </a:r>
            <a:r>
              <a:rPr lang="en-US" dirty="0" err="1" smtClean="0"/>
              <a:t>SaveReport</a:t>
            </a:r>
            <a:r>
              <a:rPr lang="en-US" dirty="0" smtClean="0"/>
              <a:t>, </a:t>
            </a:r>
            <a:r>
              <a:rPr lang="en-US" dirty="0" err="1" smtClean="0"/>
              <a:t>CalculateSalary</a:t>
            </a:r>
            <a:r>
              <a:rPr lang="en-US" dirty="0" smtClean="0"/>
              <a:t>)</a:t>
            </a:r>
            <a:endParaRPr lang="uk-UA" dirty="0" smtClean="0"/>
          </a:p>
          <a:p>
            <a:r>
              <a:rPr lang="uk-UA" dirty="0" smtClean="0"/>
              <a:t>Дієслово + уточнення</a:t>
            </a:r>
            <a:r>
              <a:rPr lang="ru-RU" dirty="0" smtClean="0"/>
              <a:t> + </a:t>
            </a:r>
            <a:r>
              <a:rPr lang="uk-UA" dirty="0" smtClean="0"/>
              <a:t>сутність</a:t>
            </a:r>
            <a:r>
              <a:rPr lang="en-US" dirty="0" smtClean="0"/>
              <a:t> (</a:t>
            </a:r>
            <a:r>
              <a:rPr lang="en-US" dirty="0" err="1" smtClean="0"/>
              <a:t>RemoveSelectedReports</a:t>
            </a:r>
            <a:r>
              <a:rPr lang="en-US" dirty="0" smtClean="0"/>
              <a:t>, </a:t>
            </a:r>
            <a:r>
              <a:rPr lang="en-US" dirty="0" err="1" smtClean="0"/>
              <a:t>RefreshStaleData</a:t>
            </a:r>
            <a:r>
              <a:rPr lang="en-US" dirty="0" smtClean="0"/>
              <a:t>)</a:t>
            </a:r>
            <a:endParaRPr lang="uk-UA" dirty="0" smtClean="0"/>
          </a:p>
          <a:p>
            <a:r>
              <a:rPr lang="uk-UA" dirty="0" smtClean="0"/>
              <a:t>Довгі назви це непогано, погано – незрозумілі назви</a:t>
            </a:r>
          </a:p>
          <a:p>
            <a:pPr algn="ctr">
              <a:buNone/>
            </a:pPr>
            <a:r>
              <a:rPr lang="uk-UA" b="1" dirty="0" smtClean="0"/>
              <a:t>Хороша назва функції, показує,</a:t>
            </a:r>
            <a:r>
              <a:rPr lang="en-US" b="1" dirty="0" smtClean="0"/>
              <a:t> </a:t>
            </a:r>
            <a:r>
              <a:rPr lang="ru-RU" b="1" dirty="0" smtClean="0"/>
              <a:t>що</a:t>
            </a:r>
            <a:r>
              <a:rPr lang="uk-UA" b="1" dirty="0" smtClean="0"/>
              <a:t> робить функція без необхідності дивитись на сигнатуру.</a:t>
            </a:r>
          </a:p>
        </p:txBody>
      </p:sp>
    </p:spTree>
    <p:extLst>
      <p:ext uri="{BB962C8B-B14F-4D97-AF65-F5344CB8AC3E}">
        <p14:creationId xmlns:p14="http://schemas.microsoft.com/office/powerpoint/2010/main" val="397887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Реалізація функції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b="1" dirty="0" smtClean="0"/>
              <a:t>Один рівень абстракції</a:t>
            </a:r>
          </a:p>
          <a:p>
            <a:r>
              <a:rPr lang="uk-UA" b="1" dirty="0" smtClean="0"/>
              <a:t>Послідовність дій</a:t>
            </a:r>
          </a:p>
          <a:p>
            <a:r>
              <a:rPr lang="uk-UA" b="1" dirty="0" smtClean="0"/>
              <a:t>Все в реалзіації функції має служити безпосередньо поставленій задачі</a:t>
            </a:r>
          </a:p>
          <a:p>
            <a:pPr marL="971550" lvl="1" indent="-514350">
              <a:buFont typeface="+mj-lt"/>
              <a:buAutoNum type="arabicPeriod"/>
            </a:pP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83568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Назви змінних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b="1" dirty="0" smtClean="0"/>
              <a:t>Назва змінної  відображає її призначення.</a:t>
            </a:r>
          </a:p>
          <a:p>
            <a:r>
              <a:rPr lang="uk-UA" dirty="0" smtClean="0"/>
              <a:t>Назви сутностей</a:t>
            </a:r>
          </a:p>
          <a:p>
            <a:pPr lvl="1"/>
            <a:r>
              <a:rPr lang="en-US" sz="2600" dirty="0" smtClean="0"/>
              <a:t>user, report, </a:t>
            </a:r>
            <a:r>
              <a:rPr lang="en-US" sz="2600" dirty="0" err="1" smtClean="0"/>
              <a:t>oldReport</a:t>
            </a:r>
            <a:r>
              <a:rPr lang="en-US" sz="2600" dirty="0" smtClean="0"/>
              <a:t>, </a:t>
            </a:r>
            <a:r>
              <a:rPr lang="en-US" sz="2600" dirty="0" err="1" smtClean="0"/>
              <a:t>newReport</a:t>
            </a:r>
            <a:r>
              <a:rPr lang="en-US" sz="2600" dirty="0" smtClean="0"/>
              <a:t>, </a:t>
            </a:r>
            <a:r>
              <a:rPr lang="en-US" sz="2600" dirty="0" err="1" smtClean="0"/>
              <a:t>editedProduct</a:t>
            </a:r>
            <a:endParaRPr lang="en-US" sz="2600" dirty="0" smtClean="0"/>
          </a:p>
          <a:p>
            <a:pPr lvl="1"/>
            <a:r>
              <a:rPr lang="en-US" sz="2600" strike="sngStrike" dirty="0" smtClean="0"/>
              <a:t>user3</a:t>
            </a:r>
            <a:r>
              <a:rPr lang="en-US" sz="2600" dirty="0" smtClean="0"/>
              <a:t>, </a:t>
            </a:r>
            <a:r>
              <a:rPr lang="en-US" sz="2600" strike="sngStrike" dirty="0" err="1" smtClean="0"/>
              <a:t>justCreatedProduct</a:t>
            </a:r>
            <a:endParaRPr lang="en-US" sz="2600" strike="sngStrike" dirty="0" smtClean="0"/>
          </a:p>
          <a:p>
            <a:r>
              <a:rPr lang="uk-UA" dirty="0" err="1" smtClean="0"/>
              <a:t>Паттерн</a:t>
            </a:r>
            <a:r>
              <a:rPr lang="uk-UA" dirty="0" smtClean="0"/>
              <a:t> орієнтовані назви</a:t>
            </a:r>
          </a:p>
          <a:p>
            <a:pPr lvl="1"/>
            <a:r>
              <a:rPr lang="en-US" sz="2600" dirty="0" err="1" smtClean="0"/>
              <a:t>SallaryCalculationStrategy</a:t>
            </a:r>
            <a:r>
              <a:rPr lang="en-US" sz="2600" dirty="0" smtClean="0"/>
              <a:t>, </a:t>
            </a:r>
            <a:r>
              <a:rPr lang="en-US" sz="2600" dirty="0" err="1" smtClean="0"/>
              <a:t>ReportBuilder</a:t>
            </a:r>
            <a:r>
              <a:rPr lang="en-US" sz="2600" dirty="0" smtClean="0"/>
              <a:t>, </a:t>
            </a:r>
            <a:r>
              <a:rPr lang="en-US" sz="2600" dirty="0" err="1" smtClean="0"/>
              <a:t>UserDao</a:t>
            </a:r>
            <a:endParaRPr lang="uk-UA" sz="2600" dirty="0" smtClean="0"/>
          </a:p>
          <a:p>
            <a:r>
              <a:rPr lang="uk-UA" dirty="0" smtClean="0"/>
              <a:t>Назви специфічні для конкретного рішення</a:t>
            </a:r>
          </a:p>
          <a:p>
            <a:pPr lvl="1"/>
            <a:r>
              <a:rPr lang="en-US" sz="2600" dirty="0" err="1" smtClean="0"/>
              <a:t>JobProcessor</a:t>
            </a:r>
            <a:endParaRPr lang="en-US" sz="2600" dirty="0" smtClean="0"/>
          </a:p>
          <a:p>
            <a:r>
              <a:rPr lang="uk-UA" dirty="0" smtClean="0"/>
              <a:t>Допоміжні змінні в синтаксичних конструкціях</a:t>
            </a:r>
            <a:endParaRPr lang="en-US" dirty="0" smtClean="0"/>
          </a:p>
          <a:p>
            <a:pPr lvl="1"/>
            <a:r>
              <a:rPr lang="en-US" sz="2600" dirty="0" smtClean="0"/>
              <a:t>I, j </a:t>
            </a:r>
            <a:r>
              <a:rPr lang="uk-UA" sz="2600" dirty="0" smtClean="0"/>
              <a:t>в циклах</a:t>
            </a:r>
            <a:endParaRPr lang="uk-UA" sz="2600" dirty="0"/>
          </a:p>
        </p:txBody>
      </p:sp>
    </p:spTree>
    <p:extLst>
      <p:ext uri="{BB962C8B-B14F-4D97-AF65-F5344CB8AC3E}">
        <p14:creationId xmlns:p14="http://schemas.microsoft.com/office/powerpoint/2010/main" val="377809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Невдалі назви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Схожі назви, які не передають різницю призначення (</a:t>
            </a:r>
            <a:r>
              <a:rPr lang="uk-UA" strike="sngStrike" dirty="0" err="1" smtClean="0"/>
              <a:t>user</a:t>
            </a:r>
            <a:r>
              <a:rPr lang="uk-UA" strike="sngStrike" dirty="0" smtClean="0"/>
              <a:t>, </a:t>
            </a:r>
            <a:r>
              <a:rPr lang="uk-UA" strike="sngStrike" dirty="0" err="1" smtClean="0"/>
              <a:t>userInfo</a:t>
            </a:r>
            <a:r>
              <a:rPr lang="uk-UA" dirty="0" smtClean="0"/>
              <a:t>,  </a:t>
            </a:r>
            <a:r>
              <a:rPr lang="uk-UA" strike="sngStrike" dirty="0" err="1" smtClean="0"/>
              <a:t>report</a:t>
            </a:r>
            <a:r>
              <a:rPr lang="uk-UA" strike="sngStrike" dirty="0" smtClean="0"/>
              <a:t>, </a:t>
            </a:r>
            <a:r>
              <a:rPr lang="uk-UA" strike="sngStrike" dirty="0" err="1" smtClean="0"/>
              <a:t>reportData</a:t>
            </a:r>
            <a:r>
              <a:rPr lang="uk-UA" dirty="0" smtClean="0"/>
              <a:t>)</a:t>
            </a:r>
          </a:p>
          <a:p>
            <a:r>
              <a:rPr lang="uk-UA" dirty="0" smtClean="0"/>
              <a:t>Назва типу у змінній коли це і так зрозуміло (</a:t>
            </a:r>
            <a:r>
              <a:rPr lang="uk-UA" strike="sngStrike" dirty="0" err="1" smtClean="0"/>
              <a:t>reportObject</a:t>
            </a:r>
            <a:r>
              <a:rPr lang="uk-UA" strike="sngStrike" dirty="0" smtClean="0"/>
              <a:t>, </a:t>
            </a:r>
            <a:r>
              <a:rPr lang="uk-UA" strike="sngStrike" dirty="0" err="1" smtClean="0"/>
              <a:t>descriptionText</a:t>
            </a:r>
            <a:r>
              <a:rPr lang="uk-UA" dirty="0" smtClean="0"/>
              <a:t>)</a:t>
            </a:r>
          </a:p>
          <a:p>
            <a:r>
              <a:rPr lang="uk-UA" dirty="0" smtClean="0"/>
              <a:t>Лишні префікси контексту</a:t>
            </a:r>
            <a:r>
              <a:rPr lang="en-US" dirty="0" smtClean="0"/>
              <a:t>. </a:t>
            </a:r>
            <a:r>
              <a:rPr lang="ru-RU" dirty="0" err="1" smtClean="0"/>
              <a:t>Наприклад</a:t>
            </a:r>
            <a:r>
              <a:rPr lang="ru-RU" dirty="0" smtClean="0"/>
              <a:t> </a:t>
            </a:r>
            <a:r>
              <a:rPr lang="ru-RU" dirty="0" err="1" smtClean="0"/>
              <a:t>назва</a:t>
            </a:r>
            <a:r>
              <a:rPr lang="ru-RU" dirty="0" smtClean="0"/>
              <a:t> </a:t>
            </a:r>
            <a:r>
              <a:rPr lang="ru-RU" dirty="0" err="1" smtClean="0"/>
              <a:t>аплікації</a:t>
            </a:r>
            <a:r>
              <a:rPr lang="ru-RU" dirty="0" smtClean="0"/>
              <a:t> перед </a:t>
            </a:r>
            <a:r>
              <a:rPr lang="ru-RU" dirty="0" err="1" smtClean="0"/>
              <a:t>назвою</a:t>
            </a:r>
            <a:r>
              <a:rPr lang="ru-RU" dirty="0" smtClean="0"/>
              <a:t> </a:t>
            </a:r>
            <a:r>
              <a:rPr lang="ru-RU" dirty="0" err="1" smtClean="0"/>
              <a:t>класів</a:t>
            </a:r>
            <a:r>
              <a:rPr lang="ru-RU" dirty="0" smtClean="0"/>
              <a:t>.</a:t>
            </a: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133391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Назви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41392" y="2672749"/>
            <a:ext cx="8717280" cy="2862322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ClearGrid()</a:t>
            </a:r>
            <a:b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controlsToRemove =</a:t>
            </a:r>
            <a:b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control 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Detail.Controls.OfType&lt;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XRControl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&gt;()</a:t>
            </a:r>
            <a:b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control 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is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WinControlContainer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control.Name.StartsWith(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AF8F"/>
                </a:solidFill>
                <a:effectLst/>
                <a:latin typeface="Consolas" pitchFamily="49" charset="0"/>
                <a:cs typeface="Consolas" pitchFamily="49" charset="0"/>
              </a:rPr>
              <a:t>"winControlContainer"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control;</a:t>
            </a:r>
            <a:b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ClearControls(controlsToRemove);</a:t>
            </a:r>
            <a:b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uk-UA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25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Назви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Descriptive names help you</a:t>
            </a:r>
          </a:p>
          <a:p>
            <a:pPr>
              <a:buFontTx/>
              <a:buChar char="-"/>
            </a:pPr>
            <a:r>
              <a:rPr lang="en-US" dirty="0" smtClean="0"/>
              <a:t>Easier understand code design</a:t>
            </a:r>
          </a:p>
          <a:p>
            <a:pPr>
              <a:buFontTx/>
              <a:buChar char="-"/>
            </a:pPr>
            <a:r>
              <a:rPr lang="en-US" dirty="0" smtClean="0"/>
              <a:t>Spot generic code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9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Назви з доменної області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4651" y="2695813"/>
            <a:ext cx="8786949" cy="3108543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&gt; list = 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DFDFB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country.GetAllUnemployedPeople(); 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(list.Count &gt;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6E96BE"/>
                </a:solidFill>
                <a:effectLst/>
                <a:latin typeface="Consolas" pitchFamily="49" charset="0"/>
                <a:cs typeface="Consolas" pitchFamily="49" charset="0"/>
              </a:rPr>
              <a:t>1000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*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6E96BE"/>
                </a:solidFill>
                <a:effectLst/>
                <a:latin typeface="Consolas" pitchFamily="49" charset="0"/>
                <a:cs typeface="Consolas" pitchFamily="49" charset="0"/>
              </a:rPr>
              <a:t>1000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presidentFacebookPage.CurrentStatus = 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DFDFB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AF8F"/>
                </a:solidFill>
                <a:effectLst/>
                <a:latin typeface="Consolas" pitchFamily="49" charset="0"/>
                <a:cs typeface="Consolas" pitchFamily="49" charset="0"/>
              </a:rPr>
              <a:t>"Still working..."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uk-UA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41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Назви з доменної області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8600" y="2636731"/>
            <a:ext cx="8839200" cy="3108543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&gt; unemployedPeople = 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country.GetAllUnemployedPeople();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(unemployedPeople.Count &gt;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6E96BE"/>
                </a:solidFill>
                <a:effectLst/>
                <a:latin typeface="Consolas" pitchFamily="49" charset="0"/>
                <a:cs typeface="Consolas" pitchFamily="49" charset="0"/>
              </a:rPr>
              <a:t>1000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*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6E96BE"/>
                </a:solidFill>
                <a:effectLst/>
                <a:latin typeface="Consolas" pitchFamily="49" charset="0"/>
                <a:cs typeface="Consolas" pitchFamily="49" charset="0"/>
              </a:rPr>
              <a:t>1000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presidentFacebookPage.CurrentStatus =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AF8F"/>
                </a:solidFill>
                <a:effectLst/>
                <a:latin typeface="Consolas" pitchFamily="49" charset="0"/>
                <a:cs typeface="Consolas" pitchFamily="49" charset="0"/>
              </a:rPr>
              <a:t>"Still working..."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uk-UA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09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Назви з доменної області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2474" y="3729335"/>
            <a:ext cx="8789126" cy="46166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Map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,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Map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,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&gt;&gt; pageIdsByUserId;</a:t>
            </a:r>
            <a:endParaRPr kumimoji="0" lang="uk-UA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02474" y="1447800"/>
            <a:ext cx="8789126" cy="1938992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(!pageIdsByUserId[user.Id]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.ContainsKey(page.Id))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RedirectToLoginPage(user);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uk-UA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02474" y="4549172"/>
            <a:ext cx="8789126" cy="156966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(!user.HasAccessToPage(page))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RedirectToLoginPage(user);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uk-UA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79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Domain specific types instead of primitives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 domain values, not just INTs and STRINGs</a:t>
            </a:r>
          </a:p>
          <a:p>
            <a:r>
              <a:rPr lang="en-US" dirty="0" smtClean="0"/>
              <a:t>Improves readability</a:t>
            </a:r>
          </a:p>
          <a:p>
            <a:r>
              <a:rPr lang="en-US" dirty="0" smtClean="0"/>
              <a:t>Compiler checks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557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Що потрібно хорошому коду ?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uk-UA" sz="3600" b="1" dirty="0" smtClean="0"/>
              <a:t>Чітко визначена мета (призначення). </a:t>
            </a:r>
          </a:p>
          <a:p>
            <a:pPr marL="514350" indent="-514350">
              <a:buFont typeface="+mj-lt"/>
              <a:buAutoNum type="arabicPeriod"/>
            </a:pPr>
            <a:r>
              <a:rPr lang="uk-UA" dirty="0" smtClean="0"/>
              <a:t>Правильне технічне вираження (реалізація)</a:t>
            </a:r>
          </a:p>
        </p:txBody>
      </p:sp>
    </p:spTree>
    <p:extLst>
      <p:ext uri="{BB962C8B-B14F-4D97-AF65-F5344CB8AC3E}">
        <p14:creationId xmlns:p14="http://schemas.microsoft.com/office/powerpoint/2010/main" val="157664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Назви з </a:t>
            </a:r>
            <a:r>
              <a:rPr lang="uk-UA" dirty="0" smtClean="0"/>
              <a:t>області рішення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- Terms from computer science, software engineering, 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03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Назви з області рішення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6754" y="1676400"/>
            <a:ext cx="8839200" cy="2246769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8C8CB4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AstNode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&gt; 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DFDFB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TraversePreOrder(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this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AstNode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node)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    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uk-UA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4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Назви з області рішення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Visitor</a:t>
            </a:r>
          </a:p>
          <a:p>
            <a:r>
              <a:rPr lang="en-US" dirty="0" err="1" smtClean="0"/>
              <a:t>JobQueue</a:t>
            </a:r>
            <a:endParaRPr lang="en-US" dirty="0" smtClean="0"/>
          </a:p>
          <a:p>
            <a:r>
              <a:rPr lang="en-US" dirty="0" err="1" smtClean="0"/>
              <a:t>ResultSet</a:t>
            </a:r>
            <a:endParaRPr lang="en-US" dirty="0" smtClean="0"/>
          </a:p>
          <a:p>
            <a:r>
              <a:rPr lang="en-US" dirty="0" smtClean="0"/>
              <a:t>all these names are familiar to all developers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3307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Назви з області рішення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4800" y="1600200"/>
            <a:ext cx="8610600" cy="3046988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Tree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BuildTree(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8C8CB4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ResultSetRow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&gt; resultSet)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treeBuilder =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JobTemplateTreeBuilder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DFDFB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resultSet);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result = treeBuilder.Build();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result;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uk-UA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05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Функції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006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Розмір функції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smaller the better</a:t>
            </a:r>
          </a:p>
          <a:p>
            <a:r>
              <a:rPr lang="en-US" dirty="0" smtClean="0"/>
              <a:t>&lt;=5 lines of code</a:t>
            </a:r>
          </a:p>
          <a:p>
            <a:r>
              <a:rPr lang="en-US" dirty="0" smtClean="0"/>
              <a:t>In average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8924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Type: Screen F-n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 circa 1980s: function shouldn’t be larger than a screen</a:t>
            </a:r>
          </a:p>
          <a:p>
            <a:r>
              <a:rPr lang="en-US" dirty="0" smtClean="0"/>
              <a:t>(that means 20 LOC)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911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Type: Highly Factored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mostly single line methods</a:t>
            </a:r>
          </a:p>
          <a:p>
            <a:r>
              <a:rPr lang="en-US" dirty="0" smtClean="0"/>
              <a:t>Often cause – very detailed refactoring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070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statements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size ==&gt; very few nested statements</a:t>
            </a:r>
          </a:p>
          <a:p>
            <a:r>
              <a:rPr lang="en-US" dirty="0" smtClean="0"/>
              <a:t>Fewer complex if/else/loop statements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7563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Type: Staircase function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conditional with a guard </a:t>
            </a:r>
            <a:r>
              <a:rPr lang="en-US" dirty="0" smtClean="0"/>
              <a:t>clause</a:t>
            </a:r>
          </a:p>
          <a:p>
            <a:r>
              <a:rPr lang="en-US" dirty="0" smtClean="0"/>
              <a:t>Split conditional logic into smaller functions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9928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Характеристики хорошого коду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/>
          </a:bodyPr>
          <a:lstStyle/>
          <a:p>
            <a:pPr marL="914400" lvl="1" indent="-514350"/>
            <a:r>
              <a:rPr lang="uk-UA" b="1" dirty="0" smtClean="0"/>
              <a:t>Зрозумілість</a:t>
            </a:r>
          </a:p>
          <a:p>
            <a:pPr marL="914400" lvl="1" indent="-514350"/>
            <a:r>
              <a:rPr lang="uk-UA" dirty="0" smtClean="0"/>
              <a:t>Зібраність</a:t>
            </a:r>
          </a:p>
          <a:p>
            <a:pPr marL="914400" lvl="1" indent="-514350"/>
            <a:r>
              <a:rPr lang="uk-UA" dirty="0" smtClean="0"/>
              <a:t>Чіткі абстракції</a:t>
            </a:r>
          </a:p>
          <a:p>
            <a:pPr marL="914400" lvl="1" indent="-514350"/>
            <a:r>
              <a:rPr lang="uk-UA" dirty="0" smtClean="0"/>
              <a:t>Прямолінійність</a:t>
            </a:r>
          </a:p>
          <a:p>
            <a:pPr marL="914400" lvl="1" indent="-514350"/>
            <a:r>
              <a:rPr lang="uk-UA" dirty="0" smtClean="0"/>
              <a:t>Мінімалістичність</a:t>
            </a:r>
          </a:p>
          <a:p>
            <a:pPr marL="914400" lvl="1" indent="-514350"/>
            <a:r>
              <a:rPr lang="uk-UA" dirty="0"/>
              <a:t>Повнота</a:t>
            </a:r>
            <a:endParaRPr lang="uk-UA" dirty="0" smtClean="0"/>
          </a:p>
          <a:p>
            <a:pPr marL="914400" lvl="1" indent="-514350"/>
            <a:r>
              <a:rPr lang="uk-UA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34219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Type</a:t>
            </a:r>
            <a:r>
              <a:rPr lang="en-US" smtClean="0"/>
              <a:t>: ‘Deblocked</a:t>
            </a:r>
            <a:r>
              <a:rPr lang="en-US" dirty="0" smtClean="0"/>
              <a:t>’ function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8600" y="2408131"/>
            <a:ext cx="8686800" cy="3108543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DeblockedFunction()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(Condition())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{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    Action();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}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uk-UA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approach to function size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of abstraction</a:t>
            </a:r>
            <a:endParaRPr lang="uk-UA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2245816"/>
            <a:ext cx="8382000" cy="4154984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database =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AF8F"/>
                </a:solidFill>
                <a:effectLst/>
                <a:latin typeface="Consolas" pitchFamily="49" charset="0"/>
                <a:cs typeface="Consolas" pitchFamily="49" charset="0"/>
              </a:rPr>
              <a:t>"DBGLOBAL"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; 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(user.HasAttribute(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AF8F"/>
                </a:solidFill>
                <a:effectLst/>
                <a:latin typeface="Consolas" pitchFamily="49" charset="0"/>
                <a:cs typeface="Consolas" pitchFamily="49" charset="0"/>
              </a:rPr>
              <a:t>"LOCAL"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))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database = service.GetDatabaseBaseName() +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AF8F"/>
                </a:solidFill>
                <a:effectLst/>
                <a:latin typeface="Consolas" pitchFamily="49" charset="0"/>
                <a:cs typeface="Consolas" pitchFamily="49" charset="0"/>
              </a:rPr>
              <a:t>"_LOCAL"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} 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(user.Tasks.ContainsNewTasks())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Tasks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newTasks = user.Tasks.GetNewTasks();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SaveNewTasks(database, newTasks);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uk-UA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98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level of abstraction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</a:t>
            </a:r>
          </a:p>
          <a:p>
            <a:r>
              <a:rPr lang="en-US" dirty="0" smtClean="0"/>
              <a:t>Try to program in the right abstraction level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8787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level of abstraction -- Smells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business logic code mixed with:</a:t>
            </a:r>
          </a:p>
          <a:p>
            <a:pPr lvl="1"/>
            <a:r>
              <a:rPr lang="en-US" dirty="0"/>
              <a:t>very low level </a:t>
            </a:r>
            <a:r>
              <a:rPr lang="en-US" dirty="0" smtClean="0"/>
              <a:t>code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ystem code</a:t>
            </a:r>
          </a:p>
          <a:p>
            <a:pPr lvl="1"/>
            <a:r>
              <a:rPr lang="en-US" dirty="0" smtClean="0"/>
              <a:t>presentation/infrastructure code (UI, messaging, events etc.)</a:t>
            </a:r>
          </a:p>
          <a:p>
            <a:r>
              <a:rPr lang="en-US" dirty="0" smtClean="0"/>
              <a:t>You’re mixing </a:t>
            </a:r>
            <a:r>
              <a:rPr lang="en-US" b="1" dirty="0" smtClean="0"/>
              <a:t>what</a:t>
            </a:r>
            <a:r>
              <a:rPr lang="en-US" dirty="0" smtClean="0"/>
              <a:t> is done with </a:t>
            </a:r>
            <a:r>
              <a:rPr lang="en-US" b="1" dirty="0" smtClean="0"/>
              <a:t>how</a:t>
            </a:r>
            <a:r>
              <a:rPr lang="en-US" dirty="0" smtClean="0"/>
              <a:t> it is done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8894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– to reduce or hide complexity</a:t>
            </a:r>
          </a:p>
          <a:p>
            <a:r>
              <a:rPr lang="en-US" dirty="0" smtClean="0"/>
              <a:t>Hide implementation details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TCP</a:t>
            </a:r>
          </a:p>
          <a:p>
            <a:pPr lvl="1"/>
            <a:r>
              <a:rPr lang="en-US" dirty="0" smtClean="0"/>
              <a:t>Garbage collection</a:t>
            </a:r>
          </a:p>
          <a:p>
            <a:pPr lvl="1"/>
            <a:r>
              <a:rPr lang="en-US" dirty="0" smtClean="0"/>
              <a:t>Database access layer</a:t>
            </a:r>
          </a:p>
          <a:p>
            <a:r>
              <a:rPr lang="en-US" dirty="0" smtClean="0"/>
              <a:t>Abstractions usually are stacked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9361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Leaky abstractions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non-trivial abstractions are leaky</a:t>
            </a:r>
          </a:p>
          <a:p>
            <a:r>
              <a:rPr lang="en-US" dirty="0" smtClean="0"/>
              <a:t>Create code more quickly – YES</a:t>
            </a:r>
          </a:p>
          <a:p>
            <a:r>
              <a:rPr lang="en-US" dirty="0" smtClean="0"/>
              <a:t>Learn more quickly – (sometimes) NO</a:t>
            </a:r>
          </a:p>
          <a:p>
            <a:r>
              <a:rPr lang="en-US" dirty="0" smtClean="0"/>
              <a:t>Respect the abstraction</a:t>
            </a:r>
          </a:p>
          <a:p>
            <a:r>
              <a:rPr lang="en-US" dirty="0" smtClean="0"/>
              <a:t>Fix leaks (where you can)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2026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effects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8600" y="1330913"/>
            <a:ext cx="8686800" cy="5262979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bool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IsPasswordValid(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userName, 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DFDFB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password)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User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user =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Database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.FindUserByName(userName);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encryptedPassword = 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DFDFB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Encryptor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.Encrypt(password);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bool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result = user.EncryptedPassword == 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DFDFB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encryptedPassword;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(result)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{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Session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.Initialize();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}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result;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uk-UA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81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Type: </a:t>
            </a:r>
            <a:r>
              <a:rPr lang="en-US" dirty="0" smtClean="0"/>
              <a:t>Getter with side effect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1727" y="1905000"/>
            <a:ext cx="8534400" cy="341632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ReportItem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SelectedItem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get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{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    g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ridView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.CloseEditor();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lang="uk-UA" sz="2400" dirty="0" smtClean="0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en-US" sz="2400" dirty="0" err="1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ridView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.GetFocusedRow() 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DFDFB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as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ReportItem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}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uk-UA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0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Type: </a:t>
            </a:r>
            <a:r>
              <a:rPr lang="en-US" dirty="0" smtClean="0"/>
              <a:t>Calculating getter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0457" y="1828800"/>
            <a:ext cx="8763000" cy="156966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Name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get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{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AF8F"/>
                </a:solidFill>
                <a:effectLst/>
                <a:latin typeface="Consolas" pitchFamily="49" charset="0"/>
                <a:cs typeface="Consolas" pitchFamily="49" charset="0"/>
              </a:rPr>
              <a:t>"("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+ GetSimpleName() +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AF8F"/>
                </a:solidFill>
                <a:effectLst/>
                <a:latin typeface="Consolas" pitchFamily="49" charset="0"/>
                <a:cs typeface="Consolas" pitchFamily="49" charset="0"/>
              </a:rPr>
              <a:t>")"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; }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uk-UA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92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Type: Calculating properties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8600" y="2685129"/>
            <a:ext cx="8763000" cy="255454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float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Hours</a:t>
            </a:r>
            <a:b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get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{ 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_seconds/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6E96BE"/>
                </a:solidFill>
                <a:effectLst/>
                <a:latin typeface="Consolas" pitchFamily="49" charset="0"/>
                <a:cs typeface="Consolas" pitchFamily="49" charset="0"/>
              </a:rPr>
              <a:t>3600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; }</a:t>
            </a:r>
            <a:b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set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{ _seconds = 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value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6E96BE"/>
                </a:solidFill>
                <a:effectLst/>
                <a:latin typeface="Consolas" pitchFamily="49" charset="0"/>
                <a:cs typeface="Consolas" pitchFamily="49" charset="0"/>
              </a:rPr>
              <a:t>3600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; }</a:t>
            </a:r>
            <a:b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uk-UA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79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Звідки</a:t>
            </a:r>
            <a:r>
              <a:rPr lang="uk-UA" baseline="0" dirty="0" smtClean="0"/>
              <a:t> береться поганий код?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Поганий код з'являється тоді коли в ньому відсутні характеристики хорошого коду  </a:t>
            </a:r>
          </a:p>
        </p:txBody>
      </p:sp>
    </p:spTree>
    <p:extLst>
      <p:ext uri="{BB962C8B-B14F-4D97-AF65-F5344CB8AC3E}">
        <p14:creationId xmlns:p14="http://schemas.microsoft.com/office/powerpoint/2010/main" val="131491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Type: Mixed Purpose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" y="1685600"/>
            <a:ext cx="8839200" cy="440120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Envy Code R VS" pitchFamily="49" charset="0"/>
                <a:cs typeface="Arial" pitchFamily="34" charset="0"/>
              </a:rPr>
              <a:t>public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Envy Code R VS" pitchFamily="49" charset="0"/>
                <a:cs typeface="Arial" pitchFamily="34" charset="0"/>
              </a:rPr>
              <a:t>Person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ParseUser(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Envy Code R VS" pitchFamily="49" charset="0"/>
                <a:cs typeface="Arial" pitchFamily="34" charset="0"/>
              </a:rPr>
              <a:t>string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userString)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{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  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Envy Code R VS" pitchFamily="49" charset="0"/>
                <a:cs typeface="Arial" pitchFamily="34" charset="0"/>
              </a:rPr>
              <a:t>Person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user =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Envy Code R VS" pitchFamily="49" charset="0"/>
                <a:cs typeface="Arial" pitchFamily="34" charset="0"/>
              </a:rPr>
              <a:t>new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Envy Code R VS" pitchFamily="49" charset="0"/>
                <a:cs typeface="Arial" pitchFamily="34" charset="0"/>
              </a:rPr>
              <a:t>Person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();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   user.Id =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Envy Code R VS" pitchFamily="49" charset="0"/>
                <a:cs typeface="Arial" pitchFamily="34" charset="0"/>
              </a:rPr>
              <a:t>Int32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.Parse(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       userString.Substring(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6E96BE"/>
                </a:solidFill>
                <a:effectLst/>
                <a:latin typeface="Envy Code R VS" pitchFamily="49" charset="0"/>
                <a:cs typeface="Arial" pitchFamily="34" charset="0"/>
              </a:rPr>
              <a:t>0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,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6E96BE"/>
                </a:solidFill>
                <a:effectLst/>
                <a:latin typeface="Envy Code R VS" pitchFamily="49" charset="0"/>
                <a:cs typeface="Arial" pitchFamily="34" charset="0"/>
              </a:rPr>
              <a:t>2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));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  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7A987A"/>
                </a:solidFill>
                <a:effectLst/>
                <a:latin typeface="Envy Code R VS" pitchFamily="49" charset="0"/>
                <a:cs typeface="Arial" pitchFamily="34" charset="0"/>
              </a:rPr>
              <a:t>//...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/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  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Envy Code R VS" pitchFamily="49" charset="0"/>
                <a:cs typeface="Arial" pitchFamily="34" charset="0"/>
              </a:rPr>
              <a:t>Users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.Register(user);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  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7A987A"/>
                </a:solidFill>
                <a:effectLst/>
                <a:latin typeface="Envy Code R VS" pitchFamily="49" charset="0"/>
                <a:cs typeface="Arial" pitchFamily="34" charset="0"/>
              </a:rPr>
              <a:t>//...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/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  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Envy Code R VS" pitchFamily="49" charset="0"/>
                <a:cs typeface="Arial" pitchFamily="34" charset="0"/>
              </a:rPr>
              <a:t>return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user;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}</a:t>
            </a:r>
            <a:endParaRPr kumimoji="0" lang="uk-UA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18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Smallest possible</a:t>
            </a:r>
          </a:p>
          <a:p>
            <a:r>
              <a:rPr lang="en-US" dirty="0" smtClean="0"/>
              <a:t>Scope size &lt;--&gt; name length</a:t>
            </a:r>
            <a:endParaRPr lang="uk-UA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8768" y="3048000"/>
            <a:ext cx="8696632" cy="3046988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Envy Code R VS" pitchFamily="49" charset="0"/>
                <a:cs typeface="Arial" pitchFamily="34" charset="0"/>
              </a:rPr>
              <a:t>var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users = GetUsersToRemove();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Envy Code R VS" pitchFamily="49" charset="0"/>
                <a:cs typeface="Arial" pitchFamily="34" charset="0"/>
              </a:rPr>
              <a:t>string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removeMessage = BuildRemoveNotification();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Envy Code R VS" pitchFamily="49" charset="0"/>
                <a:cs typeface="Arial" pitchFamily="34" charset="0"/>
              </a:rPr>
              <a:t>Messaging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.DisplayRemoveNotification(removeMessage);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7A987A"/>
                </a:solidFill>
                <a:effectLst/>
                <a:latin typeface="Envy Code R VS" pitchFamily="49" charset="0"/>
                <a:cs typeface="Arial" pitchFamily="34" charset="0"/>
              </a:rPr>
              <a:t>// ...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/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Envy Code R VS" pitchFamily="49" charset="0"/>
                <a:cs typeface="Arial" pitchFamily="34" charset="0"/>
              </a:rPr>
              <a:t>for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(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Envy Code R VS" pitchFamily="49" charset="0"/>
                <a:cs typeface="Arial" pitchFamily="34" charset="0"/>
              </a:rPr>
              <a:t>int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i =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6E96BE"/>
                </a:solidFill>
                <a:effectLst/>
                <a:latin typeface="Envy Code R VS" pitchFamily="49" charset="0"/>
                <a:cs typeface="Arial" pitchFamily="34" charset="0"/>
              </a:rPr>
              <a:t>0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; i &lt; users.Length; i++)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{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   SaveUser(users[i]);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}</a:t>
            </a:r>
            <a:endParaRPr kumimoji="0" lang="uk-UA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80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Type: Conditional dispatcher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disadvantage:</a:t>
            </a:r>
          </a:p>
          <a:p>
            <a:pPr lvl="1"/>
            <a:r>
              <a:rPr lang="en-US" dirty="0" smtClean="0"/>
              <a:t>Becomes too large</a:t>
            </a:r>
          </a:p>
          <a:p>
            <a:endParaRPr lang="en-US" dirty="0"/>
          </a:p>
          <a:p>
            <a:r>
              <a:rPr lang="en-US" dirty="0" smtClean="0"/>
              <a:t>Solution: </a:t>
            </a:r>
          </a:p>
          <a:p>
            <a:pPr lvl="1"/>
            <a:r>
              <a:rPr lang="en-US" dirty="0" smtClean="0"/>
              <a:t>Place each piece in a separate class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2733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038600"/>
            <a:ext cx="7273871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36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language features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use them</a:t>
            </a:r>
          </a:p>
          <a:p>
            <a:r>
              <a:rPr lang="en-US" dirty="0" smtClean="0"/>
              <a:t>Few examples:</a:t>
            </a:r>
          </a:p>
          <a:p>
            <a:pPr lvl="1"/>
            <a:r>
              <a:rPr lang="en-US" dirty="0" smtClean="0"/>
              <a:t>Iterators </a:t>
            </a:r>
          </a:p>
          <a:p>
            <a:pPr lvl="1"/>
            <a:r>
              <a:rPr lang="en-US" dirty="0" smtClean="0"/>
              <a:t>Query comprehensions</a:t>
            </a:r>
          </a:p>
          <a:p>
            <a:r>
              <a:rPr lang="en-US" dirty="0" smtClean="0"/>
              <a:t>Search for ideas in other languages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3392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0604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ignore errors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don’t handle the error right now,</a:t>
            </a:r>
          </a:p>
          <a:p>
            <a:r>
              <a:rPr lang="en-US" dirty="0" smtClean="0"/>
              <a:t>Things can get worse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2592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ignore errors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codes are easy to ignore</a:t>
            </a:r>
            <a:endParaRPr lang="uk-U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2860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/>
              <a:t> (</a:t>
            </a:r>
            <a:r>
              <a:rPr lang="en-US" sz="2400" dirty="0" err="1" smtClean="0"/>
              <a:t>FindUserByName</a:t>
            </a:r>
            <a:r>
              <a:rPr lang="en-US" sz="2400" dirty="0" smtClean="0"/>
              <a:t>(</a:t>
            </a:r>
            <a:r>
              <a:rPr lang="en-US" sz="2400" dirty="0" err="1" smtClean="0"/>
              <a:t>userName</a:t>
            </a:r>
            <a:r>
              <a:rPr lang="en-US" sz="2400" dirty="0" smtClean="0"/>
              <a:t>, </a:t>
            </a:r>
            <a:r>
              <a:rPr lang="en-US" sz="2400" dirty="0" smtClean="0">
                <a:solidFill>
                  <a:srgbClr val="0000FF"/>
                </a:solidFill>
              </a:rPr>
              <a:t>out</a:t>
            </a:r>
            <a:r>
              <a:rPr lang="en-US" sz="2400" dirty="0" smtClean="0"/>
              <a:t> user) == STATUS_OK) </a:t>
            </a:r>
            <a:endParaRPr lang="uk-UA" sz="2400" dirty="0" smtClean="0"/>
          </a:p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    </a:t>
            </a:r>
            <a:r>
              <a:rPr lang="en-US" sz="2400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/>
              <a:t> (Encrypt(password, </a:t>
            </a:r>
            <a:r>
              <a:rPr lang="en-US" sz="2400" dirty="0" smtClean="0">
                <a:solidFill>
                  <a:srgbClr val="0000FF"/>
                </a:solidFill>
              </a:rPr>
              <a:t>out</a:t>
            </a:r>
            <a:r>
              <a:rPr lang="en-US" sz="2400" dirty="0" smtClean="0"/>
              <a:t> </a:t>
            </a:r>
            <a:r>
              <a:rPr lang="en-US" sz="2400" dirty="0" err="1" smtClean="0"/>
              <a:t>encryptedPassword</a:t>
            </a:r>
            <a:r>
              <a:rPr lang="en-US" sz="2400" dirty="0" smtClean="0"/>
              <a:t>) == STATUS_OK) </a:t>
            </a:r>
            <a:endParaRPr lang="uk-UA" sz="2400" dirty="0" smtClean="0"/>
          </a:p>
          <a:p>
            <a:pPr marL="0" indent="0">
              <a:buFont typeface="Arial" pitchFamily="34" charset="0"/>
              <a:buNone/>
            </a:pPr>
            <a:r>
              <a:rPr lang="uk-UA" sz="2400" dirty="0" smtClean="0"/>
              <a:t>    </a:t>
            </a: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        </a:t>
            </a:r>
            <a:r>
              <a:rPr lang="en-US" sz="2400" dirty="0" err="1" smtClean="0">
                <a:solidFill>
                  <a:srgbClr val="0000FF"/>
                </a:solidFill>
              </a:rPr>
              <a:t>bool</a:t>
            </a:r>
            <a:r>
              <a:rPr lang="en-US" sz="2400" dirty="0" smtClean="0"/>
              <a:t> result = </a:t>
            </a:r>
            <a:r>
              <a:rPr lang="en-US" sz="2400" dirty="0" err="1" smtClean="0"/>
              <a:t>user.EncryptedPassword</a:t>
            </a:r>
            <a:r>
              <a:rPr lang="en-US" sz="2400" dirty="0" smtClean="0"/>
              <a:t> == </a:t>
            </a:r>
            <a:r>
              <a:rPr lang="en-US" sz="2400" dirty="0" err="1" smtClean="0"/>
              <a:t>encryptedPassword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        </a:t>
            </a:r>
            <a:r>
              <a:rPr lang="en-US" sz="2400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/>
              <a:t> (result) </a:t>
            </a:r>
            <a:endParaRPr lang="uk-UA" sz="2400" dirty="0" smtClean="0"/>
          </a:p>
          <a:p>
            <a:pPr marL="0" indent="0">
              <a:buFont typeface="Arial" pitchFamily="34" charset="0"/>
              <a:buNone/>
            </a:pPr>
            <a:r>
              <a:rPr lang="uk-UA" sz="2400" dirty="0" smtClean="0"/>
              <a:t>        </a:t>
            </a: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            </a:t>
            </a:r>
            <a:r>
              <a:rPr lang="en-US" sz="2400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/>
              <a:t> (</a:t>
            </a:r>
            <a:r>
              <a:rPr lang="en-US" sz="2400" dirty="0" err="1" smtClean="0"/>
              <a:t>Session.Initialize</a:t>
            </a:r>
            <a:r>
              <a:rPr lang="en-US" sz="2400" dirty="0" smtClean="0"/>
              <a:t>() == STATUS_OK)</a:t>
            </a:r>
            <a:br>
              <a:rPr lang="en-US" sz="2400" dirty="0" smtClean="0"/>
            </a:br>
            <a:r>
              <a:rPr lang="en-US" sz="2400" dirty="0" smtClean="0"/>
              <a:t>                </a:t>
            </a:r>
            <a:r>
              <a:rPr lang="en-US" sz="2400" dirty="0" smtClean="0">
                <a:solidFill>
                  <a:srgbClr val="0000FF"/>
                </a:solidFill>
              </a:rPr>
              <a:t>return</a:t>
            </a:r>
            <a:r>
              <a:rPr lang="en-US" sz="2400" dirty="0" smtClean="0"/>
              <a:t> </a:t>
            </a:r>
            <a:r>
              <a:rPr lang="en-US" sz="2400" dirty="0" smtClean="0">
                <a:solidFill>
                  <a:srgbClr val="0000FF"/>
                </a:solidFill>
              </a:rPr>
              <a:t>true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            </a:t>
            </a:r>
            <a:r>
              <a:rPr lang="en-US" sz="2400" dirty="0" smtClean="0">
                <a:solidFill>
                  <a:srgbClr val="0000FF"/>
                </a:solidFill>
              </a:rPr>
              <a:t>else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                </a:t>
            </a:r>
            <a:r>
              <a:rPr lang="en-US" sz="2400" dirty="0" err="1" smtClean="0"/>
              <a:t>LogError</a:t>
            </a:r>
            <a:r>
              <a:rPr lang="en-US" sz="2400" dirty="0" smtClean="0"/>
              <a:t>(...);</a:t>
            </a:r>
            <a:br>
              <a:rPr lang="en-US" sz="2400" dirty="0" smtClean="0"/>
            </a:br>
            <a:r>
              <a:rPr lang="en-US" sz="2400" dirty="0" smtClean="0"/>
              <a:t>        }</a:t>
            </a:r>
            <a:br>
              <a:rPr lang="en-US" sz="2400" dirty="0" smtClean="0"/>
            </a:br>
            <a:r>
              <a:rPr lang="uk-UA" sz="2400" dirty="0" smtClean="0"/>
              <a:t>      ...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4758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ignore errors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 are harder to ignore</a:t>
            </a:r>
            <a:endParaRPr lang="uk-UA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8600" y="3007551"/>
            <a:ext cx="8763000" cy="2062103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Envy Code R VS" pitchFamily="49" charset="0"/>
                <a:cs typeface="Arial" pitchFamily="34" charset="0"/>
              </a:rPr>
              <a:t>catch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(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Envy Code R VS" pitchFamily="49" charset="0"/>
                <a:cs typeface="Arial" pitchFamily="34" charset="0"/>
              </a:rPr>
              <a:t>Exception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e)</a:t>
            </a:r>
            <a:b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{</a:t>
            </a:r>
            <a:b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   </a:t>
            </a:r>
            <a:b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}</a:t>
            </a:r>
            <a:endParaRPr kumimoji="0" lang="uk-UA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46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only exceptions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a neutral value</a:t>
            </a:r>
          </a:p>
          <a:p>
            <a:r>
              <a:rPr lang="en-US" dirty="0" smtClean="0"/>
              <a:t>Skip</a:t>
            </a:r>
          </a:p>
          <a:p>
            <a:r>
              <a:rPr lang="en-US" dirty="0" smtClean="0"/>
              <a:t>Return previous value</a:t>
            </a:r>
          </a:p>
          <a:p>
            <a:r>
              <a:rPr lang="en-US" dirty="0" smtClean="0"/>
              <a:t>Return closest valid value</a:t>
            </a:r>
          </a:p>
          <a:p>
            <a:r>
              <a:rPr lang="en-US" dirty="0" smtClean="0"/>
              <a:t>Just log</a:t>
            </a:r>
          </a:p>
          <a:p>
            <a:r>
              <a:rPr lang="en-US" dirty="0" smtClean="0"/>
              <a:t>Throw!</a:t>
            </a:r>
          </a:p>
          <a:p>
            <a:r>
              <a:rPr lang="en-US" dirty="0" smtClean="0"/>
              <a:t>Shut down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8195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dirty="0" smtClean="0"/>
              <a:t>Від вищого рівня абстракції до нижчого</a:t>
            </a:r>
          </a:p>
          <a:p>
            <a:r>
              <a:rPr lang="uk-UA" b="1" dirty="0" smtClean="0"/>
              <a:t>Одна мета (призначення) – один рівень абстракції – один </a:t>
            </a:r>
            <a:r>
              <a:rPr lang="ru-RU" b="1" dirty="0" smtClean="0"/>
              <a:t>контекст</a:t>
            </a:r>
            <a:r>
              <a:rPr lang="uk-UA" sz="2800" dirty="0" smtClean="0"/>
              <a:t>(за винятком допоміжних конструкцій з тимчасовими змінними)</a:t>
            </a:r>
          </a:p>
          <a:p>
            <a:r>
              <a:rPr lang="uk-UA" b="1" dirty="0"/>
              <a:t>П</a:t>
            </a:r>
            <a:r>
              <a:rPr lang="uk-UA" b="1" dirty="0" smtClean="0"/>
              <a:t>росто і очевидно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Кодування має бути природнім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321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your application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Correctness?</a:t>
            </a:r>
          </a:p>
          <a:p>
            <a:pPr lvl="1"/>
            <a:r>
              <a:rPr lang="en-US" dirty="0" smtClean="0"/>
              <a:t>Never return an inaccurate result</a:t>
            </a:r>
          </a:p>
          <a:p>
            <a:pPr lvl="1"/>
            <a:r>
              <a:rPr lang="en-US" dirty="0" smtClean="0"/>
              <a:t>Returning no result is better</a:t>
            </a:r>
          </a:p>
          <a:p>
            <a:r>
              <a:rPr lang="en-US" dirty="0" smtClean="0"/>
              <a:t>Robustness?</a:t>
            </a:r>
          </a:p>
          <a:p>
            <a:pPr lvl="1"/>
            <a:r>
              <a:rPr lang="en-US" dirty="0" smtClean="0"/>
              <a:t>Keep operating</a:t>
            </a:r>
          </a:p>
          <a:p>
            <a:pPr lvl="1"/>
            <a:r>
              <a:rPr lang="en-US" dirty="0" smtClean="0"/>
              <a:t>Sometimes inaccurate results</a:t>
            </a:r>
          </a:p>
          <a:p>
            <a:pPr lvl="1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037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things can go wrong:</a:t>
            </a:r>
          </a:p>
          <a:p>
            <a:r>
              <a:rPr lang="en-US" dirty="0" smtClean="0"/>
              <a:t>Technical problems </a:t>
            </a:r>
          </a:p>
          <a:p>
            <a:pPr lvl="1"/>
            <a:r>
              <a:rPr lang="en-US" dirty="0" smtClean="0"/>
              <a:t>Prevent program from executing</a:t>
            </a:r>
          </a:p>
          <a:p>
            <a:r>
              <a:rPr lang="en-US" dirty="0" smtClean="0"/>
              <a:t>Business logic violation</a:t>
            </a:r>
          </a:p>
          <a:p>
            <a:pPr lvl="1"/>
            <a:r>
              <a:rPr lang="en-US" dirty="0" smtClean="0"/>
              <a:t>Prevent us from misusing the app</a:t>
            </a:r>
          </a:p>
        </p:txBody>
      </p:sp>
    </p:spTree>
    <p:extLst>
      <p:ext uri="{BB962C8B-B14F-4D97-AF65-F5344CB8AC3E}">
        <p14:creationId xmlns:p14="http://schemas.microsoft.com/office/powerpoint/2010/main" val="279163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languages </a:t>
            </a:r>
            <a:r>
              <a:rPr lang="en-US" dirty="0"/>
              <a:t>use exceptions to represent both kinds of </a:t>
            </a:r>
            <a:r>
              <a:rPr lang="en-US" dirty="0" smtClean="0"/>
              <a:t>problems</a:t>
            </a:r>
          </a:p>
          <a:p>
            <a:r>
              <a:rPr lang="en-US" dirty="0" smtClean="0"/>
              <a:t>Same exception hierarchy</a:t>
            </a:r>
          </a:p>
          <a:p>
            <a:pPr lvl="1"/>
            <a:r>
              <a:rPr lang="en-US" dirty="0" smtClean="0"/>
              <a:t>Causes confusion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3568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exceptions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errors</a:t>
            </a:r>
          </a:p>
          <a:p>
            <a:pPr lvl="1"/>
            <a:r>
              <a:rPr lang="en-US" dirty="0" smtClean="0"/>
              <a:t>array[42] when </a:t>
            </a:r>
            <a:r>
              <a:rPr lang="en-US" dirty="0" err="1" smtClean="0"/>
              <a:t>array.length</a:t>
            </a:r>
            <a:r>
              <a:rPr lang="en-US" dirty="0" smtClean="0"/>
              <a:t> == 5</a:t>
            </a:r>
          </a:p>
          <a:p>
            <a:pPr lvl="1"/>
            <a:r>
              <a:rPr lang="en-US" dirty="0" smtClean="0"/>
              <a:t>Call lib function with wrong </a:t>
            </a:r>
            <a:r>
              <a:rPr lang="en-US" dirty="0" err="1" smtClean="0"/>
              <a:t>args</a:t>
            </a:r>
            <a:endParaRPr lang="en-US" dirty="0" smtClean="0"/>
          </a:p>
          <a:p>
            <a:r>
              <a:rPr lang="en-US" dirty="0" smtClean="0"/>
              <a:t>In such cases – throw technical exceptions</a:t>
            </a:r>
          </a:p>
          <a:p>
            <a:r>
              <a:rPr lang="en-US" dirty="0" smtClean="0"/>
              <a:t>Let them go up to the highest level</a:t>
            </a:r>
          </a:p>
          <a:p>
            <a:pPr lvl="1"/>
            <a:r>
              <a:rPr lang="en-US" dirty="0" smtClean="0"/>
              <a:t>Catch in general handler</a:t>
            </a:r>
          </a:p>
          <a:p>
            <a:pPr lvl="1"/>
            <a:r>
              <a:rPr lang="en-US" dirty="0" smtClean="0"/>
              <a:t>Try to leave the app in safe state</a:t>
            </a:r>
          </a:p>
          <a:p>
            <a:pPr lvl="1"/>
            <a:r>
              <a:rPr lang="en-US" dirty="0" smtClean="0"/>
              <a:t>Log it</a:t>
            </a:r>
          </a:p>
          <a:p>
            <a:pPr lvl="1"/>
            <a:r>
              <a:rPr lang="en-US" dirty="0" smtClean="0"/>
              <a:t>Report to user (politely)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5285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Technical exceptions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Problem in </a:t>
            </a:r>
            <a:r>
              <a:rPr lang="en-US" dirty="0"/>
              <a:t>execution </a:t>
            </a:r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Database inaccessible</a:t>
            </a:r>
          </a:p>
          <a:p>
            <a:pPr lvl="1"/>
            <a:r>
              <a:rPr lang="en-US" dirty="0" smtClean="0"/>
              <a:t>Web service timed out</a:t>
            </a:r>
          </a:p>
          <a:p>
            <a:r>
              <a:rPr lang="en-US" dirty="0" smtClean="0"/>
              <a:t>Infrastructure tries to resolve it</a:t>
            </a:r>
          </a:p>
          <a:p>
            <a:pPr lvl="1"/>
            <a:r>
              <a:rPr lang="en-US" dirty="0" smtClean="0"/>
              <a:t>Repair connection</a:t>
            </a:r>
          </a:p>
          <a:p>
            <a:pPr lvl="1"/>
            <a:r>
              <a:rPr lang="en-US" dirty="0" smtClean="0"/>
              <a:t>Try again</a:t>
            </a:r>
          </a:p>
          <a:p>
            <a:pPr lvl="1"/>
            <a:r>
              <a:rPr lang="en-US" dirty="0" smtClean="0"/>
              <a:t>Leave the app in consistent state</a:t>
            </a:r>
          </a:p>
          <a:p>
            <a:r>
              <a:rPr lang="en-US" dirty="0" smtClean="0"/>
              <a:t>Can’t resolve – fail</a:t>
            </a:r>
          </a:p>
          <a:p>
            <a:r>
              <a:rPr lang="en-US" dirty="0"/>
              <a:t>Let them go up to the highest level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5753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logic exceptions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can’t complete the call because of business logic reasons</a:t>
            </a:r>
          </a:p>
          <a:p>
            <a:pPr lvl="1"/>
            <a:r>
              <a:rPr lang="en-US" dirty="0" smtClean="0"/>
              <a:t>Withdraw money when insufficient funds</a:t>
            </a:r>
          </a:p>
          <a:p>
            <a:pPr lvl="1"/>
            <a:r>
              <a:rPr lang="en-US" dirty="0" smtClean="0"/>
              <a:t>Build report for non-existing user</a:t>
            </a:r>
          </a:p>
          <a:p>
            <a:r>
              <a:rPr lang="en-US" dirty="0" smtClean="0"/>
              <a:t>This situation </a:t>
            </a:r>
            <a:r>
              <a:rPr lang="en-US" dirty="0"/>
              <a:t>is a part of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Handle them in client code</a:t>
            </a:r>
          </a:p>
          <a:p>
            <a:r>
              <a:rPr lang="en-US" dirty="0" smtClean="0"/>
              <a:t>OK to create specific exception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8582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two kinds of exceptions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Confuses the </a:t>
            </a:r>
            <a:r>
              <a:rPr lang="en-US" dirty="0"/>
              <a:t>caller what should he handle and what </a:t>
            </a:r>
            <a:r>
              <a:rPr lang="en-US" dirty="0" smtClean="0"/>
              <a:t>not</a:t>
            </a:r>
          </a:p>
          <a:p>
            <a:r>
              <a:rPr lang="en-US" dirty="0" smtClean="0"/>
              <a:t>Makes unclear what pre-conditions must be met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1005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two kinds of exceptions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Gives clarity</a:t>
            </a:r>
          </a:p>
          <a:p>
            <a:r>
              <a:rPr lang="en-US" dirty="0" smtClean="0"/>
              <a:t>Gives simplicity</a:t>
            </a:r>
          </a:p>
          <a:p>
            <a:r>
              <a:rPr lang="en-US" dirty="0" smtClean="0"/>
              <a:t>Handle tech exceptions in app framework</a:t>
            </a:r>
          </a:p>
          <a:p>
            <a:r>
              <a:rPr lang="en-US" dirty="0" smtClean="0"/>
              <a:t>Handle domain exceptions in client code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3424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 level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Throw exceptions at the right level of abstraction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SQLException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ProjectNotFoundException</a:t>
            </a:r>
            <a:r>
              <a:rPr lang="en-US" dirty="0" smtClean="0"/>
              <a:t>?</a:t>
            </a:r>
          </a:p>
          <a:p>
            <a:r>
              <a:rPr lang="en-US" dirty="0" smtClean="0"/>
              <a:t>Depends?</a:t>
            </a:r>
            <a:endParaRPr lang="uk-U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3157" y="2895600"/>
            <a:ext cx="8686800" cy="46166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Envy Code R VS" pitchFamily="49" charset="0"/>
                <a:cs typeface="Arial" pitchFamily="34" charset="0"/>
              </a:rPr>
              <a:t>public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Envy Code R VS" pitchFamily="49" charset="0"/>
                <a:cs typeface="Arial" pitchFamily="34" charset="0"/>
              </a:rPr>
              <a:t>Project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GetProjectByName(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Envy Code R VS" pitchFamily="49" charset="0"/>
                <a:cs typeface="Arial" pitchFamily="34" charset="0"/>
              </a:rPr>
              <a:t>string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projectName)</a:t>
            </a:r>
            <a:endParaRPr kumimoji="0" lang="uk-UA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41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uk-U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316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Дерево проекту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636912"/>
            <a:ext cx="8229600" cy="4032448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Services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Implementation</a:t>
            </a:r>
          </a:p>
          <a:p>
            <a:pPr lvl="2"/>
            <a:r>
              <a:rPr lang="en-US" sz="1600" dirty="0" err="1" smtClean="0"/>
              <a:t>LogerService.cs</a:t>
            </a:r>
            <a:endParaRPr lang="en-US" sz="1600" dirty="0" smtClean="0"/>
          </a:p>
          <a:p>
            <a:pPr lvl="2"/>
            <a:r>
              <a:rPr lang="en-US" sz="1600" dirty="0" err="1" smtClean="0"/>
              <a:t>SecurityService.cs</a:t>
            </a:r>
            <a:endParaRPr lang="en-US" sz="12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ILoggerService.cs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ISecurityService.cs</a:t>
            </a:r>
            <a:endParaRPr lang="uk-UA" sz="2000" dirty="0" smtClean="0"/>
          </a:p>
          <a:p>
            <a:r>
              <a:rPr lang="en-US" sz="2400" dirty="0" smtClean="0"/>
              <a:t>Views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CreateUser.html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EditUser.html</a:t>
            </a:r>
          </a:p>
          <a:p>
            <a:r>
              <a:rPr lang="en-US" sz="2400" dirty="0" smtClean="0"/>
              <a:t>Controllers</a:t>
            </a:r>
          </a:p>
          <a:p>
            <a:r>
              <a:rPr lang="en-US" sz="2400" dirty="0" smtClean="0"/>
              <a:t>Models</a:t>
            </a:r>
          </a:p>
          <a:p>
            <a:r>
              <a:rPr lang="en-US" sz="2400" dirty="0" err="1" smtClean="0"/>
              <a:t>Utils</a:t>
            </a:r>
            <a:endParaRPr lang="ru-RU" sz="2400" dirty="0" smtClean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611560" y="141277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uk-UA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 осі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 – </a:t>
            </a:r>
            <a:r>
              <a:rPr kumimoji="0" lang="uk-UA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призначення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uk-UA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 осі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– </a:t>
            </a:r>
            <a:r>
              <a:rPr kumimoji="0" lang="uk-UA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рівень абстракції</a:t>
            </a: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12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limited </a:t>
            </a:r>
            <a:r>
              <a:rPr lang="en-US" dirty="0"/>
              <a:t>precision instead of </a:t>
            </a:r>
            <a:r>
              <a:rPr lang="en-US" dirty="0" smtClean="0"/>
              <a:t>infinite</a:t>
            </a:r>
          </a:p>
          <a:p>
            <a:r>
              <a:rPr lang="en-US" dirty="0" smtClean="0"/>
              <a:t>Model real numbers with integers</a:t>
            </a:r>
          </a:p>
          <a:p>
            <a:r>
              <a:rPr lang="en-US" dirty="0" smtClean="0"/>
              <a:t>Not evenly </a:t>
            </a:r>
            <a:r>
              <a:rPr lang="en-US" dirty="0"/>
              <a:t>spaced throughout their </a:t>
            </a:r>
            <a:r>
              <a:rPr lang="en-US" dirty="0" smtClean="0"/>
              <a:t>range</a:t>
            </a:r>
          </a:p>
          <a:p>
            <a:endParaRPr lang="en-US" dirty="0"/>
          </a:p>
          <a:p>
            <a:r>
              <a:rPr lang="en-US" dirty="0" smtClean="0"/>
              <a:t>Must NOT be used for calculating money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7518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execution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 iterator</a:t>
            </a:r>
          </a:p>
          <a:p>
            <a:r>
              <a:rPr lang="en-US" dirty="0" smtClean="0"/>
              <a:t>// Do something</a:t>
            </a:r>
          </a:p>
          <a:p>
            <a:r>
              <a:rPr lang="en-US" dirty="0" smtClean="0"/>
              <a:t>Iterate over the iterator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0445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the numbers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&lt; 1ns</a:t>
            </a:r>
          </a:p>
          <a:p>
            <a:r>
              <a:rPr lang="en-US" dirty="0" smtClean="0"/>
              <a:t>L1 cache 1ns</a:t>
            </a:r>
          </a:p>
          <a:p>
            <a:r>
              <a:rPr lang="en-US" dirty="0" smtClean="0"/>
              <a:t>RAM 20ns</a:t>
            </a:r>
          </a:p>
          <a:p>
            <a:r>
              <a:rPr lang="en-US" dirty="0" smtClean="0"/>
              <a:t>Disk 10ms</a:t>
            </a:r>
          </a:p>
          <a:p>
            <a:r>
              <a:rPr lang="en-US" dirty="0" smtClean="0"/>
              <a:t>LAN 20ms</a:t>
            </a:r>
          </a:p>
          <a:p>
            <a:r>
              <a:rPr lang="en-US" dirty="0" smtClean="0"/>
              <a:t>Internet 100ms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5808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the numbers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</a:t>
            </a:r>
            <a:r>
              <a:rPr lang="en-US" dirty="0" smtClean="0"/>
              <a:t>search O(n)</a:t>
            </a:r>
          </a:p>
          <a:p>
            <a:r>
              <a:rPr lang="en-US" dirty="0" smtClean="0"/>
              <a:t>Binary search O(log n)</a:t>
            </a:r>
          </a:p>
          <a:p>
            <a:r>
              <a:rPr lang="en-US" dirty="0"/>
              <a:t>van </a:t>
            </a:r>
            <a:r>
              <a:rPr lang="en-US" dirty="0" err="1"/>
              <a:t>Emde</a:t>
            </a:r>
            <a:r>
              <a:rPr lang="en-US" dirty="0"/>
              <a:t> Boas </a:t>
            </a:r>
            <a:r>
              <a:rPr lang="en-US" dirty="0" smtClean="0"/>
              <a:t>tree O(log n)</a:t>
            </a:r>
          </a:p>
          <a:p>
            <a:endParaRPr lang="en-US" dirty="0"/>
          </a:p>
          <a:p>
            <a:pPr marL="0" indent="0">
              <a:buNone/>
            </a:pPr>
            <a:endParaRPr lang="uk-U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243365"/>
              </p:ext>
            </p:extLst>
          </p:nvPr>
        </p:nvGraphicFramePr>
        <p:xfrm>
          <a:off x="533400" y="4191000"/>
          <a:ext cx="8229600" cy="1828800"/>
        </p:xfrm>
        <a:graphic>
          <a:graphicData uri="http://schemas.openxmlformats.org/drawingml/2006/table">
            <a:tbl>
              <a:tblPr/>
              <a:tblGrid>
                <a:gridCol w="1066800"/>
                <a:gridCol w="1905000"/>
                <a:gridCol w="3200400"/>
                <a:gridCol w="2057400"/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effectLst/>
                        </a:rPr>
                        <a:t>#</a:t>
                      </a:r>
                      <a:endParaRPr lang="uk-UA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222222"/>
                          </a:solidFill>
                          <a:effectLst/>
                          <a:latin typeface="Verdana"/>
                        </a:rPr>
                        <a:t>Linear, ns</a:t>
                      </a:r>
                      <a:endParaRPr lang="uk-UA" b="1" dirty="0">
                        <a:solidFill>
                          <a:srgbClr val="222222"/>
                        </a:solidFill>
                        <a:effectLst/>
                        <a:latin typeface="Verdan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222222"/>
                          </a:solidFill>
                          <a:effectLst/>
                          <a:latin typeface="Verdana"/>
                        </a:rPr>
                        <a:t>Binary search, ns</a:t>
                      </a:r>
                      <a:endParaRPr lang="uk-UA" b="1" dirty="0">
                        <a:solidFill>
                          <a:srgbClr val="222222"/>
                        </a:solidFill>
                        <a:effectLst/>
                        <a:latin typeface="Verdan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 smtClean="0">
                          <a:solidFill>
                            <a:srgbClr val="222222"/>
                          </a:solidFill>
                          <a:effectLst/>
                          <a:latin typeface="Verdana"/>
                        </a:rPr>
                        <a:t>vEB</a:t>
                      </a:r>
                      <a:r>
                        <a:rPr lang="en-US" b="1" dirty="0" smtClean="0">
                          <a:solidFill>
                            <a:srgbClr val="222222"/>
                          </a:solidFill>
                          <a:effectLst/>
                          <a:latin typeface="Verdana"/>
                        </a:rPr>
                        <a:t>, ns</a:t>
                      </a:r>
                      <a:endParaRPr lang="uk-UA" b="1" dirty="0">
                        <a:solidFill>
                          <a:srgbClr val="222222"/>
                        </a:solidFill>
                        <a:effectLst/>
                        <a:latin typeface="Verdan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uk-UA" dirty="0"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uk-UA" dirty="0">
                          <a:solidFill>
                            <a:srgbClr val="222222"/>
                          </a:solidFill>
                          <a:effectLst/>
                          <a:latin typeface="Verdana"/>
                        </a:rPr>
                        <a:t>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uk-UA">
                          <a:solidFill>
                            <a:srgbClr val="222222"/>
                          </a:solidFill>
                          <a:effectLst/>
                          <a:latin typeface="Verdana"/>
                        </a:rPr>
                        <a:t>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uk-UA" dirty="0">
                          <a:solidFill>
                            <a:srgbClr val="222222"/>
                          </a:solidFill>
                          <a:effectLst/>
                          <a:latin typeface="Verdana"/>
                        </a:rPr>
                        <a:t>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uk-UA" dirty="0">
                          <a:effectLst/>
                        </a:rPr>
                        <a:t>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uk-UA" dirty="0">
                          <a:solidFill>
                            <a:srgbClr val="222222"/>
                          </a:solidFill>
                          <a:effectLst/>
                          <a:latin typeface="Verdana"/>
                        </a:rPr>
                        <a:t>180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uk-UA">
                          <a:solidFill>
                            <a:srgbClr val="222222"/>
                          </a:solidFill>
                          <a:effectLst/>
                          <a:latin typeface="Verdana"/>
                        </a:rPr>
                        <a:t>150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uk-UA">
                          <a:solidFill>
                            <a:srgbClr val="222222"/>
                          </a:solidFill>
                          <a:effectLst/>
                          <a:latin typeface="Verdana"/>
                        </a:rPr>
                        <a:t>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uk-UA">
                          <a:effectLst/>
                        </a:rPr>
                        <a:t>512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uk-UA" dirty="0">
                          <a:solidFill>
                            <a:srgbClr val="222222"/>
                          </a:solidFill>
                          <a:effectLst/>
                          <a:latin typeface="Verdana"/>
                        </a:rPr>
                        <a:t>1200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uk-UA" dirty="0">
                          <a:solidFill>
                            <a:srgbClr val="222222"/>
                          </a:solidFill>
                          <a:effectLst/>
                          <a:latin typeface="Verdana"/>
                        </a:rPr>
                        <a:t>230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uk-UA" dirty="0">
                          <a:solidFill>
                            <a:srgbClr val="222222"/>
                          </a:solidFill>
                          <a:effectLst/>
                          <a:latin typeface="Verdana"/>
                        </a:rPr>
                        <a:t>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uk-UA">
                          <a:effectLst/>
                        </a:rPr>
                        <a:t>4096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uk-UA">
                          <a:solidFill>
                            <a:srgbClr val="222222"/>
                          </a:solidFill>
                          <a:effectLst/>
                          <a:latin typeface="Verdana"/>
                        </a:rPr>
                        <a:t>17000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uk-UA" dirty="0">
                          <a:solidFill>
                            <a:srgbClr val="222222"/>
                          </a:solidFill>
                          <a:effectLst/>
                          <a:latin typeface="Verdana"/>
                        </a:rPr>
                        <a:t>320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uk-UA" dirty="0">
                          <a:solidFill>
                            <a:srgbClr val="222222"/>
                          </a:solidFill>
                          <a:effectLst/>
                          <a:latin typeface="Verdana"/>
                        </a:rPr>
                        <a:t>160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39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the details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 locality</a:t>
            </a:r>
          </a:p>
          <a:p>
            <a:r>
              <a:rPr lang="en-US" dirty="0" smtClean="0"/>
              <a:t>Memory hierarchy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Know where an abstraction leaks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4311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whether it matters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</a:t>
            </a:r>
            <a:r>
              <a:rPr lang="en-US" dirty="0"/>
              <a:t>order of magnitude that </a:t>
            </a:r>
            <a:r>
              <a:rPr lang="en-US" dirty="0" smtClean="0"/>
              <a:t>matters</a:t>
            </a:r>
          </a:p>
          <a:p>
            <a:r>
              <a:rPr lang="en-US" dirty="0" smtClean="0"/>
              <a:t>Understand when </a:t>
            </a:r>
            <a:r>
              <a:rPr lang="en-US" dirty="0"/>
              <a:t>you have to optimize, and when </a:t>
            </a:r>
            <a:r>
              <a:rPr lang="en-US" dirty="0" smtClean="0"/>
              <a:t>you don't</a:t>
            </a:r>
          </a:p>
          <a:p>
            <a:r>
              <a:rPr lang="en-US" dirty="0" smtClean="0"/>
              <a:t>Use the right algorithm and data structure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723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532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Coding standards</a:t>
            </a:r>
          </a:p>
          <a:p>
            <a:r>
              <a:rPr lang="en-US" dirty="0" smtClean="0"/>
              <a:t>Static analysis</a:t>
            </a:r>
          </a:p>
          <a:p>
            <a:r>
              <a:rPr lang="en-US" dirty="0" smtClean="0"/>
              <a:t>Part of the build process</a:t>
            </a:r>
          </a:p>
          <a:p>
            <a:r>
              <a:rPr lang="en-US" dirty="0" smtClean="0"/>
              <a:t>Break the build</a:t>
            </a:r>
          </a:p>
          <a:p>
            <a:r>
              <a:rPr lang="en-US" dirty="0" smtClean="0"/>
              <a:t>Learn how to configure rules</a:t>
            </a:r>
          </a:p>
          <a:p>
            <a:r>
              <a:rPr lang="en-US" dirty="0" smtClean="0"/>
              <a:t>Use your own rules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5502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contracts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Formally specify contract</a:t>
            </a:r>
          </a:p>
          <a:p>
            <a:r>
              <a:rPr lang="en-US" dirty="0" smtClean="0"/>
              <a:t>Runtime checking</a:t>
            </a:r>
          </a:p>
          <a:p>
            <a:r>
              <a:rPr lang="en-US" dirty="0" smtClean="0"/>
              <a:t>Static checking</a:t>
            </a:r>
          </a:p>
          <a:p>
            <a:r>
              <a:rPr lang="en-US" dirty="0" smtClean="0"/>
              <a:t>Makes a good amount of tests unneeded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7824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Виробництво (створення) коду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uk-UA" dirty="0" smtClean="0"/>
              <a:t>Визначення мети. </a:t>
            </a:r>
          </a:p>
          <a:p>
            <a:pPr marL="514350" indent="-514350">
              <a:buFont typeface="+mj-lt"/>
              <a:buAutoNum type="arabicPeriod"/>
            </a:pPr>
            <a:r>
              <a:rPr lang="uk-UA" dirty="0" smtClean="0"/>
              <a:t>Визначення кроків досягнення мети з найменшим рівнем деталізації. Якщо немає меншого рівня деталізації то написати відповідний код, інакше почати з пункту 1.</a:t>
            </a:r>
          </a:p>
        </p:txBody>
      </p:sp>
    </p:spTree>
    <p:extLst>
      <p:ext uri="{BB962C8B-B14F-4D97-AF65-F5344CB8AC3E}">
        <p14:creationId xmlns:p14="http://schemas.microsoft.com/office/powerpoint/2010/main" val="232712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060848"/>
            <a:ext cx="8229600" cy="1143000"/>
          </a:xfrm>
        </p:spPr>
        <p:txBody>
          <a:bodyPr>
            <a:normAutofit/>
          </a:bodyPr>
          <a:lstStyle/>
          <a:p>
            <a:r>
              <a:rPr lang="uk-UA" b="1" dirty="0" smtClean="0"/>
              <a:t>Поганий і НЕ поганий код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280024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Функція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uk-UA" sz="3600" b="1" dirty="0"/>
              <a:t>Функція створюється для виконання однієї задачі в якомусь </a:t>
            </a:r>
            <a:r>
              <a:rPr lang="uk-UA" sz="3600" b="1" dirty="0" smtClean="0"/>
              <a:t>контексті</a:t>
            </a:r>
            <a:endParaRPr lang="uk-UA" sz="3600" b="1" dirty="0"/>
          </a:p>
        </p:txBody>
      </p:sp>
    </p:spTree>
    <p:extLst>
      <p:ext uri="{BB962C8B-B14F-4D97-AF65-F5344CB8AC3E}">
        <p14:creationId xmlns:p14="http://schemas.microsoft.com/office/powerpoint/2010/main" val="287609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2348</TotalTime>
  <Words>2376</Words>
  <Application>Microsoft Office PowerPoint</Application>
  <PresentationFormat>On-screen Show (4:3)</PresentationFormat>
  <Paragraphs>521</Paragraphs>
  <Slides>68</Slides>
  <Notes>53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Тема Office</vt:lpstr>
      <vt:lpstr>Coding practices</vt:lpstr>
      <vt:lpstr>Що потрібно хорошому коду ?</vt:lpstr>
      <vt:lpstr>Характеристики хорошого коду</vt:lpstr>
      <vt:lpstr>Звідки береться поганий код?</vt:lpstr>
      <vt:lpstr>Кодування має бути природнім</vt:lpstr>
      <vt:lpstr>Дерево проекту</vt:lpstr>
      <vt:lpstr>Виробництво (створення) коду</vt:lpstr>
      <vt:lpstr>Поганий і НЕ поганий код</vt:lpstr>
      <vt:lpstr>Функція</vt:lpstr>
      <vt:lpstr>Інтерфейс функції</vt:lpstr>
      <vt:lpstr>Реалізація функції</vt:lpstr>
      <vt:lpstr>Назви змінних</vt:lpstr>
      <vt:lpstr>Невдалі назви</vt:lpstr>
      <vt:lpstr>Назви</vt:lpstr>
      <vt:lpstr>Назви</vt:lpstr>
      <vt:lpstr>Назви з доменної області</vt:lpstr>
      <vt:lpstr>Назви з доменної області</vt:lpstr>
      <vt:lpstr>Назви з доменної області</vt:lpstr>
      <vt:lpstr>Domain specific types instead of primitives</vt:lpstr>
      <vt:lpstr>Назви з області рішення</vt:lpstr>
      <vt:lpstr>Назви з області рішення</vt:lpstr>
      <vt:lpstr>Назви з області рішення</vt:lpstr>
      <vt:lpstr>Назви з області рішення</vt:lpstr>
      <vt:lpstr>Функції</vt:lpstr>
      <vt:lpstr>Розмір функції</vt:lpstr>
      <vt:lpstr>Function Type: Screen F-n</vt:lpstr>
      <vt:lpstr>Function Type: Highly Factored</vt:lpstr>
      <vt:lpstr>Nested statements</vt:lpstr>
      <vt:lpstr>Function Type: Staircase function</vt:lpstr>
      <vt:lpstr>Function Type: ‘Deblocked’ function</vt:lpstr>
      <vt:lpstr>Another approach to function size</vt:lpstr>
      <vt:lpstr>Same level of abstraction</vt:lpstr>
      <vt:lpstr>Same level of abstraction -- Smells</vt:lpstr>
      <vt:lpstr>Abstraction</vt:lpstr>
      <vt:lpstr>Leaky abstractions</vt:lpstr>
      <vt:lpstr>Side effects</vt:lpstr>
      <vt:lpstr>Function Type: Getter with side effect</vt:lpstr>
      <vt:lpstr>Function Type: Calculating getter</vt:lpstr>
      <vt:lpstr>Function Type: Calculating properties</vt:lpstr>
      <vt:lpstr>Function Type: Mixed Purpose</vt:lpstr>
      <vt:lpstr>Variable scope</vt:lpstr>
      <vt:lpstr>Function Type: Conditional dispatcher</vt:lpstr>
      <vt:lpstr>Conditionals</vt:lpstr>
      <vt:lpstr>Learn language features</vt:lpstr>
      <vt:lpstr>Error handling</vt:lpstr>
      <vt:lpstr>Don’t ignore errors</vt:lpstr>
      <vt:lpstr>Don’t ignore errors</vt:lpstr>
      <vt:lpstr>Don’t ignore errors</vt:lpstr>
      <vt:lpstr>Not only exceptions</vt:lpstr>
      <vt:lpstr>Know your application</vt:lpstr>
      <vt:lpstr>Exceptions</vt:lpstr>
      <vt:lpstr>Exceptions</vt:lpstr>
      <vt:lpstr>Technical exceptions</vt:lpstr>
      <vt:lpstr>Technical exceptions</vt:lpstr>
      <vt:lpstr>Business logic exceptions</vt:lpstr>
      <vt:lpstr>Mixing two kinds of exceptions</vt:lpstr>
      <vt:lpstr>Separating two kinds of exceptions</vt:lpstr>
      <vt:lpstr>Abstraction level</vt:lpstr>
      <vt:lpstr>Pitfalls</vt:lpstr>
      <vt:lpstr>Floating-point</vt:lpstr>
      <vt:lpstr>Deferred execution</vt:lpstr>
      <vt:lpstr>Know the numbers</vt:lpstr>
      <vt:lpstr>Know the numbers</vt:lpstr>
      <vt:lpstr>Know the details</vt:lpstr>
      <vt:lpstr>Know whether it matters</vt:lpstr>
      <vt:lpstr>Tools</vt:lpstr>
      <vt:lpstr>Automate</vt:lpstr>
      <vt:lpstr>Code contracts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practices</dc:title>
  <dc:creator>oleksandr pavlyshak</dc:creator>
  <cp:lastModifiedBy>Oleksandr Pavlyshak</cp:lastModifiedBy>
  <cp:revision>157</cp:revision>
  <dcterms:created xsi:type="dcterms:W3CDTF">2011-04-05T18:49:10Z</dcterms:created>
  <dcterms:modified xsi:type="dcterms:W3CDTF">2011-04-28T10:38:52Z</dcterms:modified>
</cp:coreProperties>
</file>