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4" r:id="rId3"/>
    <p:sldId id="273" r:id="rId4"/>
    <p:sldId id="277" r:id="rId5"/>
    <p:sldId id="274" r:id="rId6"/>
    <p:sldId id="275" r:id="rId7"/>
    <p:sldId id="285" r:id="rId8"/>
    <p:sldId id="266" r:id="rId9"/>
    <p:sldId id="267" r:id="rId10"/>
    <p:sldId id="276" r:id="rId11"/>
    <p:sldId id="269" r:id="rId12"/>
    <p:sldId id="283" r:id="rId13"/>
    <p:sldId id="281" r:id="rId14"/>
    <p:sldId id="282" r:id="rId15"/>
    <p:sldId id="272" r:id="rId16"/>
    <p:sldId id="280" r:id="rId17"/>
    <p:sldId id="270" r:id="rId18"/>
    <p:sldId id="271" r:id="rId19"/>
    <p:sldId id="256" r:id="rId20"/>
    <p:sldId id="259" r:id="rId21"/>
    <p:sldId id="263" r:id="rId2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1" autoAdjust="0"/>
    <p:restoredTop sz="82558" autoAdjust="0"/>
  </p:normalViewPr>
  <p:slideViewPr>
    <p:cSldViewPr>
      <p:cViewPr varScale="1">
        <p:scale>
          <a:sx n="44" d="100"/>
          <a:sy n="44" d="100"/>
        </p:scale>
        <p:origin x="-108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FD209-8005-4A6C-A83C-3A00B1C3E133}" type="datetimeFigureOut">
              <a:rPr lang="uk-UA" smtClean="0"/>
              <a:pPr/>
              <a:t>07.07.2011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1B7F-8C57-49E9-941A-8E21510268CD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Що значить “ Залежить виконання дії</a:t>
            </a:r>
            <a:r>
              <a:rPr lang="en-US" dirty="0" smtClean="0"/>
              <a:t> </a:t>
            </a:r>
            <a:r>
              <a:rPr lang="uk-UA" dirty="0" smtClean="0"/>
              <a:t>”</a:t>
            </a:r>
            <a:endParaRPr lang="en-US" dirty="0" smtClean="0"/>
          </a:p>
          <a:p>
            <a:r>
              <a:rPr lang="ru-RU" dirty="0" smtClean="0"/>
              <a:t>Приклад</a:t>
            </a:r>
            <a:r>
              <a:rPr lang="ru-RU" baseline="0" dirty="0" smtClean="0"/>
              <a:t> </a:t>
            </a:r>
            <a:r>
              <a:rPr lang="en-US" baseline="0" dirty="0" smtClean="0"/>
              <a:t>“Rename User”, “ Get Area of figure”, “Calculate salary”</a:t>
            </a:r>
            <a:endParaRPr lang="uk-UA" baseline="0" dirty="0" smtClean="0"/>
          </a:p>
          <a:p>
            <a:r>
              <a:rPr lang="uk-UA" baseline="0" dirty="0" smtClean="0"/>
              <a:t>Тобто програмування  -  розподілення </a:t>
            </a:r>
            <a:r>
              <a:rPr lang="uk-UA" baseline="0" dirty="0" err="1" smtClean="0"/>
              <a:t>відповідальностей</a:t>
            </a:r>
            <a:r>
              <a:rPr lang="uk-UA" baseline="0" dirty="0" smtClean="0"/>
              <a:t>. Корисні відповіді)))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15</a:t>
            </a:fld>
            <a:endParaRPr lang="uk-U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Виконавець</a:t>
            </a:r>
            <a:r>
              <a:rPr lang="uk-UA" baseline="0" dirty="0" smtClean="0"/>
              <a:t> і контекст в деякій мірі синоніми</a:t>
            </a:r>
          </a:p>
          <a:p>
            <a:r>
              <a:rPr lang="uk-UA" baseline="0" dirty="0" smtClean="0"/>
              <a:t>Чому виконавець не може створити сам якийсь засіб?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16</a:t>
            </a:fld>
            <a:endParaRPr lang="uk-U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Це реалізація. Вона може </a:t>
            </a:r>
            <a:r>
              <a:rPr lang="uk-UA" dirty="0" err="1" smtClean="0"/>
              <a:t>будьякою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17</a:t>
            </a:fld>
            <a:endParaRPr lang="uk-U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19</a:t>
            </a:fld>
            <a:endParaRPr lang="uk-U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Аналогія</a:t>
            </a:r>
            <a:r>
              <a:rPr lang="uk-UA" baseline="0" dirty="0" smtClean="0"/>
              <a:t> з будування літака або будинку.</a:t>
            </a:r>
          </a:p>
          <a:p>
            <a:r>
              <a:rPr lang="uk-UA" b="1" baseline="0" dirty="0" smtClean="0"/>
              <a:t>Система має сама показувати</a:t>
            </a:r>
            <a:r>
              <a:rPr lang="uk-UA" baseline="0" dirty="0" smtClean="0"/>
              <a:t> як вона влаштована на кожному рівні.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20</a:t>
            </a:fld>
            <a:endParaRPr lang="uk-U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Наша</a:t>
            </a:r>
            <a:r>
              <a:rPr lang="uk-UA" baseline="0" noProof="0" dirty="0" smtClean="0"/>
              <a:t> задача створювати абстракції. (або переносити їх з реального світу)</a:t>
            </a:r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21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Jim </a:t>
            </a:r>
            <a:r>
              <a:rPr lang="en-US" sz="1200" dirty="0" err="1" smtClean="0"/>
              <a:t>Coplien</a:t>
            </a:r>
            <a:r>
              <a:rPr lang="en-US" sz="1200" dirty="0" smtClean="0"/>
              <a:t> </a:t>
            </a:r>
            <a:r>
              <a:rPr lang="uk-UA" sz="1200" dirty="0" smtClean="0"/>
              <a:t>каже, що </a:t>
            </a:r>
            <a:r>
              <a:rPr lang="en-US" sz="1200" dirty="0" smtClean="0"/>
              <a:t>Software</a:t>
            </a:r>
            <a:r>
              <a:rPr lang="uk-UA" sz="1200" dirty="0" smtClean="0"/>
              <a:t> це доповнення (розширення) до можливостей користувача . Тобто користувач і програма мають </a:t>
            </a:r>
            <a:r>
              <a:rPr lang="uk-UA" sz="1200" dirty="0" err="1" smtClean="0"/>
              <a:t>“спілкуватися”</a:t>
            </a:r>
            <a:r>
              <a:rPr lang="uk-UA" sz="1200" dirty="0" smtClean="0"/>
              <a:t> однією мовою. Тобто</a:t>
            </a:r>
            <a:r>
              <a:rPr lang="uk-UA" sz="1200" baseline="0" dirty="0" smtClean="0"/>
              <a:t> ментальна модель маю бути однакова.</a:t>
            </a:r>
          </a:p>
          <a:p>
            <a:endParaRPr lang="uk-UA" sz="1200" baseline="0" dirty="0" smtClean="0"/>
          </a:p>
          <a:p>
            <a:r>
              <a:rPr lang="uk-UA" sz="1200" baseline="0" dirty="0" smtClean="0"/>
              <a:t>Реалізація існує тільки для програміста, </a:t>
            </a:r>
            <a:r>
              <a:rPr lang="uk-UA" sz="1200" baseline="0" dirty="0" err="1" smtClean="0"/>
              <a:t>юзер</a:t>
            </a:r>
            <a:r>
              <a:rPr lang="uk-UA" sz="1200" baseline="0" dirty="0" smtClean="0"/>
              <a:t> про неї </a:t>
            </a:r>
            <a:r>
              <a:rPr lang="uk-UA" sz="1200" baseline="0" dirty="0" err="1" smtClean="0"/>
              <a:t>незнає</a:t>
            </a:r>
            <a:r>
              <a:rPr lang="uk-UA" sz="1200" baseline="0" dirty="0" smtClean="0"/>
              <a:t>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2</a:t>
            </a:fld>
            <a:endParaRPr 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Двигун</a:t>
            </a:r>
            <a:r>
              <a:rPr lang="uk-UA" baseline="0" dirty="0" smtClean="0"/>
              <a:t> стає абстрактним двигуном для того хто робить діагностику двигуна.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5</a:t>
            </a:fld>
            <a:endParaRPr 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Абстракція</a:t>
            </a:r>
            <a:r>
              <a:rPr lang="uk-UA" baseline="0" dirty="0" smtClean="0"/>
              <a:t> є користувачем підлеглих абстракцій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6</a:t>
            </a:fld>
            <a:endParaRPr lang="uk-U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SRP </a:t>
            </a:r>
            <a:r>
              <a:rPr lang="uk-UA" dirty="0" smtClean="0"/>
              <a:t>–</a:t>
            </a:r>
            <a:r>
              <a:rPr lang="uk-UA" baseline="0" dirty="0" smtClean="0"/>
              <a:t> на кожну відповідальність одна абстракція.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7</a:t>
            </a:fld>
            <a:endParaRPr lang="uk-U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8</a:t>
            </a:fld>
            <a:endParaRPr lang="uk-U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Абстракція процесів – перерахування</a:t>
            </a:r>
            <a:r>
              <a:rPr lang="uk-UA" baseline="0" dirty="0" smtClean="0"/>
              <a:t> грошей.</a:t>
            </a:r>
          </a:p>
          <a:p>
            <a:r>
              <a:rPr lang="uk-UA" baseline="0" dirty="0" smtClean="0"/>
              <a:t>Абстракція має бути видима і відчутна. Покажи мені абстракцію процесу “ перерахування грошей “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9</a:t>
            </a:fld>
            <a:endParaRPr lang="uk-U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10</a:t>
            </a:fld>
            <a:endParaRPr lang="uk-U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Це розріз, насправді ми дивимось з верху.</a:t>
            </a:r>
          </a:p>
          <a:p>
            <a:r>
              <a:rPr lang="ru-RU" noProof="0" dirty="0" err="1" smtClean="0"/>
              <a:t>Нижча</a:t>
            </a:r>
            <a:r>
              <a:rPr lang="ru-RU" baseline="0" noProof="0" dirty="0" smtClean="0"/>
              <a:t> </a:t>
            </a:r>
            <a:r>
              <a:rPr lang="ru-RU" baseline="0" noProof="0" dirty="0" err="1" smtClean="0"/>
              <a:t>абстр</a:t>
            </a:r>
            <a:endParaRPr lang="en-US" noProof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pPr/>
              <a:t>11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pPr/>
              <a:t>07.07.2011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pPr/>
              <a:t>07.07.2011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pPr/>
              <a:t>07.07.2011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pPr/>
              <a:t>07.07.2011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pPr/>
              <a:t>07.07.2011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pPr/>
              <a:t>07.07.2011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pPr/>
              <a:t>07.07.2011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pPr/>
              <a:t>07.07.2011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pPr/>
              <a:t>07.07.2011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pPr/>
              <a:t>07.07.2011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pPr/>
              <a:t>07.07.2011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E576-6A9F-4C34-BD1A-EDB300CB9266}" type="datetimeFigureOut">
              <a:rPr lang="uk-UA" smtClean="0"/>
              <a:pPr/>
              <a:t>07.07.2011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75F7-7009-4CB6-8F39-E86452568AF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utismhangout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 smtClean="0"/>
              <a:t>Software design and SOLI(D)</a:t>
            </a:r>
            <a:endParaRPr lang="uk-UA" dirty="0"/>
          </a:p>
        </p:txBody>
      </p:sp>
      <p:pic>
        <p:nvPicPr>
          <p:cNvPr id="1026" name="Picture 2" descr="http://www.youdontsay.org/Monkey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12776"/>
            <a:ext cx="6696744" cy="501477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995936" y="6361583"/>
            <a:ext cx="106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dirty="0" smtClean="0">
                <a:hlinkClick r:id="rId4"/>
              </a:rPr>
              <a:t>фото звідси</a:t>
            </a:r>
            <a:endParaRPr lang="uk-U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Як відбувається абстрактна дія (процес)</a:t>
            </a:r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3635896" y="4725144"/>
            <a:ext cx="5760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 16"/>
          <p:cNvSpPr/>
          <p:nvPr/>
        </p:nvSpPr>
        <p:spPr>
          <a:xfrm>
            <a:off x="4716016" y="4725144"/>
            <a:ext cx="5760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 17"/>
          <p:cNvSpPr/>
          <p:nvPr/>
        </p:nvSpPr>
        <p:spPr>
          <a:xfrm>
            <a:off x="5796136" y="4725144"/>
            <a:ext cx="5760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угольник 18"/>
          <p:cNvSpPr/>
          <p:nvPr/>
        </p:nvSpPr>
        <p:spPr>
          <a:xfrm>
            <a:off x="6876256" y="4725144"/>
            <a:ext cx="5760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/>
          <p:cNvSpPr/>
          <p:nvPr/>
        </p:nvSpPr>
        <p:spPr>
          <a:xfrm>
            <a:off x="7812360" y="4725144"/>
            <a:ext cx="5760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1340768"/>
            <a:ext cx="100811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3563888" y="3140968"/>
            <a:ext cx="7200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2" name="Прямая со стрелкой 21"/>
          <p:cNvCxnSpPr>
            <a:endCxn id="5" idx="0"/>
          </p:cNvCxnSpPr>
          <p:nvPr/>
        </p:nvCxnSpPr>
        <p:spPr>
          <a:xfrm rot="10800000" flipV="1">
            <a:off x="1259632" y="2564904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6" idx="2"/>
          </p:cNvCxnSpPr>
          <p:nvPr/>
        </p:nvCxnSpPr>
        <p:spPr>
          <a:xfrm rot="16200000" flipH="1">
            <a:off x="2339752" y="2852936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16200000" flipH="1">
            <a:off x="2987030" y="2565698"/>
            <a:ext cx="576858" cy="57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3203848" y="332656"/>
            <a:ext cx="223224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5" name="Прямая со стрелкой 34"/>
          <p:cNvCxnSpPr>
            <a:stCxn id="33" idx="1"/>
            <a:endCxn id="6" idx="0"/>
          </p:cNvCxnSpPr>
          <p:nvPr/>
        </p:nvCxnSpPr>
        <p:spPr>
          <a:xfrm rot="10800000" flipV="1">
            <a:off x="2483768" y="764704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3" idx="3"/>
          </p:cNvCxnSpPr>
          <p:nvPr/>
        </p:nvCxnSpPr>
        <p:spPr>
          <a:xfrm>
            <a:off x="5436096" y="764704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4860032" y="3212976"/>
            <a:ext cx="7200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угольник 28"/>
          <p:cNvSpPr/>
          <p:nvPr/>
        </p:nvSpPr>
        <p:spPr>
          <a:xfrm>
            <a:off x="5940152" y="1412776"/>
            <a:ext cx="100811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угольник 30"/>
          <p:cNvSpPr/>
          <p:nvPr/>
        </p:nvSpPr>
        <p:spPr>
          <a:xfrm>
            <a:off x="7524328" y="3212976"/>
            <a:ext cx="7200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2" name="Прямая со стрелкой 31"/>
          <p:cNvCxnSpPr>
            <a:endCxn id="27" idx="0"/>
          </p:cNvCxnSpPr>
          <p:nvPr/>
        </p:nvCxnSpPr>
        <p:spPr>
          <a:xfrm rot="10800000" flipV="1">
            <a:off x="5220072" y="2636912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rot="16200000" flipH="1">
            <a:off x="6947470" y="2637706"/>
            <a:ext cx="576858" cy="57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251520" y="3140968"/>
            <a:ext cx="1440160" cy="2304256"/>
            <a:chOff x="251520" y="3140968"/>
            <a:chExt cx="1440160" cy="2304256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251520" y="4725144"/>
              <a:ext cx="57606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115616" y="4725144"/>
              <a:ext cx="57606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899592" y="3140968"/>
              <a:ext cx="72008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46" name="Прямая со стрелкой 45"/>
            <p:cNvCxnSpPr/>
            <p:nvPr/>
          </p:nvCxnSpPr>
          <p:spPr>
            <a:xfrm rot="10800000" flipV="1">
              <a:off x="251520" y="4077072"/>
              <a:ext cx="792088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5" idx="2"/>
              <a:endCxn id="13" idx="0"/>
            </p:cNvCxnSpPr>
            <p:nvPr/>
          </p:nvCxnSpPr>
          <p:spPr>
            <a:xfrm rot="16200000" flipH="1">
              <a:off x="1007604" y="4329100"/>
              <a:ext cx="648072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Группа 57"/>
          <p:cNvGrpSpPr/>
          <p:nvPr/>
        </p:nvGrpSpPr>
        <p:grpSpPr>
          <a:xfrm>
            <a:off x="1763688" y="3140968"/>
            <a:ext cx="1440160" cy="2304256"/>
            <a:chOff x="251520" y="3140968"/>
            <a:chExt cx="1440160" cy="2304256"/>
          </a:xfrm>
        </p:grpSpPr>
        <p:sp>
          <p:nvSpPr>
            <p:cNvPr id="59" name="Прямоугольник 58"/>
            <p:cNvSpPr/>
            <p:nvPr/>
          </p:nvSpPr>
          <p:spPr>
            <a:xfrm>
              <a:off x="251520" y="4725144"/>
              <a:ext cx="57606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1115616" y="4725144"/>
              <a:ext cx="57606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899592" y="3140968"/>
              <a:ext cx="72008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62" name="Прямая со стрелкой 61"/>
            <p:cNvCxnSpPr/>
            <p:nvPr/>
          </p:nvCxnSpPr>
          <p:spPr>
            <a:xfrm rot="10800000" flipV="1">
              <a:off x="251520" y="4077072"/>
              <a:ext cx="792088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>
              <a:stCxn id="61" idx="2"/>
              <a:endCxn id="60" idx="0"/>
            </p:cNvCxnSpPr>
            <p:nvPr/>
          </p:nvCxnSpPr>
          <p:spPr>
            <a:xfrm rot="16200000" flipH="1">
              <a:off x="1007604" y="4329100"/>
              <a:ext cx="648072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Прямая со стрелкой 63"/>
          <p:cNvCxnSpPr>
            <a:stCxn id="8" idx="2"/>
            <a:endCxn id="16" idx="0"/>
          </p:cNvCxnSpPr>
          <p:nvPr/>
        </p:nvCxnSpPr>
        <p:spPr>
          <a:xfrm rot="5400000">
            <a:off x="3599892" y="4401108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27" idx="2"/>
          </p:cNvCxnSpPr>
          <p:nvPr/>
        </p:nvCxnSpPr>
        <p:spPr>
          <a:xfrm rot="5400000">
            <a:off x="4824028" y="4329100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rot="16200000" flipH="1">
            <a:off x="5579318" y="4149874"/>
            <a:ext cx="576858" cy="57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endCxn id="20" idx="0"/>
          </p:cNvCxnSpPr>
          <p:nvPr/>
        </p:nvCxnSpPr>
        <p:spPr>
          <a:xfrm rot="16200000" flipH="1">
            <a:off x="7740352" y="4365104"/>
            <a:ext cx="5760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31" idx="2"/>
          </p:cNvCxnSpPr>
          <p:nvPr/>
        </p:nvCxnSpPr>
        <p:spPr>
          <a:xfrm rot="5400000">
            <a:off x="7236296" y="4077072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Виконавець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Для кожної дії існує виконавець  – абстракція яка вміє ідеально виконувати поставлену задачу і більше нічого.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Контекст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Виконавець створює </a:t>
            </a:r>
            <a:r>
              <a:rPr lang="uk-UA" u="sng" dirty="0" smtClean="0"/>
              <a:t>Контекст</a:t>
            </a:r>
            <a:r>
              <a:rPr lang="uk-UA" dirty="0" smtClean="0"/>
              <a:t> - уявний світ в якому відбувається процес. В цьому контексті є все що необхідно для досягнення цілі і більше нічого.</a:t>
            </a:r>
          </a:p>
          <a:p>
            <a:r>
              <a:rPr lang="uk-UA" dirty="0" smtClean="0"/>
              <a:t>Виконавець це єдиний хто знає про все що є у контексті.</a:t>
            </a:r>
          </a:p>
          <a:p>
            <a:r>
              <a:rPr lang="uk-UA" dirty="0" smtClean="0"/>
              <a:t>Всі засоби у контексті є абстракціями для виконавця.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Послідовність дій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Виконавець виконує послідовність дій, кожна з цих дій є іншим процесом, зі своїм виконавцем. Деякі дії делегуються спеціальним засобам які вміють це робити.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Хто відповідальний за виконання дії </a:t>
            </a:r>
            <a:r>
              <a:rPr lang="en-US" b="1" dirty="0" smtClean="0"/>
              <a:t>X</a:t>
            </a:r>
            <a:r>
              <a:rPr lang="uk-UA" dirty="0" smtClean="0"/>
              <a:t> 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Той хт</a:t>
            </a:r>
            <a:r>
              <a:rPr lang="uk-UA" dirty="0" smtClean="0"/>
              <a:t>о знає як робити </a:t>
            </a:r>
            <a:r>
              <a:rPr lang="uk-UA" b="1" dirty="0" smtClean="0"/>
              <a:t>X</a:t>
            </a:r>
            <a:r>
              <a:rPr lang="uk-UA" dirty="0" smtClean="0"/>
              <a:t>.</a:t>
            </a:r>
          </a:p>
          <a:p>
            <a:r>
              <a:rPr lang="uk-UA" dirty="0" smtClean="0"/>
              <a:t>Той від кого залежить виконання </a:t>
            </a:r>
            <a:r>
              <a:rPr lang="en-US" b="1" dirty="0" smtClean="0"/>
              <a:t>X</a:t>
            </a:r>
            <a:r>
              <a:rPr lang="uk-UA" dirty="0" smtClean="0"/>
              <a:t> (!)</a:t>
            </a:r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Звідки беруться засоби в контексті?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Вони можуть бути надані кимось, подаровані або позичені.</a:t>
            </a:r>
          </a:p>
          <a:p>
            <a:r>
              <a:rPr lang="uk-UA" dirty="0" smtClean="0"/>
              <a:t>Може бути надане щось, що знає як їх створити.</a:t>
            </a:r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Ми абстрагуємо </a:t>
            </a:r>
            <a:r>
              <a:rPr lang="uk-UA" dirty="0" smtClean="0"/>
              <a:t>Виконавців в: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Функції</a:t>
            </a:r>
          </a:p>
          <a:p>
            <a:r>
              <a:rPr lang="uk-UA" dirty="0" smtClean="0"/>
              <a:t>Процедури</a:t>
            </a:r>
          </a:p>
          <a:p>
            <a:r>
              <a:rPr lang="uk-UA" dirty="0" err="1" smtClean="0"/>
              <a:t>Класси</a:t>
            </a:r>
            <a:endParaRPr lang="uk-UA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Ми абстрагуємо </a:t>
            </a:r>
            <a:r>
              <a:rPr lang="uk-UA" dirty="0" smtClean="0"/>
              <a:t>контексти в: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/>
              <a:t>Скоупи</a:t>
            </a:r>
            <a:r>
              <a:rPr lang="uk-UA" dirty="0" smtClean="0"/>
              <a:t> функцій</a:t>
            </a:r>
          </a:p>
          <a:p>
            <a:r>
              <a:rPr lang="uk-UA" dirty="0" err="1" smtClean="0"/>
              <a:t>Скоупи</a:t>
            </a:r>
            <a:r>
              <a:rPr lang="uk-UA" dirty="0" smtClean="0"/>
              <a:t> класів</a:t>
            </a:r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40160"/>
          </a:xfrm>
        </p:spPr>
        <p:txBody>
          <a:bodyPr>
            <a:normAutofit/>
          </a:bodyPr>
          <a:lstStyle/>
          <a:p>
            <a:r>
              <a:rPr lang="uk-UA" dirty="0" smtClean="0"/>
              <a:t>До чого це все приводить?</a:t>
            </a:r>
            <a:br>
              <a:rPr lang="uk-UA" dirty="0" smtClean="0"/>
            </a:b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uk-UA" dirty="0" smtClean="0"/>
          </a:p>
          <a:p>
            <a:pPr marL="514350" indent="-514350">
              <a:buFont typeface="+mj-lt"/>
              <a:buAutoNum type="arabicPeriod"/>
            </a:pPr>
            <a:r>
              <a:rPr lang="uk-UA" sz="4000" dirty="0" smtClean="0"/>
              <a:t>Абстракція моделей реального світу.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uk-UA" sz="2800" dirty="0" smtClean="0"/>
              <a:t>Конкретна програмна реалізація</a:t>
            </a:r>
          </a:p>
          <a:p>
            <a:pPr marL="514350" indent="-514350">
              <a:buFont typeface="+mj-lt"/>
              <a:buAutoNum type="arabicPeriod"/>
            </a:pPr>
            <a:endParaRPr lang="uk-UA" sz="4000" dirty="0" smtClean="0"/>
          </a:p>
          <a:p>
            <a:pPr marL="514350" indent="-514350" algn="ctr">
              <a:buNone/>
            </a:pPr>
            <a:endParaRPr lang="uk-UA" dirty="0" smtClean="0"/>
          </a:p>
          <a:p>
            <a:pPr marL="514350" indent="-514350">
              <a:buNone/>
            </a:pPr>
            <a:endParaRPr lang="uk-UA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Ми створюємо інфраструктуру яка живе </a:t>
            </a:r>
            <a:r>
              <a:rPr lang="uk-UA" dirty="0" smtClean="0"/>
              <a:t>“ самостійним ” </a:t>
            </a:r>
            <a:r>
              <a:rPr lang="uk-UA" dirty="0" smtClean="0"/>
              <a:t>життям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 результаті</a:t>
            </a:r>
            <a:r>
              <a:rPr lang="uk-UA" dirty="0" smtClean="0"/>
              <a:t>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Naturalness – Simplicity</a:t>
            </a:r>
            <a:endParaRPr lang="en-US" dirty="0" smtClean="0"/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Solidity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Readability, SOLID, DRY …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uk-UA" dirty="0" smtClean="0"/>
              <a:t>Звідки береться абстракція?</a:t>
            </a: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8229600" cy="2880320"/>
          </a:xfrm>
        </p:spPr>
        <p:txBody>
          <a:bodyPr>
            <a:normAutofit/>
          </a:bodyPr>
          <a:lstStyle/>
          <a:p>
            <a:r>
              <a:rPr lang="uk-UA" b="1" dirty="0" smtClean="0"/>
              <a:t>Абстракцію формують вимоги.</a:t>
            </a:r>
            <a:br>
              <a:rPr lang="uk-UA" b="1" dirty="0" smtClean="0"/>
            </a:br>
            <a:r>
              <a:rPr lang="uk-UA" dirty="0" smtClean="0"/>
              <a:t>Чим точніше вимоги тим </a:t>
            </a:r>
            <a:r>
              <a:rPr lang="uk-UA" dirty="0" err="1" smtClean="0"/>
              <a:t>“конкретніш</a:t>
            </a:r>
            <a:r>
              <a:rPr lang="ru-RU" dirty="0" smtClean="0"/>
              <a:t>а</a:t>
            </a:r>
            <a:r>
              <a:rPr lang="uk-UA" dirty="0" smtClean="0"/>
              <a:t>” абстракція 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Собаки в автосервисе (12 фото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8424936" cy="4888894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Потрібно відремонтувати автомобіль?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44827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Кожна абстракція висуває вимоги до об'єктів </a:t>
            </a:r>
            <a:r>
              <a:rPr lang="uk-UA" dirty="0" smtClean="0"/>
              <a:t>які її реалізують, </a:t>
            </a:r>
            <a:r>
              <a:rPr lang="uk-UA" dirty="0" smtClean="0"/>
              <a:t>тобто </a:t>
            </a:r>
            <a:r>
              <a:rPr lang="uk-UA" dirty="0" smtClean="0"/>
              <a:t>абстракцію реалізують інші абстракції.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Тобто абстракція це те що несе відповідальність за виконання вимог</a:t>
            </a:r>
            <a:endParaRPr lang="uk-UA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996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latin typeface="+mj-lt"/>
                <a:ea typeface="+mj-ea"/>
                <a:cs typeface="+mj-cs"/>
              </a:rPr>
              <a:t>SRP</a:t>
            </a:r>
            <a:endParaRPr kumimoji="0" lang="uk-UA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Абстракція 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Користувач</a:t>
            </a:r>
          </a:p>
          <a:p>
            <a:r>
              <a:rPr lang="uk-UA" dirty="0" smtClean="0"/>
              <a:t>Рахунок </a:t>
            </a:r>
          </a:p>
          <a:p>
            <a:r>
              <a:rPr lang="uk-UA" dirty="0" smtClean="0"/>
              <a:t>Звіт</a:t>
            </a:r>
          </a:p>
          <a:p>
            <a:r>
              <a:rPr lang="uk-UA" dirty="0" smtClean="0"/>
              <a:t>…</a:t>
            </a:r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Абстракція </a:t>
            </a:r>
            <a:r>
              <a:rPr lang="uk-UA" dirty="0" smtClean="0"/>
              <a:t>дій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Створення користувача</a:t>
            </a:r>
          </a:p>
          <a:p>
            <a:r>
              <a:rPr lang="uk-UA" dirty="0" err="1" smtClean="0"/>
              <a:t>Валідація</a:t>
            </a:r>
            <a:r>
              <a:rPr lang="uk-UA" dirty="0" smtClean="0"/>
              <a:t> звітів</a:t>
            </a:r>
          </a:p>
          <a:p>
            <a:r>
              <a:rPr lang="uk-UA" dirty="0" smtClean="0"/>
              <a:t>Перерахунок зарплати</a:t>
            </a:r>
          </a:p>
          <a:p>
            <a:r>
              <a:rPr lang="uk-UA" dirty="0" smtClean="0"/>
              <a:t>…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</TotalTime>
  <Words>474</Words>
  <Application>Microsoft Office PowerPoint</Application>
  <PresentationFormat>Экран (4:3)</PresentationFormat>
  <Paragraphs>90</Paragraphs>
  <Slides>21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Software design and SOLI(D)</vt:lpstr>
      <vt:lpstr>Software?</vt:lpstr>
      <vt:lpstr>Звідки береться абстракція?</vt:lpstr>
      <vt:lpstr>Абстракцію формують вимоги. Чим точніше вимоги тим “конкретніша” абстракція </vt:lpstr>
      <vt:lpstr>Потрібно відремонтувати автомобіль?</vt:lpstr>
      <vt:lpstr>Кожна абстракція висуває вимоги до об'єктів які її реалізують, тобто абстракцію реалізують інші абстракції.</vt:lpstr>
      <vt:lpstr>Тобто абстракція це те що несе відповідальність за виконання вимог</vt:lpstr>
      <vt:lpstr>Абстракція об’єктів</vt:lpstr>
      <vt:lpstr>Абстракція дій</vt:lpstr>
      <vt:lpstr>Як відбувається абстрактна дія (процес)</vt:lpstr>
      <vt:lpstr>Слайд 11</vt:lpstr>
      <vt:lpstr>Виконавець</vt:lpstr>
      <vt:lpstr>Контекст</vt:lpstr>
      <vt:lpstr>Послідовність дій</vt:lpstr>
      <vt:lpstr>Хто відповідальний за виконання дії X ?</vt:lpstr>
      <vt:lpstr>Звідки беруться засоби в контексті?</vt:lpstr>
      <vt:lpstr>Ми абстрагуємо Виконавців в:</vt:lpstr>
      <vt:lpstr>Ми абстрагуємо контексти в:</vt:lpstr>
      <vt:lpstr>До чого це все приводить? </vt:lpstr>
      <vt:lpstr>Ми створюємо інфраструктуру яка живе “ самостійним ” життям</vt:lpstr>
      <vt:lpstr>В результаті?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 чого починається код?</dc:title>
  <dc:creator>Yazla</dc:creator>
  <cp:lastModifiedBy>Yazla</cp:lastModifiedBy>
  <cp:revision>167</cp:revision>
  <dcterms:created xsi:type="dcterms:W3CDTF">2011-04-05T13:09:04Z</dcterms:created>
  <dcterms:modified xsi:type="dcterms:W3CDTF">2011-07-07T11:06:28Z</dcterms:modified>
</cp:coreProperties>
</file>