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17" r:id="rId13"/>
    <p:sldId id="318" r:id="rId14"/>
    <p:sldId id="326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380" r:id="rId76"/>
    <p:sldId id="381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99" autoAdjust="0"/>
  </p:normalViewPr>
  <p:slideViewPr>
    <p:cSldViewPr>
      <p:cViewPr varScale="1">
        <p:scale>
          <a:sx n="43" d="100"/>
          <a:sy n="43" d="100"/>
        </p:scale>
        <p:origin x="-144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CF2C1-141B-42AB-ADC0-222757B40F4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7FC6A-AE1E-4B35-A896-A23A13281C2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2363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11</a:t>
            </a:fld>
            <a:endParaRPr 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to maintain</a:t>
            </a:r>
          </a:p>
          <a:p>
            <a:r>
              <a:rPr lang="en-US" dirty="0" smtClean="0"/>
              <a:t>Easier to write</a:t>
            </a:r>
            <a:r>
              <a:rPr lang="en-US" baseline="0" dirty="0" smtClean="0"/>
              <a:t> new code</a:t>
            </a:r>
          </a:p>
          <a:p>
            <a:r>
              <a:rPr lang="en-US" baseline="0" dirty="0" smtClean="0"/>
              <a:t>Codebase is unified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24465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‘list’ name is</a:t>
            </a:r>
            <a:r>
              <a:rPr lang="en-US" baseline="0" dirty="0" smtClean="0"/>
              <a:t> not from domain space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34392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343927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Не лише імена сутностей</a:t>
            </a:r>
            <a:r>
              <a:rPr lang="en-US" dirty="0" smtClean="0"/>
              <a:t>;</a:t>
            </a:r>
            <a:r>
              <a:rPr lang="uk-UA" baseline="0" dirty="0" smtClean="0"/>
              <a:t> моделювати відношення між концепціями, використовуючи терміни предметної області.</a:t>
            </a:r>
          </a:p>
          <a:p>
            <a:r>
              <a:rPr lang="uk-UA" baseline="0" dirty="0" smtClean="0"/>
              <a:t>Підвищується рівень абстракції – ми програмуємо не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uk-UA" baseline="0" dirty="0" smtClean="0"/>
              <a:t>і</a:t>
            </a:r>
            <a:r>
              <a:rPr lang="en-US" baseline="0" dirty="0" smtClean="0"/>
              <a:t> Map</a:t>
            </a:r>
            <a:r>
              <a:rPr lang="uk-UA" baseline="0" dirty="0" smtClean="0"/>
              <a:t>, а користувачів і сторінки</a:t>
            </a:r>
            <a:endParaRPr lang="en-US" baseline="0" dirty="0" smtClean="0"/>
          </a:p>
          <a:p>
            <a:r>
              <a:rPr lang="uk-UA" baseline="0" dirty="0" smtClean="0"/>
              <a:t>Не треба постійно пам’ятати, що ці </a:t>
            </a:r>
            <a:r>
              <a:rPr lang="en-US" baseline="0" dirty="0" err="1" smtClean="0"/>
              <a:t>int</a:t>
            </a:r>
            <a:r>
              <a:rPr lang="uk-UA" baseline="0" dirty="0" smtClean="0"/>
              <a:t> означають різне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Encapsulate</a:t>
            </a:r>
            <a:r>
              <a:rPr lang="en-US" baseline="0" dirty="0" smtClean="0"/>
              <a:t> not just state but also behavior.</a:t>
            </a:r>
            <a:endParaRPr lang="uk-U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34392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Velocity probably</a:t>
            </a:r>
            <a:r>
              <a:rPr lang="en-US" baseline="0" dirty="0" smtClean="0"/>
              <a:t> shouldn’t be expressed as a single float number</a:t>
            </a:r>
          </a:p>
          <a:p>
            <a:r>
              <a:rPr lang="en-US" baseline="0" dirty="0" smtClean="0"/>
              <a:t>One doesn’t need to distinguish </a:t>
            </a:r>
            <a:r>
              <a:rPr lang="en-US" baseline="0" dirty="0" err="1" smtClean="0"/>
              <a:t>diferrent</a:t>
            </a:r>
            <a:r>
              <a:rPr lang="en-US" baseline="0" dirty="0" smtClean="0"/>
              <a:t> INTs</a:t>
            </a:r>
          </a:p>
          <a:p>
            <a:r>
              <a:rPr lang="en-US" baseline="0" dirty="0" smtClean="0"/>
              <a:t>Static language compilers will find mismatches quickly</a:t>
            </a:r>
          </a:p>
          <a:p>
            <a:endParaRPr lang="en-US" baseline="0" dirty="0" smtClean="0"/>
          </a:p>
          <a:p>
            <a:r>
              <a:rPr lang="en-US" dirty="0" err="1" smtClean="0"/>
              <a:t>FSharpUnitsOfMeasure</a:t>
            </a:r>
            <a:r>
              <a:rPr lang="en-US" dirty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622633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programming field there are common terms</a:t>
            </a:r>
            <a:r>
              <a:rPr lang="en-US" baseline="0" dirty="0" smtClean="0"/>
              <a:t> that are (ought to be) understood by every developers. </a:t>
            </a:r>
          </a:p>
          <a:p>
            <a:r>
              <a:rPr lang="en-US" baseline="0" dirty="0" smtClean="0"/>
              <a:t>Use such common names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77959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‘walk’ </a:t>
            </a:r>
            <a:r>
              <a:rPr lang="en-US" dirty="0" err="1" smtClean="0"/>
              <a:t>vs</a:t>
            </a:r>
            <a:r>
              <a:rPr lang="en-US" dirty="0" smtClean="0"/>
              <a:t> ‘traverse’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know what ‘traverse’ mean and that it is about trees</a:t>
            </a:r>
          </a:p>
          <a:p>
            <a:r>
              <a:rPr lang="en-US" baseline="0" dirty="0" smtClean="0"/>
              <a:t>Developers know what Pre Order traversal mean</a:t>
            </a:r>
          </a:p>
          <a:p>
            <a:r>
              <a:rPr lang="en-US" baseline="0" dirty="0" smtClean="0"/>
              <a:t>Developers know what an AST is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77959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77959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baseline="0" dirty="0" smtClean="0"/>
              <a:t> is known term – it means, we are building a tree from a set of rows (probably returned by database)</a:t>
            </a:r>
          </a:p>
          <a:p>
            <a:r>
              <a:rPr lang="en-US" baseline="0" dirty="0" smtClean="0"/>
              <a:t>Context!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779596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</a:t>
            </a:r>
            <a:r>
              <a:rPr lang="en-US" baseline="0" dirty="0" smtClean="0"/>
              <a:t> one can have 10-lines functions here and there, but in average, all of them should be small.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25346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12</a:t>
            </a:fld>
            <a:endParaRPr lang="uk-U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ExcelExporterService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837851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look like a</a:t>
            </a:r>
            <a:r>
              <a:rPr lang="en-US" baseline="0" dirty="0" smtClean="0"/>
              <a:t> translation from one language to another.</a:t>
            </a:r>
          </a:p>
          <a:p>
            <a:r>
              <a:rPr lang="en-US" baseline="0" dirty="0" err="1" smtClean="0"/>
              <a:t>JobTemplateService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187864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a function should be relatively small, there’s no place to nest statements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JoinAutocomplete</a:t>
            </a:r>
            <a:r>
              <a:rPr lang="en-US" dirty="0" smtClean="0"/>
              <a:t>&lt;T&gt;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97763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StaircaseMethod</a:t>
            </a:r>
            <a:r>
              <a:rPr lang="en-US" dirty="0" smtClean="0"/>
              <a:t>() example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methods are created to conform to the rule of single return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'single return per function' rule is questionable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808631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Конкатенація</a:t>
            </a:r>
            <a:r>
              <a:rPr lang="uk-UA" baseline="0" dirty="0" smtClean="0"/>
              <a:t> рядків – низький рівень абтракції</a:t>
            </a:r>
          </a:p>
          <a:p>
            <a:r>
              <a:rPr lang="en-US" baseline="0" dirty="0" err="1" smtClean="0"/>
              <a:t>User.HasAttribute</a:t>
            </a:r>
            <a:r>
              <a:rPr lang="en-US" baseline="0" dirty="0" smtClean="0"/>
              <a:t>() – </a:t>
            </a:r>
            <a:r>
              <a:rPr lang="uk-UA" baseline="0" dirty="0" smtClean="0"/>
              <a:t>середній</a:t>
            </a:r>
          </a:p>
          <a:p>
            <a:r>
              <a:rPr lang="en-US" dirty="0" err="1" smtClean="0"/>
              <a:t>ContainsNewTasks</a:t>
            </a:r>
            <a:r>
              <a:rPr lang="en-US" dirty="0" smtClean="0"/>
              <a:t>()</a:t>
            </a:r>
            <a:r>
              <a:rPr lang="en-US" baseline="0" dirty="0" smtClean="0"/>
              <a:t> – </a:t>
            </a:r>
            <a:r>
              <a:rPr lang="uk-UA" baseline="0" dirty="0" smtClean="0"/>
              <a:t>високий</a:t>
            </a:r>
          </a:p>
          <a:p>
            <a:r>
              <a:rPr lang="uk-UA" baseline="0" dirty="0" smtClean="0"/>
              <a:t>Те, як саме збирається ім’я бази даних – другорядна подробиця</a:t>
            </a:r>
            <a:r>
              <a:rPr lang="en-US" baseline="0" dirty="0" smtClean="0"/>
              <a:t> (</a:t>
            </a:r>
            <a:r>
              <a:rPr lang="uk-UA" baseline="0" dirty="0" smtClean="0"/>
              <a:t>для даної функції). </a:t>
            </a:r>
            <a:endParaRPr lang="en-US" baseline="0" dirty="0" smtClean="0"/>
          </a:p>
          <a:p>
            <a:r>
              <a:rPr lang="en-US" baseline="0" dirty="0" smtClean="0"/>
              <a:t>Mixing </a:t>
            </a:r>
            <a:r>
              <a:rPr lang="en-US" b="1" baseline="0" dirty="0" smtClean="0"/>
              <a:t>what</a:t>
            </a:r>
            <a:r>
              <a:rPr lang="en-US" baseline="0" dirty="0" smtClean="0"/>
              <a:t> is done with </a:t>
            </a:r>
            <a:r>
              <a:rPr lang="en-US" b="1" baseline="0" dirty="0" smtClean="0"/>
              <a:t>how</a:t>
            </a:r>
            <a:r>
              <a:rPr lang="en-US" baseline="0" dirty="0" smtClean="0"/>
              <a:t> it is done.</a:t>
            </a:r>
          </a:p>
          <a:p>
            <a:r>
              <a:rPr lang="en-US" baseline="0" dirty="0" smtClean="0"/>
              <a:t>Therefore we need to keep more context in our head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48182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SynchronizeNewTasksSameAbstractionLevel</a:t>
            </a:r>
            <a:r>
              <a:rPr lang="en-US" dirty="0" smtClean="0"/>
              <a:t>()</a:t>
            </a:r>
            <a:r>
              <a:rPr lang="en-US" baseline="0" dirty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40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87951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</a:t>
            </a:r>
            <a:r>
              <a:rPr lang="en-US" baseline="0" dirty="0" smtClean="0"/>
              <a:t> </a:t>
            </a:r>
            <a:r>
              <a:rPr lang="en-US" dirty="0" smtClean="0"/>
              <a:t>Strings</a:t>
            </a:r>
            <a:r>
              <a:rPr lang="en-US" baseline="0" dirty="0" smtClean="0"/>
              <a:t> manipulation, filtering in for-loops</a:t>
            </a:r>
            <a:r>
              <a:rPr lang="en-US" dirty="0" smtClean="0"/>
              <a:t>, maybe</a:t>
            </a:r>
            <a:r>
              <a:rPr lang="en-US" baseline="0" dirty="0" smtClean="0"/>
              <a:t> null checks</a:t>
            </a:r>
          </a:p>
          <a:p>
            <a:r>
              <a:rPr lang="en-US" dirty="0" err="1" smtClean="0"/>
              <a:t>SplitDataTable</a:t>
            </a:r>
            <a:r>
              <a:rPr lang="en-US" dirty="0" smtClean="0"/>
              <a:t>()</a:t>
            </a:r>
            <a:r>
              <a:rPr lang="en-US" baseline="0" dirty="0" smtClean="0"/>
              <a:t> example; look through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PowerPointExporterService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dirty="0" err="1" smtClean="0"/>
              <a:t>IsProjectOpened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0" dirty="0" smtClean="0"/>
              <a:t> – calls to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manipulating sockets </a:t>
            </a:r>
            <a:endParaRPr lang="en-US" dirty="0" smtClean="0"/>
          </a:p>
          <a:p>
            <a:r>
              <a:rPr lang="en-US" dirty="0" smtClean="0"/>
              <a:t>3 – means</a:t>
            </a:r>
            <a:r>
              <a:rPr lang="en-US" baseline="0" dirty="0" smtClean="0"/>
              <a:t> when is mixed with messaging or events guts and mechanics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41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87951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r>
              <a:rPr lang="en-US" baseline="0" dirty="0" smtClean="0"/>
              <a:t> abstraction over database access etc.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42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827727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software that is truly reliable, software developers must learn many of the underlying details </a:t>
            </a:r>
          </a:p>
          <a:p>
            <a:r>
              <a:rPr lang="en-US" dirty="0" smtClean="0"/>
              <a:t>e.g.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Iterate over large two-</a:t>
            </a:r>
            <a:r>
              <a:rPr lang="en-US" baseline="0" dirty="0" err="1" smtClean="0"/>
              <a:t>dimentional</a:t>
            </a:r>
            <a:r>
              <a:rPr lang="en-US" baseline="0" dirty="0" smtClean="0"/>
              <a:t> array – depends on direction. Page faults. Virtual memory abstraction leak.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SQL some queries are much slower than logically equivalent ones. SQL abstraction leak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you forget to unsubscribe from event. GC abstraction leak.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Fix leaks instead of bypassing them.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you know what’s inside an abstraction layer:</a:t>
            </a:r>
          </a:p>
          <a:p>
            <a:pPr marL="171450" indent="-171450">
              <a:buFontTx/>
              <a:buChar char="-"/>
            </a:pP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quickly isolate problems.</a:t>
            </a:r>
          </a:p>
          <a:p>
            <a:pPr marL="171450" indent="-171450">
              <a:buFontTx/>
              <a:buChar char="-"/>
            </a:pP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develop an intuition which will help you avoid those problems in the first place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018539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Side effect is when</a:t>
            </a:r>
            <a:r>
              <a:rPr lang="en-US" baseline="0" dirty="0" smtClean="0"/>
              <a:t> a function changes something in the outer world</a:t>
            </a:r>
          </a:p>
          <a:p>
            <a:r>
              <a:rPr lang="en-US" baseline="0" dirty="0" smtClean="0"/>
              <a:t>It can change something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Globally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class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Its own arguments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Introduce temporal coupling.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a few functions are coupled in this way, it may be hard to add functionality and fix bugs</a:t>
            </a:r>
          </a:p>
          <a:p>
            <a:pPr marL="0" indent="0">
              <a:buFontTx/>
              <a:buNone/>
            </a:pPr>
            <a:r>
              <a:rPr lang="en-US" dirty="0" smtClean="0"/>
              <a:t>“Two wrongs can make a right”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44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0742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Приклади</a:t>
            </a:r>
            <a:r>
              <a:rPr lang="uk-UA" baseline="0" dirty="0" smtClean="0"/>
              <a:t> до кожного пункту</a:t>
            </a:r>
          </a:p>
          <a:p>
            <a:endParaRPr lang="uk-UA" baseline="0" dirty="0" smtClean="0"/>
          </a:p>
          <a:p>
            <a:r>
              <a:rPr lang="uk-UA" baseline="0" dirty="0" smtClean="0"/>
              <a:t>Все має бути просто – в природі все так просто, кинув собі зерно і виростає дерево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13</a:t>
            </a:fld>
            <a:endParaRPr lang="uk-U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</a:t>
            </a:r>
            <a:r>
              <a:rPr lang="en-US" baseline="0" dirty="0" smtClean="0"/>
              <a:t> unexpected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45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566315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of “side effect”, because it takes some time to calculate.</a:t>
            </a:r>
          </a:p>
          <a:p>
            <a:r>
              <a:rPr lang="en-US" baseline="0" dirty="0" smtClean="0"/>
              <a:t>Here performance is really not a big deal.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IS a big deal – cache it, or something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Getters rarely change.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566315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is has setter.</a:t>
            </a:r>
            <a:endParaRPr lang="en-US" dirty="0" smtClean="0"/>
          </a:p>
          <a:p>
            <a:r>
              <a:rPr lang="en-US" dirty="0" smtClean="0"/>
              <a:t>They are OK</a:t>
            </a:r>
            <a:r>
              <a:rPr lang="en-US" baseline="0" dirty="0" smtClean="0"/>
              <a:t> as far as there’s small amount of code inside.</a:t>
            </a:r>
          </a:p>
          <a:p>
            <a:r>
              <a:rPr lang="en-US" baseline="0" dirty="0" smtClean="0"/>
              <a:t>If it takes lot of time – convert to method.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517888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Such</a:t>
            </a:r>
            <a:r>
              <a:rPr lang="en-US" baseline="0" dirty="0" smtClean="0"/>
              <a:t> methods lack command/query separation</a:t>
            </a:r>
          </a:p>
          <a:p>
            <a:r>
              <a:rPr lang="en-US" baseline="0" dirty="0" smtClean="0"/>
              <a:t>This is a query (obtain user from its string representation)</a:t>
            </a:r>
          </a:p>
          <a:p>
            <a:r>
              <a:rPr lang="en-US" dirty="0" smtClean="0"/>
              <a:t>Queries</a:t>
            </a:r>
            <a:r>
              <a:rPr lang="en-US" baseline="0" dirty="0" smtClean="0"/>
              <a:t> usually gets some state, calculate something and return values.</a:t>
            </a:r>
          </a:p>
          <a:p>
            <a:r>
              <a:rPr lang="en-US" baseline="0" dirty="0" smtClean="0"/>
              <a:t>Commands mutate objects and usually return void.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functions don’t do a single thing.</a:t>
            </a:r>
          </a:p>
          <a:p>
            <a:r>
              <a:rPr lang="en-US" baseline="0" dirty="0" smtClean="0"/>
              <a:t>Need to keep things understandable.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51788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sqlSyntaxEditor_KeyDown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Reasons to replace</a:t>
            </a:r>
            <a:r>
              <a:rPr lang="en-US" baseline="0" dirty="0" smtClean="0"/>
              <a:t> them:</a:t>
            </a:r>
          </a:p>
          <a:p>
            <a:r>
              <a:rPr lang="en-US" baseline="0" dirty="0" smtClean="0"/>
              <a:t>Too large: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some new responsibilities get added to dispatcher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requests – more code, they become too big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Extracting into methods – makes the class too big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Separate Command class for each piece of handling logic.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Manipulate commands in collections of objects – very common pattern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It is OK to have dispatcher as long as it is small – you can always refactor it into Commands later.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Sho</a:t>
            </a:r>
            <a:r>
              <a:rPr lang="en-US" baseline="0" dirty="0" smtClean="0"/>
              <a:t>w live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ConditionalDispatcher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53648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conditional constructs</a:t>
            </a:r>
          </a:p>
          <a:p>
            <a:r>
              <a:rPr lang="en-US" dirty="0" err="1" smtClean="0"/>
              <a:t>FirstModule.TreeService.UpdateItem</a:t>
            </a:r>
            <a:r>
              <a:rPr lang="en-US" dirty="0" smtClean="0"/>
              <a:t>() example</a:t>
            </a:r>
            <a:r>
              <a:rPr lang="en-US" baseline="0" dirty="0" smtClean="0"/>
              <a:t> (replace with </a:t>
            </a:r>
            <a:r>
              <a:rPr lang="en-US" baseline="0" dirty="0" err="1" smtClean="0"/>
              <a:t>CanHaveUpdatedByUser</a:t>
            </a:r>
            <a:r>
              <a:rPr lang="en-US" baseline="0" dirty="0" smtClean="0"/>
              <a:t>() or something)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also about abstraction level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51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820445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LangFeaturesIterators</a:t>
            </a:r>
            <a:r>
              <a:rPr lang="en-US" dirty="0" smtClean="0"/>
              <a:t>()</a:t>
            </a:r>
            <a:r>
              <a:rPr lang="en-US" baseline="0" dirty="0" smtClean="0"/>
              <a:t> example, </a:t>
            </a:r>
            <a:r>
              <a:rPr lang="en-US" dirty="0" err="1" smtClean="0"/>
              <a:t>GetInnerExceptions</a:t>
            </a:r>
            <a:r>
              <a:rPr lang="en-US" baseline="0" dirty="0" smtClean="0"/>
              <a:t>() example</a:t>
            </a:r>
          </a:p>
          <a:p>
            <a:r>
              <a:rPr lang="en-US" dirty="0" err="1" smtClean="0"/>
              <a:t>LangFeaturesQueryComprehensions</a:t>
            </a:r>
            <a:r>
              <a:rPr lang="en-US" dirty="0" smtClean="0"/>
              <a:t>()</a:t>
            </a:r>
            <a:r>
              <a:rPr lang="en-US" baseline="0" dirty="0" smtClean="0"/>
              <a:t>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</a:t>
            </a:r>
            <a:r>
              <a:rPr lang="en-US" baseline="0" dirty="0" err="1" smtClean="0"/>
              <a:t>langs</a:t>
            </a:r>
            <a:r>
              <a:rPr lang="en-US" baseline="0" dirty="0" smtClean="0"/>
              <a:t> – try to find languages with different ideologies</a:t>
            </a:r>
          </a:p>
          <a:p>
            <a:r>
              <a:rPr lang="en-US" baseline="0" dirty="0" smtClean="0"/>
              <a:t>One can write Fortran in </a:t>
            </a:r>
            <a:r>
              <a:rPr lang="en-US" baseline="0" smtClean="0"/>
              <a:t>any language.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271351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“Hurt leg” analogy</a:t>
            </a:r>
          </a:p>
          <a:p>
            <a:r>
              <a:rPr lang="en-US" dirty="0" smtClean="0"/>
              <a:t>You constantly</a:t>
            </a:r>
            <a:r>
              <a:rPr lang="en-US" baseline="0" dirty="0" smtClean="0"/>
              <a:t> </a:t>
            </a:r>
            <a:r>
              <a:rPr lang="en-US" dirty="0" smtClean="0"/>
              <a:t>support non-</a:t>
            </a:r>
            <a:r>
              <a:rPr lang="en-US" dirty="0" err="1" smtClean="0"/>
              <a:t>errorneus</a:t>
            </a:r>
            <a:r>
              <a:rPr lang="en-US" baseline="0" dirty="0" smtClean="0"/>
              <a:t> application state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54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91337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checks return value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"staircase" methods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55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0565899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Harder – because you need to write explicitly empty catch clause</a:t>
            </a:r>
            <a:r>
              <a:rPr lang="en-US" baseline="0" dirty="0" smtClean="0"/>
              <a:t>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56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46002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Це</a:t>
            </a:r>
            <a:r>
              <a:rPr lang="uk-UA" baseline="0" dirty="0" smtClean="0"/>
              <a:t> в першу чергу стосується функцій, але загалом концепт універсальний.</a:t>
            </a:r>
          </a:p>
          <a:p>
            <a:r>
              <a:rPr lang="uk-UA" baseline="0" dirty="0" smtClean="0"/>
              <a:t>Коли ви починаєте писати код функції у вас в голові має бути чіткий </a:t>
            </a:r>
            <a:r>
              <a:rPr lang="uk-UA" baseline="0" dirty="0" err="1" smtClean="0"/>
              <a:t>“малюнок”</a:t>
            </a:r>
            <a:r>
              <a:rPr lang="uk-UA" baseline="0" dirty="0" smtClean="0"/>
              <a:t> того що конкретна функція робить і які мінімальні кроки потрібні для досягнення мети.</a:t>
            </a:r>
          </a:p>
          <a:p>
            <a:r>
              <a:rPr lang="uk-UA" b="1" baseline="0" dirty="0" smtClean="0"/>
              <a:t>Навести приклад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15</a:t>
            </a:fld>
            <a:endParaRPr lang="uk-U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57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4665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Safety-critical,</a:t>
            </a:r>
            <a:r>
              <a:rPr lang="en-US" baseline="0" dirty="0" smtClean="0"/>
              <a:t> money-critical software are favor correctness</a:t>
            </a:r>
          </a:p>
          <a:p>
            <a:r>
              <a:rPr lang="en-US" baseline="0" dirty="0" smtClean="0"/>
              <a:t>Consumer software favor robustness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58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064292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bubble up to the highest architectural level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not be such errors – testers must catch them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61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682547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do anything – let it bubble up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62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902050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unusual or undesirable situation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should be aware of and prepared to handle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even a separate exception hierarchy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63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563810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unclear what conditions should the caller ensure before making a call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64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848077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anticipate that project</a:t>
            </a:r>
            <a:r>
              <a:rPr lang="en-US" baseline="0" dirty="0" smtClean="0"/>
              <a:t> can not exist, then </a:t>
            </a:r>
            <a:r>
              <a:rPr lang="en-US" baseline="0" dirty="0" err="1" smtClean="0"/>
              <a:t>ProjectNotFoundException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If you think that when project does not exist, then it is a non-recoverable problem – </a:t>
            </a:r>
            <a:r>
              <a:rPr lang="en-US" baseline="0" dirty="0" err="1" smtClean="0"/>
              <a:t>SQLException</a:t>
            </a:r>
            <a:r>
              <a:rPr lang="en-US" baseline="0" dirty="0" smtClean="0"/>
              <a:t>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66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1043572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FloatingPoint</a:t>
            </a:r>
            <a:r>
              <a:rPr lang="en-US" baseline="0" dirty="0" smtClean="0"/>
              <a:t> project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Leaky abstraction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68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735335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execution is deferred</a:t>
            </a:r>
            <a:r>
              <a:rPr lang="en-US" baseline="0" dirty="0" smtClean="0"/>
              <a:t> until we start to iterate over the iterator</a:t>
            </a:r>
            <a:endParaRPr lang="en-US" dirty="0" smtClean="0"/>
          </a:p>
          <a:p>
            <a:r>
              <a:rPr lang="en-US" dirty="0" err="1" smtClean="0"/>
              <a:t>PitfallsDeferredExecution</a:t>
            </a:r>
            <a:r>
              <a:rPr lang="en-US" dirty="0" smtClean="0"/>
              <a:t>() example</a:t>
            </a:r>
          </a:p>
          <a:p>
            <a:r>
              <a:rPr lang="en-US" dirty="0" smtClean="0"/>
              <a:t>Example with database connection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Leaky abstraction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69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849648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</a:t>
            </a:r>
            <a:r>
              <a:rPr lang="en-US" baseline="0" dirty="0" smtClean="0"/>
              <a:t> time is much cheaper than developer’s time</a:t>
            </a:r>
          </a:p>
          <a:p>
            <a:r>
              <a:rPr lang="en-US" baseline="0" dirty="0" smtClean="0"/>
              <a:t>Not good idea to access database in a loop</a:t>
            </a:r>
          </a:p>
          <a:p>
            <a:r>
              <a:rPr lang="en-US" baseline="0" dirty="0" smtClean="0"/>
              <a:t>Better to access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just once or twice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70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95320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Все що буде сказано далі є тільки</a:t>
            </a:r>
            <a:r>
              <a:rPr lang="uk-UA" baseline="0" dirty="0" smtClean="0"/>
              <a:t> ознаками поганого чи не поганого коду, а не самостійним явищем. Уникання ситуацій описаних далі не має бути метою програмування. Виникання таких ситуацій варто сприймати як сигнал про те, що можливо щось не так.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16</a:t>
            </a:fld>
            <a:endParaRPr lang="uk-U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Measure!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71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629194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randomly inspect every byte on a hard drive could take 32 years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lookahead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used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abstractions leak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memory fragmentation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locality example, memory fragmentation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72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502288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StyleCop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ReSharper</a:t>
            </a:r>
            <a:endParaRPr lang="en-US" baseline="0" dirty="0" smtClean="0"/>
          </a:p>
          <a:p>
            <a:r>
              <a:rPr lang="en-US" baseline="0" dirty="0" smtClean="0"/>
              <a:t>Show VS Code analysis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75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234233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r>
              <a:rPr lang="en-US" baseline="0" dirty="0" smtClean="0"/>
              <a:t> demo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76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9542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10111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baseline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841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Ці типа</a:t>
            </a:r>
            <a:r>
              <a:rPr lang="uk-UA" baseline="0" dirty="0" smtClean="0"/>
              <a:t> назв можуть бути комбіновані.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20</a:t>
            </a:fld>
            <a:endParaRPr 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you</a:t>
            </a:r>
            <a:r>
              <a:rPr lang="en-US" baseline="0" dirty="0" smtClean="0"/>
              <a:t> aren’t familiar with LINQ syntax, you understand what’s going on</a:t>
            </a:r>
          </a:p>
          <a:p>
            <a:r>
              <a:rPr lang="en-US" baseline="0" dirty="0" smtClean="0"/>
              <a:t>You can tell that clearing a grid means to find all controls by some criteria and clear them in some way.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24465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practices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Реалізація = Механізм + Засоби</a:t>
            </a:r>
            <a:endParaRPr lang="uk-UA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Характеристики хорошого коду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 marL="914400" lvl="1" indent="-514350"/>
            <a:r>
              <a:rPr lang="uk-UA" b="1" dirty="0" smtClean="0"/>
              <a:t>Зрозумілість</a:t>
            </a:r>
          </a:p>
          <a:p>
            <a:pPr marL="914400" lvl="1" indent="-514350"/>
            <a:r>
              <a:rPr lang="uk-UA" dirty="0" smtClean="0"/>
              <a:t>Зібраність</a:t>
            </a:r>
          </a:p>
          <a:p>
            <a:pPr marL="914400" lvl="1" indent="-514350"/>
            <a:r>
              <a:rPr lang="uk-UA" dirty="0" smtClean="0"/>
              <a:t>Послідовність</a:t>
            </a:r>
          </a:p>
          <a:p>
            <a:pPr marL="914400" lvl="1" indent="-514350"/>
            <a:r>
              <a:rPr lang="uk-UA" dirty="0" smtClean="0"/>
              <a:t>Передбачуваність</a:t>
            </a:r>
          </a:p>
          <a:p>
            <a:pPr marL="914400" lvl="1" indent="-514350"/>
            <a:r>
              <a:rPr lang="uk-UA" dirty="0" smtClean="0"/>
              <a:t>Конкретність</a:t>
            </a:r>
          </a:p>
          <a:p>
            <a:pPr marL="914400" lvl="1" indent="-514350"/>
            <a:r>
              <a:rPr lang="uk-UA" dirty="0" smtClean="0"/>
              <a:t>Мінімалістичність</a:t>
            </a:r>
          </a:p>
          <a:p>
            <a:pPr marL="914400" lvl="1" indent="-514350"/>
            <a:r>
              <a:rPr lang="uk-UA" dirty="0"/>
              <a:t>Повнота</a:t>
            </a:r>
            <a:endParaRPr lang="uk-UA" dirty="0" smtClean="0"/>
          </a:p>
          <a:p>
            <a:pPr marL="914400" lvl="1" indent="-514350"/>
            <a:r>
              <a:rPr lang="uk-UA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Звідки</a:t>
            </a:r>
            <a:r>
              <a:rPr lang="uk-UA" baseline="0" dirty="0" smtClean="0"/>
              <a:t> береться поганий код?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Поганий код з'являється тоді коли в ньому відсутні характеристики хорошого коду  </a:t>
            </a:r>
          </a:p>
        </p:txBody>
      </p:sp>
    </p:spTree>
    <p:extLst>
      <p:ext uri="{BB962C8B-B14F-4D97-AF65-F5344CB8AC3E}">
        <p14:creationId xmlns:p14="http://schemas.microsoft.com/office/powerpoint/2010/main" xmlns="" val="13149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Від вищого рівня абстракції до нижчого</a:t>
            </a:r>
          </a:p>
          <a:p>
            <a:r>
              <a:rPr lang="uk-UA" b="1" dirty="0" smtClean="0"/>
              <a:t>Одна мета (призначення) – один рівень абстракції – один </a:t>
            </a:r>
            <a:r>
              <a:rPr lang="ru-RU" b="1" dirty="0" smtClean="0"/>
              <a:t>контекст</a:t>
            </a:r>
            <a:r>
              <a:rPr lang="uk-UA" sz="2800" dirty="0" smtClean="0"/>
              <a:t>(за винятком допоміжних конструкцій з тимчасовими змінними)</a:t>
            </a:r>
          </a:p>
          <a:p>
            <a:r>
              <a:rPr lang="uk-UA" b="1" dirty="0"/>
              <a:t>П</a:t>
            </a:r>
            <a:r>
              <a:rPr lang="uk-UA" b="1" dirty="0" smtClean="0"/>
              <a:t>росто і очевидно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Кодування має бути природнім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7321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Дерево проекту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03244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Services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Implementation</a:t>
            </a:r>
          </a:p>
          <a:p>
            <a:pPr lvl="2"/>
            <a:r>
              <a:rPr lang="en-US" sz="1600" dirty="0" err="1" smtClean="0"/>
              <a:t>LogerService.cs</a:t>
            </a:r>
            <a:endParaRPr lang="en-US" sz="1600" dirty="0" smtClean="0"/>
          </a:p>
          <a:p>
            <a:pPr lvl="2"/>
            <a:r>
              <a:rPr lang="en-US" sz="1600" dirty="0" err="1" smtClean="0"/>
              <a:t>SecurityService.cs</a:t>
            </a:r>
            <a:endParaRPr lang="en-US" sz="12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ILoggerService.cs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ISecurityService.cs</a:t>
            </a:r>
            <a:endParaRPr lang="uk-UA" sz="2000" dirty="0" smtClean="0"/>
          </a:p>
          <a:p>
            <a:r>
              <a:rPr lang="en-US" sz="2400" dirty="0" smtClean="0"/>
              <a:t>Views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CreateUser.html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EditUser.html</a:t>
            </a:r>
          </a:p>
          <a:p>
            <a:r>
              <a:rPr lang="en-US" sz="2400" dirty="0" smtClean="0"/>
              <a:t>Controllers</a:t>
            </a:r>
          </a:p>
          <a:p>
            <a:r>
              <a:rPr lang="en-US" sz="2400" dirty="0" smtClean="0"/>
              <a:t>Models</a:t>
            </a:r>
          </a:p>
          <a:p>
            <a:r>
              <a:rPr lang="en-US" sz="2400" dirty="0" err="1" smtClean="0"/>
              <a:t>Utils</a:t>
            </a:r>
            <a:endParaRPr lang="ru-RU" sz="24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11560" y="141277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осі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–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призначення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осі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–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рівень абстракції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1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Виробництво (створення) коду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Визначення мети. 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Визначення кроків досягнення мети з найменшим рівнем деталізації. Якщо немає меншого рівня деталізації то написати відповідний код, інакше почати з пункту 1.</a:t>
            </a:r>
          </a:p>
        </p:txBody>
      </p:sp>
    </p:spTree>
    <p:extLst>
      <p:ext uri="{BB962C8B-B14F-4D97-AF65-F5344CB8AC3E}">
        <p14:creationId xmlns:p14="http://schemas.microsoft.com/office/powerpoint/2010/main" xmlns="" val="23271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Поганий і НЕ поганий код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xmlns="" val="28002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uk-UA" sz="3600" b="1" dirty="0"/>
              <a:t>Функція створюється для виконання однієї задачі в якомусь </a:t>
            </a:r>
            <a:r>
              <a:rPr lang="uk-UA" sz="3600" b="1" dirty="0" smtClean="0"/>
              <a:t>контексті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xmlns="" val="28760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Інтерфейс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Дієслово (</a:t>
            </a:r>
            <a:r>
              <a:rPr lang="en-US" dirty="0" smtClean="0"/>
              <a:t>Run, Start, Connect</a:t>
            </a:r>
            <a:r>
              <a:rPr lang="uk-UA" dirty="0" smtClean="0"/>
              <a:t>)</a:t>
            </a:r>
          </a:p>
          <a:p>
            <a:r>
              <a:rPr lang="uk-UA" dirty="0" smtClean="0"/>
              <a:t>Дієслово + сутність</a:t>
            </a:r>
            <a:r>
              <a:rPr lang="en-US" dirty="0" smtClean="0"/>
              <a:t> (</a:t>
            </a:r>
            <a:r>
              <a:rPr lang="en-US" dirty="0" err="1" smtClean="0"/>
              <a:t>SaveReport</a:t>
            </a:r>
            <a:r>
              <a:rPr lang="en-US" dirty="0" smtClean="0"/>
              <a:t>, </a:t>
            </a:r>
            <a:r>
              <a:rPr lang="en-US" dirty="0" err="1" smtClean="0"/>
              <a:t>CalculateSalary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Дієслово + уточнення</a:t>
            </a:r>
            <a:r>
              <a:rPr lang="ru-RU" dirty="0" smtClean="0"/>
              <a:t> + </a:t>
            </a:r>
            <a:r>
              <a:rPr lang="uk-UA" dirty="0" smtClean="0"/>
              <a:t>сутність</a:t>
            </a:r>
            <a:r>
              <a:rPr lang="en-US" dirty="0" smtClean="0"/>
              <a:t> (</a:t>
            </a:r>
            <a:r>
              <a:rPr lang="en-US" dirty="0" err="1" smtClean="0"/>
              <a:t>RemoveSelectedReports</a:t>
            </a:r>
            <a:r>
              <a:rPr lang="en-US" dirty="0" smtClean="0"/>
              <a:t>, </a:t>
            </a:r>
            <a:r>
              <a:rPr lang="en-US" dirty="0" err="1" smtClean="0"/>
              <a:t>RefreshStaleData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Довгі назви це непогано, погано – незрозумілі назви</a:t>
            </a:r>
          </a:p>
          <a:p>
            <a:pPr algn="ctr">
              <a:buNone/>
            </a:pPr>
            <a:r>
              <a:rPr lang="uk-UA" b="1" dirty="0" smtClean="0"/>
              <a:t>Хороша назва функції, показує,</a:t>
            </a:r>
            <a:r>
              <a:rPr lang="en-US" b="1" dirty="0" smtClean="0"/>
              <a:t> </a:t>
            </a:r>
            <a:r>
              <a:rPr lang="ru-RU" b="1" dirty="0" smtClean="0"/>
              <a:t>що</a:t>
            </a:r>
            <a:r>
              <a:rPr lang="uk-UA" b="1" dirty="0" smtClean="0"/>
              <a:t> робить функція без необхідності дивитись на сигнатуру.</a:t>
            </a:r>
          </a:p>
        </p:txBody>
      </p:sp>
    </p:spTree>
    <p:extLst>
      <p:ext uri="{BB962C8B-B14F-4D97-AF65-F5344CB8AC3E}">
        <p14:creationId xmlns:p14="http://schemas.microsoft.com/office/powerpoint/2010/main" xmlns="" val="39788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Один рівень абстракції</a:t>
            </a:r>
          </a:p>
          <a:p>
            <a:r>
              <a:rPr lang="uk-UA" b="1" dirty="0" smtClean="0"/>
              <a:t>Послідовність дій</a:t>
            </a:r>
          </a:p>
          <a:p>
            <a:r>
              <a:rPr lang="uk-UA" b="1" dirty="0" smtClean="0"/>
              <a:t>Все в реалзіації функції має служити безпосередньо поставленій задачі</a:t>
            </a:r>
          </a:p>
          <a:p>
            <a:pPr marL="971550" lvl="1" indent="-514350">
              <a:buFont typeface="+mj-lt"/>
              <a:buAutoNum type="arabicPeriod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xmlns="" val="8356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uk-UA" b="1" dirty="0" smtClean="0"/>
              <a:t>Програмування це Процес!</a:t>
            </a:r>
            <a:endParaRPr lang="uk-UA" b="1" dirty="0"/>
          </a:p>
        </p:txBody>
      </p:sp>
      <p:pic>
        <p:nvPicPr>
          <p:cNvPr id="1026" name="Picture 2" descr="http://maykach.ru/data/tinyuploads/CaptainObvio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340768"/>
            <a:ext cx="3816424" cy="5243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Назви змінних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 smtClean="0"/>
              <a:t>Назва змінної  відображає її призначення.</a:t>
            </a:r>
          </a:p>
          <a:p>
            <a:r>
              <a:rPr lang="uk-UA" dirty="0" smtClean="0"/>
              <a:t>Назви сутностей</a:t>
            </a:r>
          </a:p>
          <a:p>
            <a:pPr lvl="1"/>
            <a:r>
              <a:rPr lang="en-US" sz="2600" dirty="0" smtClean="0"/>
              <a:t>user, report, </a:t>
            </a:r>
            <a:r>
              <a:rPr lang="en-US" sz="2600" dirty="0" err="1" smtClean="0"/>
              <a:t>oldReport</a:t>
            </a:r>
            <a:r>
              <a:rPr lang="en-US" sz="2600" dirty="0" smtClean="0"/>
              <a:t>, </a:t>
            </a:r>
            <a:r>
              <a:rPr lang="en-US" sz="2600" dirty="0" err="1" smtClean="0"/>
              <a:t>newReport</a:t>
            </a:r>
            <a:r>
              <a:rPr lang="en-US" sz="2600" dirty="0" smtClean="0"/>
              <a:t>, </a:t>
            </a:r>
            <a:r>
              <a:rPr lang="en-US" sz="2600" dirty="0" err="1" smtClean="0"/>
              <a:t>editedProduct</a:t>
            </a:r>
            <a:endParaRPr lang="en-US" sz="2600" dirty="0" smtClean="0"/>
          </a:p>
          <a:p>
            <a:pPr lvl="1"/>
            <a:r>
              <a:rPr lang="en-US" sz="2600" strike="sngStrike" dirty="0" smtClean="0"/>
              <a:t>user3</a:t>
            </a:r>
            <a:r>
              <a:rPr lang="en-US" sz="2600" dirty="0" smtClean="0"/>
              <a:t>, </a:t>
            </a:r>
            <a:r>
              <a:rPr lang="en-US" sz="2600" strike="sngStrike" dirty="0" err="1" smtClean="0"/>
              <a:t>justCreatedProduct</a:t>
            </a:r>
            <a:endParaRPr lang="en-US" sz="2600" strike="sngStrike" dirty="0" smtClean="0"/>
          </a:p>
          <a:p>
            <a:r>
              <a:rPr lang="uk-UA" dirty="0" err="1" smtClean="0"/>
              <a:t>Паттерн</a:t>
            </a:r>
            <a:r>
              <a:rPr lang="uk-UA" dirty="0" smtClean="0"/>
              <a:t> орієнтовані назви</a:t>
            </a:r>
          </a:p>
          <a:p>
            <a:pPr lvl="1"/>
            <a:r>
              <a:rPr lang="en-US" sz="2600" dirty="0" err="1" smtClean="0"/>
              <a:t>SallaryCalculationStrategy</a:t>
            </a:r>
            <a:r>
              <a:rPr lang="en-US" sz="2600" dirty="0" smtClean="0"/>
              <a:t>, </a:t>
            </a:r>
            <a:r>
              <a:rPr lang="en-US" sz="2600" dirty="0" err="1" smtClean="0"/>
              <a:t>ReportBuilder</a:t>
            </a:r>
            <a:r>
              <a:rPr lang="en-US" sz="2600" dirty="0" smtClean="0"/>
              <a:t>, </a:t>
            </a:r>
            <a:r>
              <a:rPr lang="en-US" sz="2600" dirty="0" err="1" smtClean="0"/>
              <a:t>UserDao</a:t>
            </a:r>
            <a:endParaRPr lang="uk-UA" sz="2600" dirty="0" smtClean="0"/>
          </a:p>
          <a:p>
            <a:r>
              <a:rPr lang="uk-UA" dirty="0" smtClean="0"/>
              <a:t>Назви специфічні для конкретного рішення</a:t>
            </a:r>
          </a:p>
          <a:p>
            <a:pPr lvl="1"/>
            <a:r>
              <a:rPr lang="en-US" sz="2600" dirty="0" err="1" smtClean="0"/>
              <a:t>JobProcessor</a:t>
            </a:r>
            <a:endParaRPr lang="en-US" sz="2600" dirty="0" smtClean="0"/>
          </a:p>
          <a:p>
            <a:r>
              <a:rPr lang="uk-UA" dirty="0" smtClean="0"/>
              <a:t>Допоміжні змінні в синтаксичних конструкціях</a:t>
            </a:r>
            <a:endParaRPr lang="en-US" dirty="0" smtClean="0"/>
          </a:p>
          <a:p>
            <a:pPr lvl="1"/>
            <a:r>
              <a:rPr lang="en-US" sz="2600" dirty="0" smtClean="0"/>
              <a:t>I, j </a:t>
            </a:r>
            <a:r>
              <a:rPr lang="uk-UA" sz="2600" dirty="0" smtClean="0"/>
              <a:t>в циклах</a:t>
            </a: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xmlns="" val="37780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Невдалі назви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Схожі назви, які не передають різницю призначення (</a:t>
            </a:r>
            <a:r>
              <a:rPr lang="uk-UA" strike="sngStrike" dirty="0" err="1" smtClean="0"/>
              <a:t>user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userInfo</a:t>
            </a:r>
            <a:r>
              <a:rPr lang="uk-UA" dirty="0" smtClean="0"/>
              <a:t>,  </a:t>
            </a:r>
            <a:r>
              <a:rPr lang="uk-UA" strike="sngStrike" dirty="0" err="1" smtClean="0"/>
              <a:t>report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reportData</a:t>
            </a:r>
            <a:r>
              <a:rPr lang="uk-UA" dirty="0" smtClean="0"/>
              <a:t>)</a:t>
            </a:r>
          </a:p>
          <a:p>
            <a:r>
              <a:rPr lang="uk-UA" dirty="0" smtClean="0"/>
              <a:t>Назва типу у змінній коли це і так зрозуміло (</a:t>
            </a:r>
            <a:r>
              <a:rPr lang="uk-UA" strike="sngStrike" dirty="0" err="1" smtClean="0"/>
              <a:t>reportObject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descriptionText</a:t>
            </a:r>
            <a:r>
              <a:rPr lang="uk-UA" dirty="0" smtClean="0"/>
              <a:t>)</a:t>
            </a:r>
          </a:p>
          <a:p>
            <a:r>
              <a:rPr lang="uk-UA" dirty="0" smtClean="0"/>
              <a:t>Лишні префікси контексту</a:t>
            </a:r>
            <a:r>
              <a:rPr lang="en-US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 </a:t>
            </a:r>
            <a:r>
              <a:rPr lang="ru-RU" dirty="0" err="1" smtClean="0"/>
              <a:t>назва</a:t>
            </a:r>
            <a:r>
              <a:rPr lang="ru-RU" dirty="0" smtClean="0"/>
              <a:t> </a:t>
            </a:r>
            <a:r>
              <a:rPr lang="ru-RU" dirty="0" err="1" smtClean="0"/>
              <a:t>аплікації</a:t>
            </a:r>
            <a:r>
              <a:rPr lang="ru-RU" dirty="0" smtClean="0"/>
              <a:t> перед </a:t>
            </a:r>
            <a:r>
              <a:rPr lang="ru-RU" dirty="0" err="1" smtClean="0"/>
              <a:t>назвою</a:t>
            </a:r>
            <a:r>
              <a:rPr lang="ru-RU" dirty="0" smtClean="0"/>
              <a:t> </a:t>
            </a:r>
            <a:r>
              <a:rPr lang="ru-RU" dirty="0" err="1" smtClean="0"/>
              <a:t>класів</a:t>
            </a:r>
            <a:r>
              <a:rPr lang="ru-RU" dirty="0" smtClean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xmlns="" val="13339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Назви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1392" y="2672749"/>
            <a:ext cx="8717280" cy="286232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ClearGrid()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controlsToRemove =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Detail.Controls.OfType&lt;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XRControl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&gt;()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is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WinControlContainer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control.Name.StartsWith(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"winControlContainer"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control;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ClearControls(controlsToRemove);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2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Descriptive names help you</a:t>
            </a:r>
          </a:p>
          <a:p>
            <a:pPr>
              <a:buFontTx/>
              <a:buChar char="-"/>
            </a:pPr>
            <a:r>
              <a:rPr lang="en-US" dirty="0" smtClean="0"/>
              <a:t>Easier understand code design</a:t>
            </a:r>
          </a:p>
          <a:p>
            <a:pPr>
              <a:buFontTx/>
              <a:buChar char="-"/>
            </a:pPr>
            <a:r>
              <a:rPr lang="en-US" dirty="0" smtClean="0"/>
              <a:t>Spot generic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67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Назви з доменної області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651" y="2695813"/>
            <a:ext cx="8786949" cy="310854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list =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country.GetAllUnemployedPeople(); 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(list.Count &gt;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*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presidentFacebookPage.CurrentStatus =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"Still working..."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4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доменної області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2636731"/>
            <a:ext cx="8839200" cy="310854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unemployedPeople = 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country.GetAllUnemployedPeople();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(unemployedPeople.Count &gt;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*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presidentFacebookPage.CurrentStatus =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"Still working..."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0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доменної області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474" y="3729335"/>
            <a:ext cx="8789126" cy="46166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&gt;&gt; pageIdsByUserId;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2474" y="1447800"/>
            <a:ext cx="8789126" cy="193899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(!pageIdsByUserId[user.Id]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.ContainsKey(page.Id))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RedirectToLoginPage(user);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2474" y="4549172"/>
            <a:ext cx="8789126" cy="156966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(!user.HasAccessToPage(page))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RedirectToLoginPage(user);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7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specific types instead of primitives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domain values, not just INTs and STRINGs</a:t>
            </a:r>
          </a:p>
          <a:p>
            <a:r>
              <a:rPr lang="en-US" dirty="0" smtClean="0"/>
              <a:t>Improves readability</a:t>
            </a:r>
          </a:p>
          <a:p>
            <a:r>
              <a:rPr lang="en-US" dirty="0" smtClean="0"/>
              <a:t>Compiler checks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1555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</a:t>
            </a:r>
            <a:r>
              <a:rPr lang="uk-UA" dirty="0" smtClean="0"/>
              <a:t>області рішення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Terms from computer science, software engineering,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40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області рішення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754" y="1676400"/>
            <a:ext cx="8839200" cy="224676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C8CB4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AstNode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TraversePreOrder(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AstNode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node)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3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потрібно хорошому коду 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uk-UA" sz="3600" b="1" dirty="0" smtClean="0"/>
              <a:t>Чітко визначена мета (призначення). 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Правильне технічне вираження (реалізація)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області рішення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</a:p>
          <a:p>
            <a:r>
              <a:rPr lang="en-US" dirty="0" err="1" smtClean="0"/>
              <a:t>JobQueue</a:t>
            </a:r>
            <a:endParaRPr lang="en-US" dirty="0" smtClean="0"/>
          </a:p>
          <a:p>
            <a:r>
              <a:rPr lang="en-US" dirty="0" err="1" smtClean="0"/>
              <a:t>ResultSet</a:t>
            </a:r>
            <a:endParaRPr lang="en-US" dirty="0" smtClean="0"/>
          </a:p>
          <a:p>
            <a:r>
              <a:rPr lang="en-US" dirty="0" smtClean="0"/>
              <a:t>all these names are familiar to all developers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0330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області рішення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1600200"/>
            <a:ext cx="8610600" cy="30469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Tree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BuildTree(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C8CB4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ResultSetRow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resultSet)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treeBuilder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JobTemplateTreeBuilder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resultSet);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 = treeBuilder.Build();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20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Функції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900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Розмір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smaller the better</a:t>
            </a:r>
          </a:p>
          <a:p>
            <a:r>
              <a:rPr lang="en-US" dirty="0" smtClean="0"/>
              <a:t>&lt;=5 lines of code</a:t>
            </a:r>
          </a:p>
          <a:p>
            <a:r>
              <a:rPr lang="en-US" dirty="0" smtClean="0"/>
              <a:t>In average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2892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Type: Screen F-n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circa 1980s: function shouldn’t be larger than a screen</a:t>
            </a:r>
          </a:p>
          <a:p>
            <a:r>
              <a:rPr lang="en-US" dirty="0" smtClean="0"/>
              <a:t>(that means 20 LOC)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391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Type: Highly Factored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mostly single line methods</a:t>
            </a:r>
          </a:p>
          <a:p>
            <a:r>
              <a:rPr lang="en-US" dirty="0" smtClean="0"/>
              <a:t>Often cause – very detailed refactoring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407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statements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size ==&gt; very few nested statements</a:t>
            </a:r>
          </a:p>
          <a:p>
            <a:r>
              <a:rPr lang="en-US" dirty="0" smtClean="0"/>
              <a:t>Fewer complex if/else/loop statements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756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Type: Staircase function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conditional with a guard </a:t>
            </a:r>
            <a:r>
              <a:rPr lang="en-US" dirty="0" smtClean="0"/>
              <a:t>clause</a:t>
            </a:r>
          </a:p>
          <a:p>
            <a:r>
              <a:rPr lang="en-US" dirty="0" smtClean="0"/>
              <a:t>Split conditional logic into smaller functions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9992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</a:t>
            </a:r>
            <a:r>
              <a:rPr lang="en-US" smtClean="0"/>
              <a:t>: ‘Deblocked</a:t>
            </a:r>
            <a:r>
              <a:rPr lang="en-US" dirty="0" smtClean="0"/>
              <a:t>’ function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408131"/>
            <a:ext cx="8686800" cy="310854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DeblockedFunction()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(Condition())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Action();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1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 to function size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of abstraction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45816"/>
            <a:ext cx="8382000" cy="4154984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database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"DBGLOBAL"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(user.HasAttribute(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"LOCAL"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database = service.GetDatabaseBaseName() +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"_LOCAL"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 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(user.Tasks.ContainsNewTasks())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Tasks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newTasks = user.Tasks.GetNewTasks();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SaveNewTasks(database, newTasks);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9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Призначення диктує форму</a:t>
            </a:r>
            <a:endParaRPr lang="uk-UA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level of abstraction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Try to program in the right abstraction level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878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level of abstraction -- Smells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business logic code mixed with:</a:t>
            </a:r>
          </a:p>
          <a:p>
            <a:pPr lvl="1"/>
            <a:r>
              <a:rPr lang="en-US" dirty="0"/>
              <a:t>very low level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code</a:t>
            </a:r>
          </a:p>
          <a:p>
            <a:pPr lvl="1"/>
            <a:r>
              <a:rPr lang="en-US" dirty="0" smtClean="0"/>
              <a:t>presentation/infrastructure code (UI, messaging, events etc.)</a:t>
            </a:r>
          </a:p>
          <a:p>
            <a:r>
              <a:rPr lang="en-US" dirty="0" smtClean="0"/>
              <a:t>You’re mixing </a:t>
            </a:r>
            <a:r>
              <a:rPr lang="en-US" b="1" dirty="0" smtClean="0"/>
              <a:t>what</a:t>
            </a:r>
            <a:r>
              <a:rPr lang="en-US" dirty="0" smtClean="0"/>
              <a:t> is done with </a:t>
            </a:r>
            <a:r>
              <a:rPr lang="en-US" b="1" dirty="0" smtClean="0"/>
              <a:t>how</a:t>
            </a:r>
            <a:r>
              <a:rPr lang="en-US" dirty="0" smtClean="0"/>
              <a:t> it is done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38894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– to reduce or hide complexity</a:t>
            </a:r>
          </a:p>
          <a:p>
            <a:r>
              <a:rPr lang="en-US" dirty="0" smtClean="0"/>
              <a:t>Hide implementation details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Database access layer</a:t>
            </a:r>
          </a:p>
          <a:p>
            <a:r>
              <a:rPr lang="en-US" dirty="0" smtClean="0"/>
              <a:t>Abstractions usually are stacked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936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abstractions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non-trivial abstractions are leaky</a:t>
            </a:r>
          </a:p>
          <a:p>
            <a:r>
              <a:rPr lang="en-US" dirty="0" smtClean="0"/>
              <a:t>Create code more quickly – YES</a:t>
            </a:r>
          </a:p>
          <a:p>
            <a:r>
              <a:rPr lang="en-US" dirty="0" smtClean="0"/>
              <a:t>Learn more quickly – (sometimes) NO</a:t>
            </a:r>
          </a:p>
          <a:p>
            <a:r>
              <a:rPr lang="en-US" dirty="0" smtClean="0"/>
              <a:t>Respect the abstraction</a:t>
            </a:r>
          </a:p>
          <a:p>
            <a:r>
              <a:rPr lang="en-US" dirty="0" smtClean="0"/>
              <a:t>Fix leaks (where you can)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6202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1330913"/>
            <a:ext cx="8686800" cy="52629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IsPasswordValid(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userName,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password)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User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user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Database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.FindUserByName(userName);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encryptedPassword =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Encryptor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.Encrypt(password);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 = user.EncryptedPassword ==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encryptedPassword;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(result)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Session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.Initialize();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8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Type: </a:t>
            </a:r>
            <a:r>
              <a:rPr lang="en-US" dirty="0" smtClean="0"/>
              <a:t>Getter with side effect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727" y="1905000"/>
            <a:ext cx="8534400" cy="341632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ReportItem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SelectedItem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g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ridView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.CloseEditor();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uk-UA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400" dirty="0" err="1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ridView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.GetFocusedRow()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as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ReportItem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0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Type: </a:t>
            </a:r>
            <a:r>
              <a:rPr lang="en-US" dirty="0" smtClean="0"/>
              <a:t>Calculating getter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0457" y="1828800"/>
            <a:ext cx="8763000" cy="156966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Name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"("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+ GetSimpleName() +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")"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79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Type: Calculating properties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685129"/>
            <a:ext cx="8763000" cy="255454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float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Hours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_seconds/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3600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{ _seconds =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3600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7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Type: Mixed Purpose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685600"/>
            <a:ext cx="8839200" cy="440120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public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ParseUser(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string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userString)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 =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new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();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user.Id =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Int32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.Parse(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    userString.Substring(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Envy Code R VS" pitchFamily="49" charset="0"/>
                <a:cs typeface="Arial" pitchFamily="34" charset="0"/>
              </a:rPr>
              <a:t>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,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Envy Code R VS" pitchFamily="49" charset="0"/>
                <a:cs typeface="Arial" pitchFamily="34" charset="0"/>
              </a:rPr>
              <a:t>2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));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7A987A"/>
                </a:solidFill>
                <a:effectLst/>
                <a:latin typeface="Envy Code R VS" pitchFamily="49" charset="0"/>
                <a:cs typeface="Arial" pitchFamily="34" charset="0"/>
              </a:rPr>
              <a:t>//...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/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Users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.Register(user);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7A987A"/>
                </a:solidFill>
                <a:effectLst/>
                <a:latin typeface="Envy Code R VS" pitchFamily="49" charset="0"/>
                <a:cs typeface="Arial" pitchFamily="34" charset="0"/>
              </a:rPr>
              <a:t>//...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/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return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1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Smallest possible</a:t>
            </a:r>
          </a:p>
          <a:p>
            <a:r>
              <a:rPr lang="en-US" dirty="0" smtClean="0"/>
              <a:t>Scope size &lt;--&gt; name length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8768" y="3048000"/>
            <a:ext cx="8696632" cy="30469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var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users = GetUsersToRemove();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removeMessage = BuildRemoveNotification();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Messaging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.DisplayRemoveNotification(removeMessage);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7A987A"/>
                </a:solidFill>
                <a:effectLst/>
                <a:latin typeface="Envy Code R VS" pitchFamily="49" charset="0"/>
                <a:cs typeface="Arial" pitchFamily="34" charset="0"/>
              </a:rPr>
              <a:t>// ...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/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for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i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Envy Code R VS" pitchFamily="49" charset="0"/>
                <a:cs typeface="Arial" pitchFamily="34" charset="0"/>
              </a:rPr>
              <a:t>0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; i &lt; users.Length; i++)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SaveUser(users[i]);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48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Що важливо під час написання коду?</a:t>
            </a:r>
            <a:endParaRPr lang="uk-UA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Type: Conditional dispatcher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disadvantage:</a:t>
            </a:r>
          </a:p>
          <a:p>
            <a:pPr lvl="1"/>
            <a:r>
              <a:rPr lang="en-US" dirty="0" smtClean="0"/>
              <a:t>Becomes too large</a:t>
            </a:r>
          </a:p>
          <a:p>
            <a:endParaRPr lang="en-US" dirty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Place each piece in a separate class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8273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4038600"/>
            <a:ext cx="727387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language features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use them</a:t>
            </a:r>
          </a:p>
          <a:p>
            <a:r>
              <a:rPr lang="en-US" dirty="0" smtClean="0"/>
              <a:t>Few examples:</a:t>
            </a:r>
          </a:p>
          <a:p>
            <a:pPr lvl="1"/>
            <a:r>
              <a:rPr lang="en-US" dirty="0" smtClean="0"/>
              <a:t>Iterators </a:t>
            </a:r>
          </a:p>
          <a:p>
            <a:pPr lvl="1"/>
            <a:r>
              <a:rPr lang="en-US" dirty="0" smtClean="0"/>
              <a:t>Query comprehensions</a:t>
            </a:r>
          </a:p>
          <a:p>
            <a:r>
              <a:rPr lang="en-US" dirty="0" smtClean="0"/>
              <a:t>Search for ideas in other languages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2339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9060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ignore errors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handle the error right now,</a:t>
            </a:r>
          </a:p>
          <a:p>
            <a:r>
              <a:rPr lang="en-US" dirty="0" smtClean="0"/>
              <a:t>Things can get worse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72592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ignore errors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are easy to ignore</a:t>
            </a:r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</a:t>
            </a:r>
            <a:r>
              <a:rPr lang="en-US" sz="2400" dirty="0" err="1" smtClean="0"/>
              <a:t>FindUserByName</a:t>
            </a:r>
            <a:r>
              <a:rPr lang="en-US" sz="2400" dirty="0" smtClean="0"/>
              <a:t>(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, </a:t>
            </a:r>
            <a:r>
              <a:rPr lang="en-US" sz="2400" dirty="0" smtClean="0">
                <a:solidFill>
                  <a:srgbClr val="0000FF"/>
                </a:solidFill>
              </a:rPr>
              <a:t>out</a:t>
            </a:r>
            <a:r>
              <a:rPr lang="en-US" sz="2400" dirty="0" smtClean="0"/>
              <a:t> user) == STATUS_OK) </a:t>
            </a:r>
            <a:endParaRPr lang="uk-UA" sz="2400" dirty="0" smtClean="0"/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(Encrypt(password, </a:t>
            </a:r>
            <a:r>
              <a:rPr lang="en-US" sz="2400" dirty="0" smtClean="0">
                <a:solidFill>
                  <a:srgbClr val="0000FF"/>
                </a:solidFill>
              </a:rPr>
              <a:t>out</a:t>
            </a:r>
            <a:r>
              <a:rPr lang="en-US" sz="2400" dirty="0" smtClean="0"/>
              <a:t> </a:t>
            </a:r>
            <a:r>
              <a:rPr lang="en-US" sz="2400" dirty="0" err="1" smtClean="0"/>
              <a:t>encryptedPassword</a:t>
            </a:r>
            <a:r>
              <a:rPr lang="en-US" sz="2400" dirty="0" smtClean="0"/>
              <a:t>) == STATUS_OK) </a:t>
            </a:r>
            <a:endParaRPr lang="uk-UA" sz="2400" dirty="0" smtClean="0"/>
          </a:p>
          <a:p>
            <a:pPr marL="0" indent="0">
              <a:buFont typeface="Arial" pitchFamily="34" charset="0"/>
              <a:buNone/>
            </a:pPr>
            <a:r>
              <a:rPr lang="uk-UA" sz="2400" dirty="0" smtClean="0"/>
              <a:t>   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    </a:t>
            </a:r>
            <a:r>
              <a:rPr lang="en-US" sz="2400" dirty="0" err="1" smtClean="0">
                <a:solidFill>
                  <a:srgbClr val="0000FF"/>
                </a:solidFill>
              </a:rPr>
              <a:t>bool</a:t>
            </a:r>
            <a:r>
              <a:rPr lang="en-US" sz="2400" dirty="0" smtClean="0"/>
              <a:t> result = </a:t>
            </a:r>
            <a:r>
              <a:rPr lang="en-US" sz="2400" dirty="0" err="1" smtClean="0"/>
              <a:t>user.EncryptedPassword</a:t>
            </a:r>
            <a:r>
              <a:rPr lang="en-US" sz="2400" dirty="0" smtClean="0"/>
              <a:t> == </a:t>
            </a:r>
            <a:r>
              <a:rPr lang="en-US" sz="2400" dirty="0" err="1" smtClean="0"/>
              <a:t>encryptedPassword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     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(result) </a:t>
            </a:r>
            <a:endParaRPr lang="uk-UA" sz="2400" dirty="0" smtClean="0"/>
          </a:p>
          <a:p>
            <a:pPr marL="0" indent="0">
              <a:buFont typeface="Arial" pitchFamily="34" charset="0"/>
              <a:buNone/>
            </a:pPr>
            <a:r>
              <a:rPr lang="uk-UA" sz="2400" dirty="0" smtClean="0"/>
              <a:t>       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        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</a:t>
            </a:r>
            <a:r>
              <a:rPr lang="en-US" sz="2400" dirty="0" err="1" smtClean="0"/>
              <a:t>Session.Initialize</a:t>
            </a:r>
            <a:r>
              <a:rPr lang="en-US" sz="2400" dirty="0" smtClean="0"/>
              <a:t>() == STATUS_OK)</a:t>
            </a:r>
            <a:br>
              <a:rPr lang="en-US" sz="2400" dirty="0" smtClean="0"/>
            </a:br>
            <a:r>
              <a:rPr lang="en-US" sz="2400" dirty="0" smtClean="0"/>
              <a:t>                </a:t>
            </a:r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400" dirty="0" smtClean="0"/>
              <a:t> </a:t>
            </a:r>
            <a:r>
              <a:rPr lang="en-US" sz="2400" dirty="0" smtClean="0">
                <a:solidFill>
                  <a:srgbClr val="0000FF"/>
                </a:solidFill>
              </a:rPr>
              <a:t>true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         </a:t>
            </a:r>
            <a:r>
              <a:rPr lang="en-US" sz="2400" dirty="0" smtClean="0">
                <a:solidFill>
                  <a:srgbClr val="0000FF"/>
                </a:solidFill>
              </a:rPr>
              <a:t>else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             </a:t>
            </a:r>
            <a:r>
              <a:rPr lang="en-US" sz="2400" dirty="0" err="1" smtClean="0"/>
              <a:t>LogError</a:t>
            </a:r>
            <a:r>
              <a:rPr lang="en-US" sz="2400" dirty="0" smtClean="0"/>
              <a:t>(...);</a:t>
            </a:r>
            <a:br>
              <a:rPr lang="en-US" sz="2400" dirty="0" smtClean="0"/>
            </a:br>
            <a:r>
              <a:rPr lang="en-US" sz="2400" dirty="0" smtClean="0"/>
              <a:t>        }</a:t>
            </a:r>
            <a:br>
              <a:rPr lang="en-US" sz="2400" dirty="0" smtClean="0"/>
            </a:br>
            <a:r>
              <a:rPr lang="uk-UA" sz="2400" dirty="0" smtClean="0"/>
              <a:t>      ...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94758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ignore errors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are harder to ignore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3007551"/>
            <a:ext cx="8763000" cy="206210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catch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(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Exception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e)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{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}</a:t>
            </a:r>
            <a:endParaRPr kumimoji="0" lang="uk-UA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346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neutral value</a:t>
            </a:r>
          </a:p>
          <a:p>
            <a:r>
              <a:rPr lang="en-US" dirty="0" smtClean="0"/>
              <a:t>Skip</a:t>
            </a:r>
          </a:p>
          <a:p>
            <a:r>
              <a:rPr lang="en-US" dirty="0" smtClean="0"/>
              <a:t>Return previous value</a:t>
            </a:r>
          </a:p>
          <a:p>
            <a:r>
              <a:rPr lang="en-US" dirty="0" smtClean="0"/>
              <a:t>Return closest valid value</a:t>
            </a:r>
          </a:p>
          <a:p>
            <a:r>
              <a:rPr lang="en-US" dirty="0" smtClean="0"/>
              <a:t>Just log</a:t>
            </a:r>
          </a:p>
          <a:p>
            <a:r>
              <a:rPr lang="en-US" dirty="0" smtClean="0"/>
              <a:t>Throw!</a:t>
            </a:r>
          </a:p>
          <a:p>
            <a:r>
              <a:rPr lang="en-US" dirty="0" smtClean="0"/>
              <a:t>Shut down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8819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application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Correctness?</a:t>
            </a:r>
          </a:p>
          <a:p>
            <a:pPr lvl="1"/>
            <a:r>
              <a:rPr lang="en-US" dirty="0" smtClean="0"/>
              <a:t>Never return an inaccurate result</a:t>
            </a:r>
          </a:p>
          <a:p>
            <a:pPr lvl="1"/>
            <a:r>
              <a:rPr lang="en-US" dirty="0" smtClean="0"/>
              <a:t>Returning no result is better</a:t>
            </a:r>
          </a:p>
          <a:p>
            <a:r>
              <a:rPr lang="en-US" dirty="0" smtClean="0"/>
              <a:t>Robustness?</a:t>
            </a:r>
          </a:p>
          <a:p>
            <a:pPr lvl="1"/>
            <a:r>
              <a:rPr lang="en-US" dirty="0" smtClean="0"/>
              <a:t>Keep operating</a:t>
            </a:r>
          </a:p>
          <a:p>
            <a:pPr lvl="1"/>
            <a:r>
              <a:rPr lang="en-US" dirty="0" smtClean="0"/>
              <a:t>Sometimes inaccurate results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203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things can go wrong:</a:t>
            </a:r>
          </a:p>
          <a:p>
            <a:r>
              <a:rPr lang="en-US" dirty="0" smtClean="0"/>
              <a:t>Technical problems </a:t>
            </a:r>
          </a:p>
          <a:p>
            <a:pPr lvl="1"/>
            <a:r>
              <a:rPr lang="en-US" dirty="0" smtClean="0"/>
              <a:t>Prevent program from executing</a:t>
            </a:r>
          </a:p>
          <a:p>
            <a:r>
              <a:rPr lang="en-US" dirty="0" smtClean="0"/>
              <a:t>Business logic violation</a:t>
            </a:r>
          </a:p>
          <a:p>
            <a:pPr lvl="1"/>
            <a:r>
              <a:rPr lang="en-US" dirty="0" smtClean="0"/>
              <a:t>Prevent us from misusing the app</a:t>
            </a:r>
          </a:p>
        </p:txBody>
      </p:sp>
    </p:spTree>
    <p:extLst>
      <p:ext uri="{BB962C8B-B14F-4D97-AF65-F5344CB8AC3E}">
        <p14:creationId xmlns:p14="http://schemas.microsoft.com/office/powerpoint/2010/main" xmlns="" val="27916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uk-UA" b="1" dirty="0" smtClean="0"/>
              <a:t>Контекст</a:t>
            </a:r>
            <a:endParaRPr lang="uk-UA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languages </a:t>
            </a:r>
            <a:r>
              <a:rPr lang="en-US" dirty="0"/>
              <a:t>use exceptions to represent both kinds of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Same exception hierarchy</a:t>
            </a:r>
          </a:p>
          <a:p>
            <a:pPr lvl="1"/>
            <a:r>
              <a:rPr lang="en-US" dirty="0" smtClean="0"/>
              <a:t>Causes confusion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356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errors</a:t>
            </a:r>
          </a:p>
          <a:p>
            <a:pPr lvl="1"/>
            <a:r>
              <a:rPr lang="en-US" dirty="0" smtClean="0"/>
              <a:t>array[42] when </a:t>
            </a:r>
            <a:r>
              <a:rPr lang="en-US" dirty="0" err="1" smtClean="0"/>
              <a:t>array.length</a:t>
            </a:r>
            <a:r>
              <a:rPr lang="en-US" dirty="0" smtClean="0"/>
              <a:t> == 5</a:t>
            </a:r>
          </a:p>
          <a:p>
            <a:pPr lvl="1"/>
            <a:r>
              <a:rPr lang="en-US" dirty="0" smtClean="0"/>
              <a:t>Call lib function with wrong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 smtClean="0"/>
              <a:t>In such cases – throw technical exceptions</a:t>
            </a:r>
          </a:p>
          <a:p>
            <a:r>
              <a:rPr lang="en-US" dirty="0" smtClean="0"/>
              <a:t>Let them go up to the highest level</a:t>
            </a:r>
          </a:p>
          <a:p>
            <a:pPr lvl="1"/>
            <a:r>
              <a:rPr lang="en-US" dirty="0" smtClean="0"/>
              <a:t>Catch in general handler</a:t>
            </a:r>
          </a:p>
          <a:p>
            <a:pPr lvl="1"/>
            <a:r>
              <a:rPr lang="en-US" dirty="0" smtClean="0"/>
              <a:t>Try to leave the app in safe state</a:t>
            </a:r>
          </a:p>
          <a:p>
            <a:pPr lvl="1"/>
            <a:r>
              <a:rPr lang="en-US" dirty="0" smtClean="0"/>
              <a:t>Log it</a:t>
            </a:r>
          </a:p>
          <a:p>
            <a:pPr lvl="1"/>
            <a:r>
              <a:rPr lang="en-US" dirty="0" smtClean="0"/>
              <a:t>Report to user (politely)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9528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in </a:t>
            </a:r>
            <a:r>
              <a:rPr lang="en-US" dirty="0"/>
              <a:t>execution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Database inaccessible</a:t>
            </a:r>
          </a:p>
          <a:p>
            <a:pPr lvl="1"/>
            <a:r>
              <a:rPr lang="en-US" dirty="0" smtClean="0"/>
              <a:t>Web service timed out</a:t>
            </a:r>
          </a:p>
          <a:p>
            <a:r>
              <a:rPr lang="en-US" dirty="0" smtClean="0"/>
              <a:t>Infrastructure tries to resolve it</a:t>
            </a:r>
          </a:p>
          <a:p>
            <a:pPr lvl="1"/>
            <a:r>
              <a:rPr lang="en-US" dirty="0" smtClean="0"/>
              <a:t>Repair connection</a:t>
            </a:r>
          </a:p>
          <a:p>
            <a:pPr lvl="1"/>
            <a:r>
              <a:rPr lang="en-US" dirty="0" smtClean="0"/>
              <a:t>Try again</a:t>
            </a:r>
          </a:p>
          <a:p>
            <a:pPr lvl="1"/>
            <a:r>
              <a:rPr lang="en-US" dirty="0" smtClean="0"/>
              <a:t>Leave the app in consistent state</a:t>
            </a:r>
          </a:p>
          <a:p>
            <a:r>
              <a:rPr lang="en-US" dirty="0" smtClean="0"/>
              <a:t>Can’t resolve – fail</a:t>
            </a:r>
          </a:p>
          <a:p>
            <a:r>
              <a:rPr lang="en-US" dirty="0"/>
              <a:t>Let them go up to the highest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6575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complete the call because of business logic reasons</a:t>
            </a:r>
          </a:p>
          <a:p>
            <a:pPr lvl="1"/>
            <a:r>
              <a:rPr lang="en-US" dirty="0" smtClean="0"/>
              <a:t>Withdraw money when insufficient funds</a:t>
            </a:r>
          </a:p>
          <a:p>
            <a:pPr lvl="1"/>
            <a:r>
              <a:rPr lang="en-US" dirty="0" smtClean="0"/>
              <a:t>Build report for non-existing user</a:t>
            </a:r>
          </a:p>
          <a:p>
            <a:r>
              <a:rPr lang="en-US" dirty="0" smtClean="0"/>
              <a:t>This situation </a:t>
            </a:r>
            <a:r>
              <a:rPr lang="en-US" dirty="0"/>
              <a:t>is a part of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Handle them in client code</a:t>
            </a:r>
          </a:p>
          <a:p>
            <a:r>
              <a:rPr lang="en-US" dirty="0" smtClean="0"/>
              <a:t>OK to create specific exception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88582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two kinds of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Confuses the </a:t>
            </a:r>
            <a:r>
              <a:rPr lang="en-US" dirty="0"/>
              <a:t>caller what should he handle and what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Makes unclear what pre-conditions must be met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9100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two kinds of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clarity</a:t>
            </a:r>
          </a:p>
          <a:p>
            <a:r>
              <a:rPr lang="en-US" dirty="0" smtClean="0"/>
              <a:t>Gives simplicity</a:t>
            </a:r>
          </a:p>
          <a:p>
            <a:r>
              <a:rPr lang="en-US" dirty="0" smtClean="0"/>
              <a:t>Handle tech exceptions in app framework</a:t>
            </a:r>
          </a:p>
          <a:p>
            <a:r>
              <a:rPr lang="en-US" dirty="0" smtClean="0"/>
              <a:t>Handle domain exceptions in client code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9342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level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 exceptions at the right level of abstraction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SQLException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ProjectNotFoundException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Depends?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3157" y="2895600"/>
            <a:ext cx="8686800" cy="46166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Project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GetProjectByName(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projectName)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0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431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limited </a:t>
            </a:r>
            <a:r>
              <a:rPr lang="en-US" dirty="0"/>
              <a:t>precision instead of </a:t>
            </a:r>
            <a:r>
              <a:rPr lang="en-US" dirty="0" smtClean="0"/>
              <a:t>infinite</a:t>
            </a:r>
          </a:p>
          <a:p>
            <a:r>
              <a:rPr lang="en-US" dirty="0" smtClean="0"/>
              <a:t>Model real numbers with integers</a:t>
            </a:r>
          </a:p>
          <a:p>
            <a:r>
              <a:rPr lang="en-US" dirty="0" smtClean="0"/>
              <a:t>Not evenly </a:t>
            </a:r>
            <a:r>
              <a:rPr lang="en-US" dirty="0"/>
              <a:t>spaced throughout their </a:t>
            </a:r>
            <a:r>
              <a:rPr lang="en-US" dirty="0" smtClean="0"/>
              <a:t>range</a:t>
            </a:r>
          </a:p>
          <a:p>
            <a:endParaRPr lang="en-US" dirty="0"/>
          </a:p>
          <a:p>
            <a:r>
              <a:rPr lang="en-US" dirty="0" smtClean="0"/>
              <a:t>Must NOT be used for calculating money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3751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iterator</a:t>
            </a:r>
          </a:p>
          <a:p>
            <a:r>
              <a:rPr lang="en-US" dirty="0" smtClean="0"/>
              <a:t>// Do something</a:t>
            </a:r>
          </a:p>
          <a:p>
            <a:r>
              <a:rPr lang="en-US" dirty="0" smtClean="0"/>
              <a:t>Iterate over the iterator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2044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Логічна послідовність</a:t>
            </a:r>
            <a:r>
              <a:rPr lang="uk-UA" dirty="0" smtClean="0"/>
              <a:t> інструкцій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numbers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&lt; 1ns</a:t>
            </a:r>
          </a:p>
          <a:p>
            <a:r>
              <a:rPr lang="en-US" dirty="0" smtClean="0"/>
              <a:t>L1 cache 1ns</a:t>
            </a:r>
          </a:p>
          <a:p>
            <a:r>
              <a:rPr lang="en-US" dirty="0" smtClean="0"/>
              <a:t>RAM 20ns</a:t>
            </a:r>
          </a:p>
          <a:p>
            <a:r>
              <a:rPr lang="en-US" dirty="0" smtClean="0"/>
              <a:t>Disk 10ms</a:t>
            </a:r>
          </a:p>
          <a:p>
            <a:r>
              <a:rPr lang="en-US" dirty="0" smtClean="0"/>
              <a:t>LAN 20ms</a:t>
            </a:r>
          </a:p>
          <a:p>
            <a:r>
              <a:rPr lang="en-US" dirty="0" smtClean="0"/>
              <a:t>Internet 100ms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0580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numbers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search O(n)</a:t>
            </a:r>
          </a:p>
          <a:p>
            <a:r>
              <a:rPr lang="en-US" dirty="0" smtClean="0"/>
              <a:t>Binary search O(log n)</a:t>
            </a:r>
          </a:p>
          <a:p>
            <a:r>
              <a:rPr lang="en-US" dirty="0"/>
              <a:t>van </a:t>
            </a:r>
            <a:r>
              <a:rPr lang="en-US" dirty="0" err="1"/>
              <a:t>Emde</a:t>
            </a:r>
            <a:r>
              <a:rPr lang="en-US" dirty="0"/>
              <a:t> Boas </a:t>
            </a:r>
            <a:r>
              <a:rPr lang="en-US" dirty="0" smtClean="0"/>
              <a:t>tree O(log n)</a:t>
            </a:r>
          </a:p>
          <a:p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2243365"/>
              </p:ext>
            </p:extLst>
          </p:nvPr>
        </p:nvGraphicFramePr>
        <p:xfrm>
          <a:off x="533400" y="4191000"/>
          <a:ext cx="8229600" cy="1828800"/>
        </p:xfrm>
        <a:graphic>
          <a:graphicData uri="http://schemas.openxmlformats.org/drawingml/2006/table">
            <a:tbl>
              <a:tblPr/>
              <a:tblGrid>
                <a:gridCol w="1066800"/>
                <a:gridCol w="1905000"/>
                <a:gridCol w="3200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effectLst/>
                        </a:rPr>
                        <a:t>#</a:t>
                      </a:r>
                      <a:endParaRPr lang="uk-UA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Linear, ns</a:t>
                      </a:r>
                      <a:endParaRPr lang="uk-UA" b="1" dirty="0">
                        <a:solidFill>
                          <a:srgbClr val="222222"/>
                        </a:solidFill>
                        <a:effectLst/>
                        <a:latin typeface="Verdan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Binary search, ns</a:t>
                      </a:r>
                      <a:endParaRPr lang="uk-UA" b="1" dirty="0">
                        <a:solidFill>
                          <a:srgbClr val="222222"/>
                        </a:solidFill>
                        <a:effectLst/>
                        <a:latin typeface="Verdan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vEB</a:t>
                      </a:r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, ns</a:t>
                      </a:r>
                      <a:endParaRPr lang="uk-UA" b="1" dirty="0">
                        <a:solidFill>
                          <a:srgbClr val="222222"/>
                        </a:solidFill>
                        <a:effectLst/>
                        <a:latin typeface="Verdan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effectLst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230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effectLst/>
                        </a:rPr>
                        <a:t>4096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17000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53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details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locality</a:t>
            </a:r>
          </a:p>
          <a:p>
            <a:r>
              <a:rPr lang="en-US" dirty="0" smtClean="0"/>
              <a:t>Memory hierarchy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Know where an abstraction leaks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1431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whether it matters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</a:t>
            </a:r>
            <a:r>
              <a:rPr lang="en-US" dirty="0"/>
              <a:t>order of magnitude that </a:t>
            </a:r>
            <a:r>
              <a:rPr lang="en-US" dirty="0" smtClean="0"/>
              <a:t>matters</a:t>
            </a:r>
          </a:p>
          <a:p>
            <a:r>
              <a:rPr lang="en-US" dirty="0" smtClean="0"/>
              <a:t>Understand when </a:t>
            </a:r>
            <a:r>
              <a:rPr lang="en-US" dirty="0"/>
              <a:t>you have to optimize, and when </a:t>
            </a:r>
            <a:r>
              <a:rPr lang="en-US" dirty="0" smtClean="0"/>
              <a:t>you don't</a:t>
            </a:r>
          </a:p>
          <a:p>
            <a:r>
              <a:rPr lang="en-US" dirty="0" smtClean="0"/>
              <a:t>Use the right algorithm and data structure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172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153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  <a:p>
            <a:r>
              <a:rPr lang="en-US" dirty="0" smtClean="0"/>
              <a:t>Static analysis</a:t>
            </a:r>
          </a:p>
          <a:p>
            <a:r>
              <a:rPr lang="en-US" dirty="0" smtClean="0"/>
              <a:t>Part of the build process</a:t>
            </a:r>
          </a:p>
          <a:p>
            <a:r>
              <a:rPr lang="en-US" dirty="0" smtClean="0"/>
              <a:t>Break the build</a:t>
            </a:r>
          </a:p>
          <a:p>
            <a:r>
              <a:rPr lang="en-US" dirty="0" smtClean="0"/>
              <a:t>Learn how to configure rules</a:t>
            </a:r>
          </a:p>
          <a:p>
            <a:r>
              <a:rPr lang="en-US" dirty="0" smtClean="0"/>
              <a:t>Use your own rules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8550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 specify contract</a:t>
            </a:r>
          </a:p>
          <a:p>
            <a:r>
              <a:rPr lang="en-US" dirty="0" smtClean="0"/>
              <a:t>Runtime checking</a:t>
            </a:r>
          </a:p>
          <a:p>
            <a:r>
              <a:rPr lang="en-US" dirty="0" smtClean="0"/>
              <a:t>Static checking</a:t>
            </a:r>
          </a:p>
          <a:p>
            <a:r>
              <a:rPr lang="en-US" dirty="0" smtClean="0"/>
              <a:t>Makes a good amount of tests unneeded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17824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uk-UA" b="1" dirty="0" smtClean="0"/>
              <a:t>Чіткі абстракції</a:t>
            </a:r>
            <a:endParaRPr lang="uk-U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uk-UA" b="1" dirty="0" err="1" smtClean="0"/>
              <a:t>Мінімалістичність</a:t>
            </a:r>
            <a:r>
              <a:rPr lang="uk-UA" b="1" dirty="0" smtClean="0"/>
              <a:t> + повнота</a:t>
            </a:r>
            <a:endParaRPr lang="uk-UA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2404</Words>
  <Application>Microsoft Office PowerPoint</Application>
  <PresentationFormat>Экран (4:3)</PresentationFormat>
  <Paragraphs>530</Paragraphs>
  <Slides>76</Slides>
  <Notes>53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77" baseType="lpstr">
      <vt:lpstr>Тема Office</vt:lpstr>
      <vt:lpstr>Coding practices</vt:lpstr>
      <vt:lpstr>Програмування це Процес!</vt:lpstr>
      <vt:lpstr>Що потрібно хорошому коду ?</vt:lpstr>
      <vt:lpstr>Призначення диктує форму</vt:lpstr>
      <vt:lpstr>Що важливо під час написання коду?</vt:lpstr>
      <vt:lpstr>Контекст</vt:lpstr>
      <vt:lpstr>Логічна послідовність інструкцій</vt:lpstr>
      <vt:lpstr>Чіткі абстракції</vt:lpstr>
      <vt:lpstr>Мінімалістичність + повнота</vt:lpstr>
      <vt:lpstr>Реалізація = Механізм + Засоби</vt:lpstr>
      <vt:lpstr>Характеристики хорошого коду</vt:lpstr>
      <vt:lpstr>Звідки береться поганий код?</vt:lpstr>
      <vt:lpstr>Кодування має бути природнім</vt:lpstr>
      <vt:lpstr>Дерево проекту</vt:lpstr>
      <vt:lpstr>Виробництво (створення) коду</vt:lpstr>
      <vt:lpstr>Поганий і НЕ поганий код</vt:lpstr>
      <vt:lpstr>Функція</vt:lpstr>
      <vt:lpstr>Інтерфейс функції</vt:lpstr>
      <vt:lpstr>Реалізація функції</vt:lpstr>
      <vt:lpstr>Назви змінних</vt:lpstr>
      <vt:lpstr>Невдалі назви</vt:lpstr>
      <vt:lpstr>Назви</vt:lpstr>
      <vt:lpstr>Назви</vt:lpstr>
      <vt:lpstr>Назви з доменної області</vt:lpstr>
      <vt:lpstr>Назви з доменної області</vt:lpstr>
      <vt:lpstr>Назви з доменної області</vt:lpstr>
      <vt:lpstr>Domain specific types instead of primitives</vt:lpstr>
      <vt:lpstr>Назви з області рішення</vt:lpstr>
      <vt:lpstr>Назви з області рішення</vt:lpstr>
      <vt:lpstr>Назви з області рішення</vt:lpstr>
      <vt:lpstr>Назви з області рішення</vt:lpstr>
      <vt:lpstr>Функції</vt:lpstr>
      <vt:lpstr>Розмір функції</vt:lpstr>
      <vt:lpstr>Function Type: Screen F-n</vt:lpstr>
      <vt:lpstr>Function Type: Highly Factored</vt:lpstr>
      <vt:lpstr>Nested statements</vt:lpstr>
      <vt:lpstr>Function Type: Staircase function</vt:lpstr>
      <vt:lpstr>Function Type: ‘Deblocked’ function</vt:lpstr>
      <vt:lpstr>Another approach to function size</vt:lpstr>
      <vt:lpstr>Same level of abstraction</vt:lpstr>
      <vt:lpstr>Same level of abstraction -- Smells</vt:lpstr>
      <vt:lpstr>Abstraction</vt:lpstr>
      <vt:lpstr>Leaky abstractions</vt:lpstr>
      <vt:lpstr>Side effects</vt:lpstr>
      <vt:lpstr>Function Type: Getter with side effect</vt:lpstr>
      <vt:lpstr>Function Type: Calculating getter</vt:lpstr>
      <vt:lpstr>Function Type: Calculating properties</vt:lpstr>
      <vt:lpstr>Function Type: Mixed Purpose</vt:lpstr>
      <vt:lpstr>Variable scope</vt:lpstr>
      <vt:lpstr>Function Type: Conditional dispatcher</vt:lpstr>
      <vt:lpstr>Conditionals</vt:lpstr>
      <vt:lpstr>Learn language features</vt:lpstr>
      <vt:lpstr>Error handling</vt:lpstr>
      <vt:lpstr>Don’t ignore errors</vt:lpstr>
      <vt:lpstr>Don’t ignore errors</vt:lpstr>
      <vt:lpstr>Don’t ignore errors</vt:lpstr>
      <vt:lpstr>Not only exceptions</vt:lpstr>
      <vt:lpstr>Know your application</vt:lpstr>
      <vt:lpstr>Exceptions</vt:lpstr>
      <vt:lpstr>Exceptions</vt:lpstr>
      <vt:lpstr>Technical exceptions</vt:lpstr>
      <vt:lpstr>Technical exceptions</vt:lpstr>
      <vt:lpstr>Business logic exceptions</vt:lpstr>
      <vt:lpstr>Mixing two kinds of exceptions</vt:lpstr>
      <vt:lpstr>Separating two kinds of exceptions</vt:lpstr>
      <vt:lpstr>Abstraction level</vt:lpstr>
      <vt:lpstr>Pitfalls</vt:lpstr>
      <vt:lpstr>Floating-point</vt:lpstr>
      <vt:lpstr>Deferred execution</vt:lpstr>
      <vt:lpstr>Know the numbers</vt:lpstr>
      <vt:lpstr>Know the numbers</vt:lpstr>
      <vt:lpstr>Know the details</vt:lpstr>
      <vt:lpstr>Know whether it matters</vt:lpstr>
      <vt:lpstr>Tools</vt:lpstr>
      <vt:lpstr>Automate</vt:lpstr>
      <vt:lpstr>Code contracts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practices</dc:title>
  <dc:creator>oleksandr pavlyshak</dc:creator>
  <cp:lastModifiedBy>Yazla</cp:lastModifiedBy>
  <cp:revision>158</cp:revision>
  <dcterms:created xsi:type="dcterms:W3CDTF">2011-04-05T18:49:10Z</dcterms:created>
  <dcterms:modified xsi:type="dcterms:W3CDTF">2011-04-28T13:20:24Z</dcterms:modified>
</cp:coreProperties>
</file>