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&lt;header&gt;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 sz="1400"/>
              <a:t>&lt;date/time&gt;</a:t>
            </a:r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 sz="1400"/>
              <a:t>&lt;footer&gt;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B1E1B1C1-F111-4191-9111-71B111D191D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Not cohesive.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Used only in DocumentDataBeanBase. </a:t>
            </a:r>
            <a:endParaRPr/>
          </a:p>
          <a:p>
            <a:r>
              <a:rPr lang="en-US"/>
              <a:t>All 38 implementation just returns </a:t>
            </a:r>
            <a:r>
              <a:rPr b="1" lang="en-US"/>
              <a:t>null.</a:t>
            </a:r>
            <a:endParaRPr/>
          </a:p>
          <a:p>
            <a:endParaRPr/>
          </a:p>
          <a:p>
            <a:r>
              <a:rPr lang="en-US"/>
              <a:t>The implementation of retrieving document data was moved to separate manager. All concrete implementations of DocumentDataBeanBase use that manager. 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The problem here is that this class has 101 subclasses. Only those related with reports need functionality to send PDF and Excel data.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D191B1-F101-4111-81C1-D1C15101816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Interface Segregation</a:t>
            </a:r>
            <a:endParaRPr/>
          </a:p>
        </p:txBody>
      </p:sp>
      <p:sp>
        <p:nvSpPr>
          <p:cNvPr id="11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3200"/>
              <a:t>Clients should not be forced to depend upon interfaces that they don't use.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>
                  <p:par>
                    <p:cTn fill="freeze" id="3">
                      <p:stCondLst>
                        <p:cond delay="indefinite"/>
                      </p:stCondLst>
                      <p:childTnLst>
                        <p:par>
                          <p:cTn fill="freeze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Open-Closed Principle</a:t>
            </a:r>
            <a:endParaRPr/>
          </a:p>
        </p:txBody>
      </p:sp>
      <p:sp>
        <p:nvSpPr>
          <p:cNvPr id="32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Software entities (classes, modules, functions) should be open for extension, but closed for modification.</a:t>
            </a: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>
                <p:childTnLst>
                  <p:par>
                    <p:cTn fill="freeze" id="49">
                      <p:stCondLst>
                        <p:cond delay="indefinite"/>
                      </p:stCondLst>
                      <p:childTnLst>
                        <p:par>
                          <p:cTn fill="freeze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The Problem</a:t>
            </a: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id="54" nodeType="mainSeq">
                <p:childTnLst>
                  <p:par>
                    <p:cTn fill="freeze" id="55">
                      <p:stCondLst>
                        <p:cond delay="indefinite"/>
                      </p:stCondLst>
                      <p:childTnLst>
                        <p:par>
                          <p:cTn fill="freeze" id="56">
                            <p:stCondLst>
                              <p:cond delay="0"/>
                            </p:stCondLst>
                            <p:childTnLst>
                              <p:par>
                                <p:cTn fill="hold" id="5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Abstraction is the Key</a:t>
            </a:r>
            <a:endParaRPr/>
          </a:p>
        </p:txBody>
      </p:sp>
    </p:spTree>
  </p:cSld>
  <p:timing>
    <p:tnLst>
      <p:par>
        <p:cTn dur="indefinite" id="59" nodeType="tmRoot" restart="never">
          <p:childTnLst>
            <p:seq>
              <p:cTn id="60" nodeType="mainSeq">
                <p:childTnLst>
                  <p:par>
                    <p:cTn fill="freeze" id="61">
                      <p:stCondLst>
                        <p:cond delay="indefinite"/>
                      </p:stCondLst>
                      <p:childTnLst>
                        <p:par>
                          <p:cTn fill="freeze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It's Like a Sale</a:t>
            </a:r>
            <a:endParaRPr/>
          </a:p>
        </p:txBody>
      </p:sp>
      <p:sp>
        <p:nvSpPr>
          <p:cNvPr id="36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Break one – get a few others for free</a:t>
            </a:r>
            <a:endParaRPr/>
          </a:p>
        </p:txBody>
      </p:sp>
    </p:spTree>
  </p:cSld>
  <p:timing>
    <p:tnLst>
      <p:par>
        <p:cTn dur="indefinite" id="65" nodeType="tmRoot" restart="never">
          <p:childTnLst>
            <p:seq>
              <p:cTn id="66" nodeType="mainSeq">
                <p:childTnLst>
                  <p:par>
                    <p:cTn fill="freeze" id="67">
                      <p:stCondLst>
                        <p:cond delay="indefinite"/>
                      </p:stCondLst>
                      <p:childTnLst>
                        <p:par>
                          <p:cTn fill="freeze" id="68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Avoid Overengineering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Ты видел, как он код пишет? Если ему нужно будет создать класс Пользователь, он начнёт с класса Человек, причём предусмотрит возможность существования как углеродной, так и кремнийорганической формы жизни.</a:t>
            </a:r>
            <a:endParaRPr/>
          </a:p>
        </p:txBody>
      </p:sp>
    </p:spTree>
  </p:cSld>
  <p:timing>
    <p:tnLst>
      <p:par>
        <p:cTn dur="indefinite" id="71" nodeType="tmRoot" restart="never">
          <p:childTnLst>
            <p:seq>
              <p:cTn id="72" nodeType="mainSeq">
                <p:childTnLst>
                  <p:par>
                    <p:cTn fill="freeze" id="73">
                      <p:stCondLst>
                        <p:cond delay="indefinite"/>
                      </p:stCondLst>
                      <p:childTnLst>
                        <p:par>
                          <p:cTn fill="freeze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Always Consider Context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A “HelloWorld” program will never grow into a Mission Control Center software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504000" y="437508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… </a:t>
            </a:r>
            <a:r>
              <a:rPr lang="en-US"/>
              <a:t>but accounting/bookkeeping system will certainly do</a:t>
            </a:r>
            <a:endParaRPr/>
          </a:p>
        </p:txBody>
      </p:sp>
    </p:spTree>
  </p:cSld>
  <p:timing>
    <p:tnLst>
      <p:par>
        <p:cTn dur="indefinite" id="77" nodeType="tmRoot" restart="never">
          <p:childTnLst>
            <p:seq>
              <p:cTn id="78" nodeType="mainSeq">
                <p:childTnLst>
                  <p:par>
                    <p:cTn fill="freeze" id="79">
                      <p:stCondLst>
                        <p:cond delay="indefinite"/>
                      </p:stCondLst>
                      <p:childTnLst>
                        <p:par>
                          <p:cTn fill="freeze" id="80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83">
                      <p:stCondLst>
                        <p:cond delay="indefinite"/>
                      </p:stCondLst>
                      <p:childTnLst>
                        <p:par>
                          <p:cTn fill="freeze" id="84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?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504000" y="176904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“</a:t>
            </a:r>
            <a:r>
              <a:rPr lang="en-US"/>
              <a:t>Fat”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Polluted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Tend to do a lot of work</a:t>
            </a:r>
            <a:endParaRPr/>
          </a:p>
        </p:txBody>
      </p:sp>
      <p:sp>
        <p:nvSpPr>
          <p:cNvPr id="14" name="TextShape 3"/>
          <p:cNvSpPr txBox="1"/>
          <p:nvPr/>
        </p:nvSpPr>
        <p:spPr>
          <a:xfrm>
            <a:off x="504000" y="437508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Such interfaces are not cohesive (composable)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>
                  <p:par>
                    <p:cTn fill="freeze" id="9">
                      <p:stCondLst>
                        <p:cond delay="indefinite"/>
                      </p:stCondLst>
                      <p:childTnLst>
                        <p:par>
                          <p:cTn fill="freeze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3">
                      <p:stCondLst>
                        <p:cond delay="indefinite"/>
                      </p:stCondLst>
                      <p:childTnLst>
                        <p:par>
                          <p:cTn fill="freeze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Example #1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Example #2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Example #3 - Worker</a:t>
            </a:r>
            <a:endParaRPr/>
          </a:p>
        </p:txBody>
      </p:sp>
      <p:sp>
        <p:nvSpPr>
          <p:cNvPr id="18" name="TextShape 2"/>
          <p:cNvSpPr txBox="1"/>
          <p:nvPr/>
        </p:nvSpPr>
        <p:spPr>
          <a:xfrm>
            <a:off x="504000" y="176904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Suppose we have a workers that can work and eat</a:t>
            </a:r>
            <a:endParaRPr/>
          </a:p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Example #3 - Worker</a:t>
            </a:r>
            <a:endParaRPr/>
          </a:p>
        </p:txBody>
      </p:sp>
      <p:sp>
        <p:nvSpPr>
          <p:cNvPr id="20" name="TextShape 2"/>
          <p:cNvSpPr txBox="1"/>
          <p:nvPr/>
        </p:nvSpPr>
        <p:spPr>
          <a:xfrm>
            <a:off x="504000" y="1769040"/>
            <a:ext cx="9071640" cy="12027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And we have a manager, to manage them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Example #3 - Worker</a:t>
            </a:r>
            <a:endParaRPr/>
          </a:p>
        </p:txBody>
      </p:sp>
      <p:sp>
        <p:nvSpPr>
          <p:cNvPr id="22" name="TextShape 2"/>
          <p:cNvSpPr txBox="1"/>
          <p:nvPr/>
        </p:nvSpPr>
        <p:spPr>
          <a:xfrm>
            <a:off x="504000" y="1769040"/>
            <a:ext cx="9071640" cy="7455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And then some of them are replaced with robot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Solution - Separate Interfaces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Reasons</a:t>
            </a:r>
            <a:endParaRPr/>
          </a:p>
        </p:txBody>
      </p:sp>
      <p:sp>
        <p:nvSpPr>
          <p:cNvPr id="2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Retrofitted code</a:t>
            </a:r>
            <a:endParaRPr/>
          </a:p>
        </p:txBody>
      </p:sp>
      <p:sp>
        <p:nvSpPr>
          <p:cNvPr id="26" name="TextShape 3"/>
          <p:cNvSpPr txBox="1"/>
          <p:nvPr/>
        </p:nvSpPr>
        <p:spPr>
          <a:xfrm>
            <a:off x="515196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Not obeying other SOLID principles</a:t>
            </a:r>
            <a:endParaRPr/>
          </a:p>
        </p:txBody>
      </p:sp>
      <p:sp>
        <p:nvSpPr>
          <p:cNvPr id="27" name="CustomShape 4"/>
          <p:cNvSpPr/>
          <p:nvPr/>
        </p:nvSpPr>
        <p:spPr>
          <a:xfrm>
            <a:off x="1765440" y="3886200"/>
            <a:ext cx="1600200" cy="685800"/>
          </a:xfrm>
          <a:prstGeom prst="rect">
            <a:avLst/>
          </a:prstGeom>
          <a:solidFill>
            <a:srgbClr val="99ccff"/>
          </a:solidFill>
          <a:ln w="9000">
            <a:solidFill>
              <a:srgbClr val="000000"/>
            </a:solidFill>
            <a:round/>
          </a:ln>
        </p:spPr>
        <p:txBody>
          <a:bodyPr anchor="ctr" bIns="45000" lIns="90000" rIns="90000" tIns="45000" wrap="none"/>
          <a:p>
            <a:pPr algn="ctr"/>
            <a:r>
              <a:rPr lang="en-US"/>
              <a:t>Worker</a:t>
            </a:r>
            <a:endParaRPr/>
          </a:p>
        </p:txBody>
      </p:sp>
      <p:sp>
        <p:nvSpPr>
          <p:cNvPr id="28" name="CustomShape 5"/>
          <p:cNvSpPr/>
          <p:nvPr/>
        </p:nvSpPr>
        <p:spPr>
          <a:xfrm>
            <a:off x="685800" y="5254560"/>
            <a:ext cx="1600200" cy="685800"/>
          </a:xfrm>
          <a:prstGeom prst="rect">
            <a:avLst/>
          </a:prstGeom>
          <a:solidFill>
            <a:srgbClr val="99ccff"/>
          </a:solidFill>
          <a:ln w="9000">
            <a:solidFill>
              <a:srgbClr val="000000"/>
            </a:solidFill>
            <a:round/>
          </a:ln>
        </p:spPr>
        <p:txBody>
          <a:bodyPr anchor="ctr" bIns="45000" lIns="90000" rIns="90000" tIns="45000" wrap="none"/>
          <a:p>
            <a:pPr algn="ctr"/>
            <a:r>
              <a:rPr lang="en-US"/>
              <a:t>HumanWorker</a:t>
            </a:r>
            <a:endParaRPr/>
          </a:p>
        </p:txBody>
      </p:sp>
      <p:sp>
        <p:nvSpPr>
          <p:cNvPr id="29" name="CustomShape 6"/>
          <p:cNvSpPr/>
          <p:nvPr/>
        </p:nvSpPr>
        <p:spPr>
          <a:xfrm>
            <a:off x="2558160" y="5254920"/>
            <a:ext cx="1600200" cy="685800"/>
          </a:xfrm>
          <a:prstGeom prst="rect">
            <a:avLst/>
          </a:prstGeom>
          <a:solidFill>
            <a:srgbClr val="99ccff"/>
          </a:solidFill>
          <a:ln w="9000">
            <a:solidFill>
              <a:srgbClr val="000000"/>
            </a:solidFill>
            <a:round/>
          </a:ln>
        </p:spPr>
        <p:txBody>
          <a:bodyPr anchor="ctr" bIns="45000" lIns="90000" rIns="90000" tIns="45000" wrap="none"/>
          <a:p>
            <a:pPr algn="ctr"/>
            <a:r>
              <a:rPr lang="en-US"/>
              <a:t>RobotWorker</a:t>
            </a:r>
            <a:endParaRPr/>
          </a:p>
        </p:txBody>
      </p:sp>
      <p:sp>
        <p:nvSpPr>
          <p:cNvPr id="30" name="CustomShape 7"/>
          <p:cNvSpPr/>
          <p:nvPr/>
        </p:nvSpPr>
        <p:spPr>
          <a:xfrm>
            <a:off x="1765800" y="2734560"/>
            <a:ext cx="1600200" cy="685800"/>
          </a:xfrm>
          <a:prstGeom prst="rect">
            <a:avLst/>
          </a:prstGeom>
          <a:solidFill>
            <a:srgbClr val="99ccff"/>
          </a:solidFill>
          <a:ln w="9000">
            <a:solidFill>
              <a:srgbClr val="000000"/>
            </a:solidFill>
            <a:round/>
          </a:ln>
        </p:spPr>
        <p:txBody>
          <a:bodyPr anchor="ctr" bIns="45000" lIns="90000" rIns="90000" tIns="45000" wrap="none"/>
          <a:p>
            <a:pPr algn="ctr"/>
            <a:r>
              <a:rPr lang="en-US"/>
              <a:t>CanEat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>
                  <p:par>
                    <p:cTn fill="freeze" id="21">
                      <p:stCondLst>
                        <p:cond delay="indefinite"/>
                      </p:stCondLst>
                      <p:childTnLst>
                        <p:par>
                          <p:cTn fill="freeze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5">
                      <p:stCondLst>
                        <p:cond delay="indefinite"/>
                      </p:stCondLst>
                      <p:childTnLst>
                        <p:par>
                          <p:cTn fill="freeze" id="26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37">
                      <p:stCondLst>
                        <p:cond delay="indefinite"/>
                      </p:stCondLst>
                      <p:childTnLst>
                        <p:par>
                          <p:cTn fill="freeze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43">
                      <p:stCondLst>
                        <p:cond delay="indefinite"/>
                      </p:stCondLst>
                      <p:childTnLst>
                        <p:par>
                          <p:cTn fill="freeze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