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B9495-73A6-41E0-A771-B0A9B4068284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3992-6493-46FC-A50E-DD9C4BC3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r>
              <a:rPr lang="en-US" baseline="0" dirty="0" smtClean="0"/>
              <a:t> calls – sometimes the way how we make a call depends on underlying </a:t>
            </a:r>
            <a:r>
              <a:rPr lang="en-US" baseline="0" dirty="0" err="1" smtClean="0"/>
              <a:t>remoting</a:t>
            </a:r>
            <a:r>
              <a:rPr lang="en-US" baseline="0" dirty="0" smtClean="0"/>
              <a:t> framework</a:t>
            </a:r>
          </a:p>
          <a:p>
            <a:r>
              <a:rPr lang="en-US" baseline="0" dirty="0" smtClean="0"/>
              <a:t>Global data: more orthogonal is to pass required context to the component. Even if it is read-only.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: </a:t>
            </a:r>
            <a:r>
              <a:rPr lang="en-US" dirty="0" err="1" smtClean="0"/>
              <a:t>composable</a:t>
            </a:r>
            <a:r>
              <a:rPr lang="en-US" dirty="0" smtClean="0"/>
              <a:t> classes, methods;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composability</a:t>
            </a:r>
            <a:r>
              <a:rPr lang="en-US" baseline="0" dirty="0" smtClean="0"/>
              <a:t> instead of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1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2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</a:t>
            </a:r>
            <a:r>
              <a:rPr lang="en-US" dirty="0" smtClean="0"/>
              <a:t> – how many</a:t>
            </a:r>
            <a:r>
              <a:rPr lang="en-US" baseline="0" dirty="0" smtClean="0"/>
              <a:t> guys depend on you</a:t>
            </a:r>
          </a:p>
          <a:p>
            <a:r>
              <a:rPr lang="en-US" baseline="0" dirty="0" err="1" smtClean="0"/>
              <a:t>Ce</a:t>
            </a:r>
            <a:r>
              <a:rPr lang="en-US" baseline="0" dirty="0" smtClean="0"/>
              <a:t> – on how many guys do you depend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5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5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en-US" baseline="0" dirty="0" smtClean="0"/>
              <a:t> are teaching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7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3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2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Imposed – </a:t>
            </a:r>
            <a:r>
              <a:rPr lang="uk-UA" dirty="0" smtClean="0"/>
              <a:t>нав’язана, </a:t>
            </a:r>
            <a:r>
              <a:rPr lang="en-US" dirty="0" smtClean="0"/>
              <a:t>environment requires</a:t>
            </a:r>
            <a:r>
              <a:rPr lang="en-US" baseline="0" dirty="0" smtClean="0"/>
              <a:t> duplication</a:t>
            </a:r>
          </a:p>
          <a:p>
            <a:r>
              <a:rPr lang="en-US" baseline="0" dirty="0" smtClean="0"/>
              <a:t>Inadvertent – </a:t>
            </a:r>
            <a:r>
              <a:rPr lang="uk-UA" baseline="0" dirty="0" smtClean="0"/>
              <a:t>випадкова, розробники не усвідомлюють, що вони дублікують</a:t>
            </a:r>
          </a:p>
          <a:p>
            <a:r>
              <a:rPr lang="en-US" dirty="0" smtClean="0"/>
              <a:t>Impatient –</a:t>
            </a:r>
            <a:r>
              <a:rPr lang="en-US" baseline="0" dirty="0" smtClean="0"/>
              <a:t> </a:t>
            </a:r>
            <a:r>
              <a:rPr lang="uk-UA" baseline="0" dirty="0" smtClean="0"/>
              <a:t>розробники стають лінивими і дублікують, тому що це здається простіше</a:t>
            </a:r>
            <a:endParaRPr lang="en-US" baseline="0" dirty="0" smtClean="0"/>
          </a:p>
          <a:p>
            <a:r>
              <a:rPr lang="en-US" baseline="0" dirty="0" err="1" smtClean="0"/>
              <a:t>Interdeveloper</a:t>
            </a:r>
            <a:r>
              <a:rPr lang="en-US" baseline="0" dirty="0" smtClean="0"/>
              <a:t> – </a:t>
            </a:r>
            <a:r>
              <a:rPr lang="uk-UA" baseline="0" dirty="0" smtClean="0"/>
              <a:t>декілька людей дублікують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0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representation</a:t>
            </a:r>
            <a:r>
              <a:rPr lang="en-US" baseline="0" dirty="0" smtClean="0"/>
              <a:t> of information. Way out: generated code.</a:t>
            </a:r>
          </a:p>
          <a:p>
            <a:r>
              <a:rPr lang="en-US" baseline="0" dirty="0" smtClean="0"/>
              <a:t>3 – lack of templates/generics, lack of monads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7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people don’t want to change a LOT of classes (and then merge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1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an environment</a:t>
            </a:r>
            <a:r>
              <a:rPr lang="en-US" baseline="0" dirty="0" smtClean="0"/>
              <a:t> where it is easier to find and reuse existing stuff than write it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Прямі</a:t>
            </a:r>
            <a:r>
              <a:rPr lang="uk-UA" baseline="0" dirty="0" smtClean="0"/>
              <a:t> ортогональні, якщо вони перетинаються під прямим кутом</a:t>
            </a:r>
            <a:endParaRPr lang="uk-UA" dirty="0" smtClean="0"/>
          </a:p>
          <a:p>
            <a:r>
              <a:rPr lang="uk-UA" dirty="0" smtClean="0"/>
              <a:t>Коли</a:t>
            </a:r>
            <a:r>
              <a:rPr lang="uk-UA" baseline="0" dirty="0" smtClean="0"/>
              <a:t> рухаємось по одній осі – позиція на іншій не змінюється</a:t>
            </a:r>
          </a:p>
          <a:p>
            <a:r>
              <a:rPr lang="uk-UA" baseline="0" dirty="0" smtClean="0"/>
              <a:t>Прямі незалежні</a:t>
            </a:r>
          </a:p>
          <a:p>
            <a:r>
              <a:rPr lang="uk-UA" dirty="0" smtClean="0"/>
              <a:t>Радіо</a:t>
            </a:r>
            <a:r>
              <a:rPr lang="uk-UA" baseline="0" dirty="0" smtClean="0"/>
              <a:t>приймач: хвиля і гучність. Авто – фари і швидкість, гальмування і керування.</a:t>
            </a:r>
          </a:p>
          <a:p>
            <a:r>
              <a:rPr lang="en-US" baseline="0" dirty="0" smtClean="0"/>
              <a:t>A reason why people prefer separate devices for cell phone and player, and reason why many compound devices fail.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2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8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8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8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3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0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0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У програмуванні – дві (або більше)</a:t>
            </a:r>
            <a:r>
              <a:rPr lang="uk-UA" baseline="0" dirty="0" smtClean="0"/>
              <a:t> </a:t>
            </a:r>
            <a:r>
              <a:rPr lang="uk-UA" dirty="0" smtClean="0"/>
              <a:t>речі</a:t>
            </a:r>
            <a:r>
              <a:rPr lang="uk-UA" baseline="0" dirty="0" smtClean="0"/>
              <a:t> ортогональні, якщо зміни в одній не впливають на іншу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5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8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r>
              <a:rPr lang="en-US" baseline="0" dirty="0" smtClean="0"/>
              <a:t> and testing time are reduced</a:t>
            </a:r>
          </a:p>
          <a:p>
            <a:r>
              <a:rPr lang="en-US" baseline="0" dirty="0" smtClean="0"/>
              <a:t>Many small and simple orthogonal components can be designed, coded, tested and forgotten – no need to keep changing existing code</a:t>
            </a:r>
          </a:p>
          <a:p>
            <a:r>
              <a:rPr lang="en-US" baseline="0" dirty="0" smtClean="0"/>
              <a:t>Reuse – the more orthogonal your system is, the easier it is to reconfigure components</a:t>
            </a:r>
          </a:p>
          <a:p>
            <a:r>
              <a:rPr lang="en-US" baseline="0" dirty="0" smtClean="0"/>
              <a:t>One component – M distinct things, another – N. if not orthogonal – overlap, result will do less than </a:t>
            </a:r>
            <a:r>
              <a:rPr lang="en-US" baseline="0" dirty="0" err="1" smtClean="0"/>
              <a:t>MxN</a:t>
            </a:r>
            <a:r>
              <a:rPr lang="en-US" baseline="0" dirty="0" smtClean="0"/>
              <a:t>. </a:t>
            </a:r>
            <a:r>
              <a:rPr lang="uk-UA" baseline="0" dirty="0" smtClean="0"/>
              <a:t>Більше функціональності на одиницю затрат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«Поганий» модуль</a:t>
            </a:r>
            <a:r>
              <a:rPr lang="uk-UA" baseline="0" dirty="0" smtClean="0"/>
              <a:t> менше впливає на решту системи. Легше замінити.</a:t>
            </a:r>
          </a:p>
          <a:p>
            <a:r>
              <a:rPr lang="uk-UA" baseline="0" dirty="0" smtClean="0"/>
              <a:t>Система менш крихка – зміни і фікси у окремих областях спричиняють проблеми, обмежені цими областями.</a:t>
            </a:r>
            <a:endParaRPr lang="en-US" baseline="0" dirty="0" smtClean="0"/>
          </a:p>
          <a:p>
            <a:r>
              <a:rPr lang="uk-UA" baseline="0" dirty="0" smtClean="0"/>
              <a:t>Ймовірно, система буде краще протестована, тому що тестувати компоненти легше.</a:t>
            </a:r>
            <a:endParaRPr lang="en-US" baseline="0" dirty="0" smtClean="0"/>
          </a:p>
          <a:p>
            <a:r>
              <a:rPr lang="uk-UA" baseline="0" dirty="0" smtClean="0"/>
              <a:t>Інтерфейси до бібліотек ізольовані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Люди</a:t>
            </a:r>
            <a:r>
              <a:rPr lang="uk-UA" baseline="0" dirty="0" smtClean="0"/>
              <a:t> не впевнені, де починається і закінчується їх відповідальність про функціональність.</a:t>
            </a:r>
          </a:p>
          <a:p>
            <a:r>
              <a:rPr lang="uk-UA" baseline="0" dirty="0" smtClean="0"/>
              <a:t>Це або збільшує час на комунікації, або збільшує кількість дефектів, або </a:t>
            </a:r>
            <a:r>
              <a:rPr lang="en-US" baseline="0" dirty="0" smtClean="0"/>
              <a:t>both</a:t>
            </a:r>
          </a:p>
          <a:p>
            <a:r>
              <a:rPr lang="en-US" baseline="0" dirty="0" smtClean="0"/>
              <a:t>Infrastructure: database, communication interface etc.</a:t>
            </a:r>
          </a:p>
          <a:p>
            <a:r>
              <a:rPr lang="uk-UA" baseline="0" dirty="0" smtClean="0"/>
              <a:t>Відносний показник ортогональності команди: більший </a:t>
            </a:r>
            <a:r>
              <a:rPr lang="en-US" baseline="0" dirty="0" smtClean="0"/>
              <a:t>-&gt; </a:t>
            </a:r>
            <a:r>
              <a:rPr lang="uk-UA" baseline="0" dirty="0" smtClean="0"/>
              <a:t>менша ортогональність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Модулі</a:t>
            </a:r>
            <a:r>
              <a:rPr lang="uk-UA" baseline="0" dirty="0" smtClean="0"/>
              <a:t> реалізують функціональність, незалежну від функціональності інших модулів. </a:t>
            </a:r>
          </a:p>
          <a:p>
            <a:r>
              <a:rPr lang="uk-UA" baseline="0" dirty="0" smtClean="0"/>
              <a:t>Модулі кооперують між собою.</a:t>
            </a:r>
          </a:p>
          <a:p>
            <a:r>
              <a:rPr lang="uk-UA" baseline="0" dirty="0" smtClean="0"/>
              <a:t>Кожен </a:t>
            </a:r>
            <a:r>
              <a:rPr lang="en-US" baseline="0" dirty="0" smtClean="0"/>
              <a:t>layer </a:t>
            </a:r>
            <a:r>
              <a:rPr lang="uk-UA" baseline="0" dirty="0" smtClean="0"/>
              <a:t>представляє рівень абстракції. </a:t>
            </a:r>
          </a:p>
          <a:p>
            <a:r>
              <a:rPr lang="uk-UA" baseline="0" dirty="0" smtClean="0"/>
              <a:t>Кожен рівень використовує лише абстракції із нижчих рівнів.</a:t>
            </a:r>
            <a:endParaRPr lang="en-US" baseline="0" dirty="0" smtClean="0"/>
          </a:p>
          <a:p>
            <a:r>
              <a:rPr lang="uk-UA" baseline="0" dirty="0" smtClean="0"/>
              <a:t>Переміщення кнопки на </a:t>
            </a:r>
            <a:r>
              <a:rPr lang="en-US" baseline="0" dirty="0" smtClean="0"/>
              <a:t>GUI </a:t>
            </a:r>
            <a:r>
              <a:rPr lang="uk-UA" baseline="0" dirty="0" smtClean="0"/>
              <a:t>не повинно потребувати зміни схеми БД</a:t>
            </a:r>
          </a:p>
          <a:p>
            <a:r>
              <a:rPr lang="uk-UA" baseline="0" dirty="0" smtClean="0"/>
              <a:t>Реалізація експорту результатів в </a:t>
            </a:r>
            <a:r>
              <a:rPr lang="en-US" baseline="0" dirty="0" smtClean="0"/>
              <a:t>Excel </a:t>
            </a:r>
            <a:r>
              <a:rPr lang="uk-UA" baseline="0" dirty="0" smtClean="0"/>
              <a:t>не повинно змінювати системи виконання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queries</a:t>
            </a:r>
          </a:p>
          <a:p>
            <a:r>
              <a:rPr lang="uk-UA" baseline="0" dirty="0" smtClean="0"/>
              <a:t>Використання прізвища як </a:t>
            </a:r>
            <a:r>
              <a:rPr lang="en-US" baseline="0" dirty="0" smtClean="0"/>
              <a:t>primary key</a:t>
            </a:r>
          </a:p>
          <a:p>
            <a:r>
              <a:rPr lang="en-US" baseline="0" dirty="0" smtClean="0"/>
              <a:t>Don’t rely on properties you can’t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3992-6493-46FC-A50E-DD9C4BC3EF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C47D-ACEF-4C84-AFD8-516C91BEAB4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4CDB-3E28-4757-BB73-38A83405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design and SOLID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from ORM classes</a:t>
            </a:r>
          </a:p>
          <a:p>
            <a:r>
              <a:rPr lang="en-US" dirty="0" smtClean="0"/>
              <a:t>Remote calls</a:t>
            </a:r>
          </a:p>
          <a:p>
            <a:r>
              <a:rPr lang="en-US" dirty="0" smtClean="0"/>
              <a:t>Logging throughout the code</a:t>
            </a:r>
          </a:p>
          <a:p>
            <a:r>
              <a:rPr lang="en-US" dirty="0" err="1" smtClean="0"/>
              <a:t>Transactioning</a:t>
            </a:r>
            <a:r>
              <a:rPr lang="en-US" dirty="0" smtClean="0"/>
              <a:t> throughout the code</a:t>
            </a:r>
            <a:endParaRPr lang="en-US" dirty="0"/>
          </a:p>
          <a:p>
            <a:r>
              <a:rPr lang="en-US" dirty="0" smtClean="0"/>
              <a:t>AOP sometimes solves such problems</a:t>
            </a:r>
          </a:p>
          <a:p>
            <a:r>
              <a:rPr lang="en-US" dirty="0" smtClean="0"/>
              <a:t>Global data</a:t>
            </a:r>
          </a:p>
          <a:p>
            <a:r>
              <a:rPr lang="en-US" dirty="0" smtClean="0"/>
              <a:t>Duplicated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Command-query separation</a:t>
            </a:r>
          </a:p>
          <a:p>
            <a:r>
              <a:rPr lang="en-US" dirty="0" smtClean="0"/>
              <a:t>Lack of side effects</a:t>
            </a:r>
          </a:p>
          <a:p>
            <a:r>
              <a:rPr lang="en-US" dirty="0" smtClean="0"/>
              <a:t>Unit-tests</a:t>
            </a:r>
          </a:p>
          <a:p>
            <a:r>
              <a:rPr lang="en-US" dirty="0" smtClean="0"/>
              <a:t>UNIX tools</a:t>
            </a:r>
          </a:p>
          <a:p>
            <a:r>
              <a:rPr lang="en-US" dirty="0" smtClean="0"/>
              <a:t>Simple components</a:t>
            </a:r>
          </a:p>
          <a:p>
            <a:r>
              <a:rPr lang="en-US" dirty="0" smtClean="0"/>
              <a:t>Generic components</a:t>
            </a:r>
          </a:p>
          <a:p>
            <a:r>
              <a:rPr lang="en-US" dirty="0" err="1" smtClean="0"/>
              <a:t>Composability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not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objects are just sets of getters/setters</a:t>
            </a:r>
          </a:p>
          <a:p>
            <a:r>
              <a:rPr lang="en-US" dirty="0" smtClean="0"/>
              <a:t>Set of services</a:t>
            </a:r>
          </a:p>
          <a:p>
            <a:r>
              <a:rPr lang="en-US" dirty="0" smtClean="0"/>
              <a:t>Is it OO code? Or is it procedural code?</a:t>
            </a:r>
          </a:p>
          <a:p>
            <a:r>
              <a:rPr lang="en-US" dirty="0" smtClean="0"/>
              <a:t>Maybe it is mixed?</a:t>
            </a:r>
          </a:p>
          <a:p>
            <a:r>
              <a:rPr lang="en-US" dirty="0" smtClean="0"/>
              <a:t>In OO code objects have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</a:p>
          <a:p>
            <a:r>
              <a:rPr lang="en-US" dirty="0" smtClean="0"/>
              <a:t>Temporal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Afferent</a:t>
            </a:r>
          </a:p>
          <a:p>
            <a:pPr lvl="1"/>
            <a:r>
              <a:rPr lang="en-US" b="1" dirty="0" smtClean="0"/>
              <a:t>How many</a:t>
            </a:r>
            <a:r>
              <a:rPr lang="en-US" dirty="0" smtClean="0"/>
              <a:t> components </a:t>
            </a:r>
            <a:r>
              <a:rPr lang="en-US" b="1" dirty="0" smtClean="0"/>
              <a:t>depend on you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Shows how responsible the module is</a:t>
            </a:r>
          </a:p>
          <a:p>
            <a:r>
              <a:rPr lang="en-US" dirty="0" smtClean="0"/>
              <a:t>Efferent</a:t>
            </a:r>
          </a:p>
          <a:p>
            <a:pPr lvl="1"/>
            <a:r>
              <a:rPr lang="en-US" b="1" dirty="0" smtClean="0"/>
              <a:t>On how many</a:t>
            </a:r>
            <a:r>
              <a:rPr lang="en-US" dirty="0" smtClean="0"/>
              <a:t> components </a:t>
            </a:r>
            <a:r>
              <a:rPr lang="en-US" b="1" dirty="0" smtClean="0"/>
              <a:t>you depend on</a:t>
            </a:r>
          </a:p>
          <a:p>
            <a:pPr lvl="1"/>
            <a:r>
              <a:rPr lang="en-US" dirty="0" smtClean="0"/>
              <a:t>Shows how independent the module is</a:t>
            </a:r>
          </a:p>
          <a:p>
            <a:pPr lvl="1"/>
            <a:r>
              <a:rPr lang="en-US" dirty="0" smtClean="0"/>
              <a:t>Includes: inheritance, interface </a:t>
            </a:r>
            <a:r>
              <a:rPr lang="en-US" dirty="0" err="1" smtClean="0"/>
              <a:t>impl</a:t>
            </a:r>
            <a:r>
              <a:rPr lang="en-US" dirty="0" smtClean="0"/>
              <a:t>, parameter types, variable types, global variables, exceptions</a:t>
            </a:r>
          </a:p>
          <a:p>
            <a:r>
              <a:rPr lang="en-US" dirty="0" err="1" smtClean="0"/>
              <a:t>Ca</a:t>
            </a:r>
            <a:r>
              <a:rPr lang="en-US" dirty="0" smtClean="0"/>
              <a:t> and </a:t>
            </a:r>
            <a:r>
              <a:rPr lang="en-US" dirty="0" err="1" smtClean="0"/>
              <a:t>Ce</a:t>
            </a:r>
            <a:r>
              <a:rPr lang="en-US" dirty="0" smtClean="0"/>
              <a:t> are metrics of stability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7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Least Knowledge</a:t>
            </a:r>
          </a:p>
          <a:p>
            <a:r>
              <a:rPr lang="en-US" dirty="0" smtClean="0"/>
              <a:t>Decreases coupling</a:t>
            </a:r>
          </a:p>
          <a:p>
            <a:r>
              <a:rPr lang="en-US" dirty="0" smtClean="0"/>
              <a:t>Method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of an object </a:t>
            </a:r>
            <a:r>
              <a:rPr lang="en-US" i="1" dirty="0" smtClean="0"/>
              <a:t>O</a:t>
            </a:r>
            <a:r>
              <a:rPr lang="en-US" dirty="0"/>
              <a:t> can invoke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of O itself</a:t>
            </a:r>
          </a:p>
          <a:p>
            <a:pPr lvl="1"/>
            <a:r>
              <a:rPr lang="en-US" dirty="0" smtClean="0"/>
              <a:t>of O fields</a:t>
            </a:r>
          </a:p>
          <a:p>
            <a:pPr lvl="1"/>
            <a:r>
              <a:rPr lang="en-US" dirty="0" smtClean="0"/>
              <a:t>of M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of objects created in M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.getA</a:t>
            </a:r>
            <a:r>
              <a:rPr lang="en-US" dirty="0" smtClean="0"/>
              <a:t>().</a:t>
            </a:r>
            <a:r>
              <a:rPr lang="en-US" dirty="0" err="1" smtClean="0"/>
              <a:t>calcucalateB</a:t>
            </a:r>
            <a:r>
              <a:rPr lang="en-US" dirty="0" smtClean="0"/>
              <a:t>().</a:t>
            </a:r>
            <a:r>
              <a:rPr lang="en-US" dirty="0" err="1" smtClean="0"/>
              <a:t>mergeWithC</a:t>
            </a:r>
            <a:r>
              <a:rPr lang="en-US" dirty="0" smtClean="0"/>
              <a:t>().save()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coupling</a:t>
            </a:r>
          </a:p>
          <a:p>
            <a:r>
              <a:rPr lang="en-US" dirty="0" smtClean="0"/>
              <a:t>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methods use all the fields</a:t>
            </a:r>
          </a:p>
          <a:p>
            <a:r>
              <a:rPr lang="en-US" dirty="0" smtClean="0"/>
              <a:t>Class with many static methods – low cohesion</a:t>
            </a:r>
          </a:p>
          <a:p>
            <a:r>
              <a:rPr lang="en-US" dirty="0" smtClean="0"/>
              <a:t>“Unfocused” class – low 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7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 and Cohesion may be considered as </a:t>
            </a:r>
            <a:r>
              <a:rPr lang="en-US" b="1" dirty="0" smtClean="0"/>
              <a:t>underlying</a:t>
            </a:r>
            <a:r>
              <a:rPr lang="en-US" dirty="0" smtClean="0"/>
              <a:t> concepts for the rest of principles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store knowledge in code</a:t>
            </a:r>
          </a:p>
          <a:p>
            <a:r>
              <a:rPr lang="en-US" dirty="0" smtClean="0"/>
              <a:t>It is easy to duplicate knowledge</a:t>
            </a:r>
          </a:p>
          <a:p>
            <a:r>
              <a:rPr lang="en-US" dirty="0" smtClean="0"/>
              <a:t>Knowledge keeps changing</a:t>
            </a:r>
          </a:p>
          <a:p>
            <a:r>
              <a:rPr lang="en-US" dirty="0" smtClean="0"/>
              <a:t>Duplication makes maintenance hard!</a:t>
            </a:r>
          </a:p>
        </p:txBody>
      </p:sp>
    </p:spTree>
    <p:extLst>
      <p:ext uri="{BB962C8B-B14F-4D97-AF65-F5344CB8AC3E}">
        <p14:creationId xmlns:p14="http://schemas.microsoft.com/office/powerpoint/2010/main" val="37936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DRY Principle:</a:t>
            </a:r>
            <a:br>
              <a:rPr lang="en-US" dirty="0" smtClean="0"/>
            </a:br>
            <a:r>
              <a:rPr lang="en-US" dirty="0" smtClean="0"/>
              <a:t>Every piece of knowledge must have a </a:t>
            </a:r>
            <a:r>
              <a:rPr lang="en-US" b="1" dirty="0" smtClean="0"/>
              <a:t>single</a:t>
            </a:r>
            <a:r>
              <a:rPr lang="en-US" dirty="0" smtClean="0"/>
              <a:t>, </a:t>
            </a:r>
            <a:r>
              <a:rPr lang="en-US" b="1" dirty="0" smtClean="0"/>
              <a:t>unambiguous</a:t>
            </a:r>
            <a:r>
              <a:rPr lang="en-US" dirty="0" smtClean="0"/>
              <a:t>, </a:t>
            </a:r>
            <a:r>
              <a:rPr lang="en-US" b="1" dirty="0" smtClean="0"/>
              <a:t>authoritative</a:t>
            </a:r>
            <a:r>
              <a:rPr lang="en-US" dirty="0" smtClean="0"/>
              <a:t> representation </a:t>
            </a:r>
            <a:br>
              <a:rPr lang="en-US" dirty="0" smtClean="0"/>
            </a:br>
            <a:r>
              <a:rPr lang="en-US" dirty="0" smtClean="0"/>
              <a:t>within a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Imposed</a:t>
            </a:r>
          </a:p>
          <a:p>
            <a:r>
              <a:rPr lang="en-US" dirty="0" smtClean="0"/>
              <a:t>Inadvertent</a:t>
            </a:r>
            <a:endParaRPr lang="uk-UA" dirty="0" smtClean="0"/>
          </a:p>
          <a:p>
            <a:r>
              <a:rPr lang="en-US" dirty="0" smtClean="0"/>
              <a:t>Impatient</a:t>
            </a:r>
            <a:endParaRPr lang="uk-UA" dirty="0" smtClean="0"/>
          </a:p>
          <a:p>
            <a:r>
              <a:rPr lang="en-US" dirty="0" err="1" smtClean="0"/>
              <a:t>Interdeveloper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1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Imposed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ORMs and DB Schema</a:t>
            </a:r>
          </a:p>
          <a:p>
            <a:r>
              <a:rPr lang="en-US" dirty="0" smtClean="0"/>
              <a:t>Messaging and DTOs</a:t>
            </a:r>
          </a:p>
          <a:p>
            <a:r>
              <a:rPr lang="en-US" dirty="0" smtClean="0"/>
              <a:t>Programming languages and higher order concepts</a:t>
            </a:r>
          </a:p>
          <a:p>
            <a:r>
              <a:rPr lang="en-US" dirty="0" smtClean="0"/>
              <a:t>Code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Inadvertent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Badly designed base classes</a:t>
            </a:r>
          </a:p>
          <a:p>
            <a:r>
              <a:rPr lang="en-US" dirty="0" smtClean="0"/>
              <a:t>Cohesive data that depends on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Impatient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caused by time pressure</a:t>
            </a:r>
          </a:p>
          <a:p>
            <a:r>
              <a:rPr lang="en-US" dirty="0" smtClean="0"/>
              <a:t>Matter of discipline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Interdeveloper</a:t>
            </a:r>
            <a:r>
              <a:rPr lang="en-US" dirty="0" smtClean="0"/>
              <a:t>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of responsibilities</a:t>
            </a:r>
          </a:p>
          <a:p>
            <a:r>
              <a:rPr lang="en-US" dirty="0" smtClean="0"/>
              <a:t>Communication, Wikis</a:t>
            </a:r>
          </a:p>
          <a:p>
            <a:r>
              <a:rPr lang="en-US" dirty="0" smtClean="0"/>
              <a:t>Project librarian</a:t>
            </a:r>
          </a:p>
          <a:p>
            <a:r>
              <a:rPr lang="en-US" dirty="0" smtClean="0"/>
              <a:t>Code reviews</a:t>
            </a:r>
          </a:p>
          <a:p>
            <a:r>
              <a:rPr lang="en-US" dirty="0" smtClean="0"/>
              <a:t>Make it easy to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05891" y="5486400"/>
            <a:ext cx="5181600" cy="0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05891" y="2057400"/>
            <a:ext cx="0" cy="3429000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3771900"/>
            <a:ext cx="2514600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Wander through your codebase</a:t>
            </a:r>
          </a:p>
          <a:p>
            <a:r>
              <a:rPr lang="en-US" dirty="0" smtClean="0"/>
              <a:t>Use existing libs</a:t>
            </a:r>
          </a:p>
          <a:p>
            <a:pPr lvl="1"/>
            <a:r>
              <a:rPr lang="en-US" dirty="0" smtClean="0"/>
              <a:t>“persistence is a solved proble</a:t>
            </a:r>
            <a:r>
              <a:rPr lang="en-US" dirty="0"/>
              <a:t>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Write and reuse generic code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composable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When reducing duplication, </a:t>
            </a:r>
            <a:r>
              <a:rPr lang="en-US" b="1" dirty="0" smtClean="0"/>
              <a:t>don’t introduce unjustified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design 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Subtypes must be substitutable for their base types</a:t>
            </a:r>
          </a:p>
          <a:p>
            <a:r>
              <a:rPr lang="en-US" dirty="0" smtClean="0"/>
              <a:t>F(Base object), F(Derived object)</a:t>
            </a:r>
          </a:p>
          <a:p>
            <a:r>
              <a:rPr lang="en-US" dirty="0" smtClean="0"/>
              <a:t>Analogy to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square a rectangle?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Square and Rectangle be modeled with inheritance?</a:t>
            </a:r>
          </a:p>
          <a:p>
            <a:r>
              <a:rPr lang="en-US" dirty="0" smtClean="0"/>
              <a:t>Yes?</a:t>
            </a:r>
          </a:p>
          <a:p>
            <a:r>
              <a:rPr lang="en-US" dirty="0" smtClean="0"/>
              <a:t>No?</a:t>
            </a:r>
          </a:p>
          <a:p>
            <a:r>
              <a:rPr lang="en-US" dirty="0" smtClean="0"/>
              <a:t>Depends? On what?</a:t>
            </a:r>
          </a:p>
          <a:p>
            <a:r>
              <a:rPr lang="en-US" dirty="0" smtClean="0"/>
              <a:t>Square IS A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693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/>
              </a:rPr>
              <a:t>Rectangle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Width {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Height {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936016"/>
            <a:ext cx="677487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Square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Rectangle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_height;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_width;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Width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_width;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_width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_height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53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/>
              </a:rPr>
              <a:t>rectangle.Height</a:t>
            </a:r>
            <a:r>
              <a:rPr lang="en-US" sz="2400" dirty="0">
                <a:latin typeface="Consolas"/>
              </a:rPr>
              <a:t> = 4;</a:t>
            </a:r>
          </a:p>
          <a:p>
            <a:r>
              <a:rPr lang="en-US" sz="2400" dirty="0" err="1">
                <a:latin typeface="Consolas"/>
              </a:rPr>
              <a:t>rectangle.Width</a:t>
            </a:r>
            <a:r>
              <a:rPr lang="en-US" sz="2400" dirty="0">
                <a:latin typeface="Consolas"/>
              </a:rPr>
              <a:t> = 5;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//...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square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rectangle.Height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rectangle.Width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(square != 20)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orthogonal?</a:t>
            </a:r>
          </a:p>
          <a:p>
            <a:r>
              <a:rPr lang="en-US" dirty="0" smtClean="0"/>
              <a:t>A model, viewed in isolation, cannot be meaningfully validated</a:t>
            </a:r>
          </a:p>
          <a:p>
            <a:r>
              <a:rPr lang="en-US" dirty="0" smtClean="0"/>
              <a:t>Validity depends on clients</a:t>
            </a:r>
          </a:p>
          <a:p>
            <a:r>
              <a:rPr lang="en-US" dirty="0" smtClean="0"/>
              <a:t>What are assumptions of users of the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code author’s perspective,</a:t>
            </a:r>
            <a:br>
              <a:rPr lang="en-US" dirty="0" smtClean="0"/>
            </a:br>
            <a:r>
              <a:rPr lang="en-US" dirty="0" smtClean="0"/>
              <a:t>Square IS not A rectangle</a:t>
            </a:r>
          </a:p>
          <a:p>
            <a:r>
              <a:rPr lang="en-US" dirty="0" smtClean="0"/>
              <a:t>Because behavior is inconsistent</a:t>
            </a:r>
          </a:p>
          <a:p>
            <a:r>
              <a:rPr lang="en-US" dirty="0" smtClean="0"/>
              <a:t>IS-A relationship is about an </a:t>
            </a:r>
            <a:r>
              <a:rPr lang="en-US" b="1" dirty="0" smtClean="0"/>
              <a:t>observable</a:t>
            </a:r>
            <a:r>
              <a:rPr lang="en-US" dirty="0" smtClean="0"/>
              <a:t> behavior</a:t>
            </a:r>
          </a:p>
          <a:p>
            <a:r>
              <a:rPr lang="en-US" dirty="0" smtClean="0"/>
              <a:t>Problem – behavior is </a:t>
            </a:r>
            <a:r>
              <a:rPr lang="en-US" b="1" dirty="0" smtClean="0"/>
              <a:t>assumed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Another, living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A object, therefore</a:t>
            </a:r>
          </a:p>
          <a:p>
            <a:r>
              <a:rPr lang="en-US" dirty="0" smtClean="0"/>
              <a:t>string[] IS A object[]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967335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//...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prstClr val="black"/>
                </a:solidFill>
                <a:latin typeface="Consolas"/>
              </a:rPr>
              <a:t>os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80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 err="1">
                <a:solidFill>
                  <a:prstClr val="black"/>
                </a:solidFill>
                <a:latin typeface="Consolas"/>
              </a:rPr>
              <a:t>os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sz="2400" dirty="0" err="1">
                <a:solidFill>
                  <a:prstClr val="black"/>
                </a:solidFill>
                <a:latin typeface="Consolas"/>
              </a:rPr>
              <a:t>os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Exception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pic>
        <p:nvPicPr>
          <p:cNvPr id="1026" name="Picture 2" descr="http://pix.samoucka.ru/img/content/office/word2003/01/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71119"/>
            <a:ext cx="10572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1418" y="1600200"/>
            <a:ext cx="22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Covariance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assumptions formal</a:t>
            </a:r>
          </a:p>
          <a:p>
            <a:r>
              <a:rPr lang="en-US" dirty="0" smtClean="0"/>
              <a:t>Preconditions</a:t>
            </a:r>
          </a:p>
          <a:p>
            <a:r>
              <a:rPr lang="en-US" dirty="0" err="1" smtClean="0"/>
              <a:t>Postconditions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one don’t affect another</a:t>
            </a:r>
            <a:endParaRPr lang="uk-UA" dirty="0" smtClean="0"/>
          </a:p>
          <a:p>
            <a:r>
              <a:rPr lang="en-US" dirty="0" smtClean="0"/>
              <a:t>Database code and UI</a:t>
            </a:r>
          </a:p>
          <a:p>
            <a:r>
              <a:rPr lang="en-US" dirty="0" smtClean="0"/>
              <a:t>Multithreading and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contracts are met?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r>
              <a:rPr lang="en-US" dirty="0" smtClean="0"/>
              <a:t>Static 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</a:t>
            </a:r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do local changes and fixes</a:t>
            </a:r>
          </a:p>
          <a:p>
            <a:r>
              <a:rPr lang="en-US" dirty="0" smtClean="0"/>
              <a:t>When you change </a:t>
            </a:r>
            <a:r>
              <a:rPr lang="en-US" b="1" dirty="0" smtClean="0"/>
              <a:t>one</a:t>
            </a:r>
            <a:r>
              <a:rPr lang="en-US" dirty="0" smtClean="0"/>
              <a:t> – you </a:t>
            </a:r>
            <a:r>
              <a:rPr lang="en-US" b="1" dirty="0" smtClean="0"/>
              <a:t>have</a:t>
            </a:r>
            <a:r>
              <a:rPr lang="en-US" dirty="0" smtClean="0"/>
              <a:t> to worry about </a:t>
            </a:r>
            <a:r>
              <a:rPr lang="en-US" b="1" dirty="0" smtClean="0"/>
              <a:t>all</a:t>
            </a:r>
            <a:r>
              <a:rPr lang="en-US" dirty="0" smtClean="0"/>
              <a:t> the rest</a:t>
            </a:r>
          </a:p>
          <a:p>
            <a:r>
              <a:rPr lang="en-US" dirty="0" smtClean="0"/>
              <a:t>Hard to swap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    </a:t>
            </a:r>
            <a:r>
              <a:rPr lang="en-US" b="1" dirty="0" smtClean="0"/>
              <a:t>Productivity</a:t>
            </a:r>
          </a:p>
          <a:p>
            <a:r>
              <a:rPr lang="en-US" dirty="0" smtClean="0"/>
              <a:t>Changes are localized</a:t>
            </a:r>
          </a:p>
          <a:p>
            <a:r>
              <a:rPr lang="en-US" dirty="0" smtClean="0"/>
              <a:t>Write and forget</a:t>
            </a:r>
          </a:p>
          <a:p>
            <a:r>
              <a:rPr lang="en-US" dirty="0" smtClean="0"/>
              <a:t>No changing existing code</a:t>
            </a:r>
          </a:p>
          <a:p>
            <a:r>
              <a:rPr lang="en-US" dirty="0" smtClean="0"/>
              <a:t>Reuse</a:t>
            </a:r>
          </a:p>
          <a:p>
            <a:r>
              <a:rPr lang="en-US" dirty="0" smtClean="0"/>
              <a:t>Components do more: </a:t>
            </a:r>
            <a:r>
              <a:rPr lang="en-US" dirty="0" err="1" smtClean="0"/>
              <a:t>MxN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risk</a:t>
            </a:r>
          </a:p>
          <a:p>
            <a:r>
              <a:rPr lang="en-US" dirty="0" smtClean="0"/>
              <a:t>“Sick” sections are isolated</a:t>
            </a:r>
            <a:endParaRPr lang="uk-UA" dirty="0" smtClean="0"/>
          </a:p>
          <a:p>
            <a:r>
              <a:rPr lang="en-US" dirty="0" smtClean="0"/>
              <a:t>System is less fragile</a:t>
            </a:r>
            <a:endParaRPr lang="uk-UA" dirty="0" smtClean="0"/>
          </a:p>
          <a:p>
            <a:r>
              <a:rPr lang="en-US" dirty="0" smtClean="0"/>
              <a:t>Better tested</a:t>
            </a:r>
            <a:endParaRPr lang="uk-UA" dirty="0" smtClean="0"/>
          </a:p>
          <a:p>
            <a:r>
              <a:rPr lang="en-US" dirty="0" smtClean="0"/>
              <a:t>Less tightly tied to third-parties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 causes confusion about responsibilities</a:t>
            </a:r>
          </a:p>
          <a:p>
            <a:r>
              <a:rPr lang="en-US" dirty="0" smtClean="0"/>
              <a:t>Minimize overlap:</a:t>
            </a:r>
          </a:p>
          <a:p>
            <a:pPr lvl="1"/>
            <a:r>
              <a:rPr lang="en-US" dirty="0" smtClean="0"/>
              <a:t>Separate infrastructure from app</a:t>
            </a:r>
          </a:p>
          <a:p>
            <a:pPr lvl="1"/>
            <a:r>
              <a:rPr lang="en-US" dirty="0" smtClean="0"/>
              <a:t>Split app functionality </a:t>
            </a:r>
          </a:p>
          <a:p>
            <a:r>
              <a:rPr lang="en-US" dirty="0" smtClean="0"/>
              <a:t>Measure</a:t>
            </a:r>
            <a:r>
              <a:rPr lang="uk-UA" dirty="0" smtClean="0"/>
              <a:t> (</a:t>
            </a:r>
            <a:r>
              <a:rPr lang="en-US" dirty="0" smtClean="0"/>
              <a:t>informal)</a:t>
            </a:r>
          </a:p>
          <a:p>
            <a:pPr lvl="1"/>
            <a:r>
              <a:rPr lang="en-US" dirty="0" smtClean="0"/>
              <a:t>How many people involved in change discussion</a:t>
            </a:r>
            <a:endParaRPr lang="uk-UA" dirty="0" smtClean="0"/>
          </a:p>
          <a:p>
            <a:r>
              <a:rPr lang="en-US" dirty="0" smtClean="0"/>
              <a:t>Orthogonal teams are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Othogonality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Layers</a:t>
            </a:r>
          </a:p>
          <a:p>
            <a:r>
              <a:rPr lang="en-US" dirty="0" smtClean="0"/>
              <a:t>Measure (informal)</a:t>
            </a:r>
          </a:p>
          <a:p>
            <a:pPr lvl="1"/>
            <a:r>
              <a:rPr lang="en-US" dirty="0" smtClean="0"/>
              <a:t>How many modules are affected by requirements behind a particular function</a:t>
            </a:r>
          </a:p>
          <a:p>
            <a:pPr lvl="1"/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How decoupled is design from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1249</Words>
  <Application>Microsoft Office PowerPoint</Application>
  <PresentationFormat>On-screen Show (4:3)</PresentationFormat>
  <Paragraphs>276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Class design and SOLID principles</vt:lpstr>
      <vt:lpstr>Orthogonality</vt:lpstr>
      <vt:lpstr>Orthogonality</vt:lpstr>
      <vt:lpstr>In software</vt:lpstr>
      <vt:lpstr>Lack of orthogonality</vt:lpstr>
      <vt:lpstr>Benefits</vt:lpstr>
      <vt:lpstr>Benefits</vt:lpstr>
      <vt:lpstr>Teams</vt:lpstr>
      <vt:lpstr>Implementation</vt:lpstr>
      <vt:lpstr>Non-orthogonality</vt:lpstr>
      <vt:lpstr>Orthogonality</vt:lpstr>
      <vt:lpstr>Objects</vt:lpstr>
      <vt:lpstr>Objects are not data</vt:lpstr>
      <vt:lpstr>Coupling</vt:lpstr>
      <vt:lpstr>Coupling</vt:lpstr>
      <vt:lpstr>Coupling</vt:lpstr>
      <vt:lpstr>Law of Demeter</vt:lpstr>
      <vt:lpstr>Implicit state</vt:lpstr>
      <vt:lpstr>Cohesion</vt:lpstr>
      <vt:lpstr>Cohesion</vt:lpstr>
      <vt:lpstr>Coupling and Cohesion may be considered as underlying concepts for the rest of principles</vt:lpstr>
      <vt:lpstr>DRY</vt:lpstr>
      <vt:lpstr>Knowledge</vt:lpstr>
      <vt:lpstr>DRY Principle: Every piece of knowledge must have a single, unambiguous, authoritative representation  within a system </vt:lpstr>
      <vt:lpstr>Duplication</vt:lpstr>
      <vt:lpstr>Imposed duplication</vt:lpstr>
      <vt:lpstr>Inadvertent duplication</vt:lpstr>
      <vt:lpstr>Impatient duplication</vt:lpstr>
      <vt:lpstr>Interdeveloper duplication</vt:lpstr>
      <vt:lpstr>Reuse</vt:lpstr>
      <vt:lpstr>Liskov Substitution Principle</vt:lpstr>
      <vt:lpstr>How to design inheritance hierarchies</vt:lpstr>
      <vt:lpstr>Is square a rectangle?</vt:lpstr>
      <vt:lpstr>PowerPoint Presentation</vt:lpstr>
      <vt:lpstr>PowerPoint Presentation</vt:lpstr>
      <vt:lpstr>Valid model</vt:lpstr>
      <vt:lpstr>Behavior</vt:lpstr>
      <vt:lpstr>Another, living example</vt:lpstr>
      <vt:lpstr>Contracts</vt:lpstr>
      <vt:lpstr>How to ensure contracts are met?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design and SOLID principles</dc:title>
  <dc:creator>oleksandr.pavlyshak</dc:creator>
  <cp:lastModifiedBy>opavlyshak</cp:lastModifiedBy>
  <cp:revision>96</cp:revision>
  <dcterms:created xsi:type="dcterms:W3CDTF">2011-05-09T11:30:06Z</dcterms:created>
  <dcterms:modified xsi:type="dcterms:W3CDTF">2011-07-07T08:23:27Z</dcterms:modified>
</cp:coreProperties>
</file>