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6" r:id="rId3"/>
    <p:sldId id="383" r:id="rId4"/>
    <p:sldId id="428" r:id="rId5"/>
    <p:sldId id="429" r:id="rId6"/>
    <p:sldId id="486" r:id="rId7"/>
    <p:sldId id="431" r:id="rId8"/>
    <p:sldId id="432" r:id="rId9"/>
    <p:sldId id="433" r:id="rId10"/>
    <p:sldId id="487" r:id="rId11"/>
    <p:sldId id="434" r:id="rId12"/>
    <p:sldId id="488" r:id="rId13"/>
    <p:sldId id="435" r:id="rId14"/>
    <p:sldId id="489" r:id="rId15"/>
    <p:sldId id="437" r:id="rId16"/>
    <p:sldId id="438" r:id="rId17"/>
    <p:sldId id="439" r:id="rId18"/>
    <p:sldId id="440" r:id="rId19"/>
    <p:sldId id="441" r:id="rId20"/>
    <p:sldId id="442" r:id="rId21"/>
    <p:sldId id="517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  <p:sldId id="449" r:id="rId31"/>
    <p:sldId id="514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454" r:id="rId40"/>
    <p:sldId id="455" r:id="rId41"/>
    <p:sldId id="497" r:id="rId42"/>
    <p:sldId id="456" r:id="rId43"/>
    <p:sldId id="457" r:id="rId44"/>
    <p:sldId id="498" r:id="rId45"/>
    <p:sldId id="458" r:id="rId46"/>
    <p:sldId id="459" r:id="rId47"/>
    <p:sldId id="460" r:id="rId48"/>
    <p:sldId id="499" r:id="rId49"/>
    <p:sldId id="461" r:id="rId50"/>
    <p:sldId id="462" r:id="rId51"/>
    <p:sldId id="463" r:id="rId52"/>
    <p:sldId id="518" r:id="rId53"/>
    <p:sldId id="515" r:id="rId54"/>
    <p:sldId id="500" r:id="rId55"/>
    <p:sldId id="505" r:id="rId56"/>
    <p:sldId id="506" r:id="rId57"/>
    <p:sldId id="507" r:id="rId58"/>
    <p:sldId id="519" r:id="rId59"/>
    <p:sldId id="508" r:id="rId60"/>
    <p:sldId id="516" r:id="rId61"/>
    <p:sldId id="509" r:id="rId62"/>
    <p:sldId id="510" r:id="rId63"/>
    <p:sldId id="511" r:id="rId64"/>
    <p:sldId id="520" r:id="rId65"/>
    <p:sldId id="512" r:id="rId66"/>
    <p:sldId id="513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0443" autoAdjust="0"/>
  </p:normalViewPr>
  <p:slideViewPr>
    <p:cSldViewPr>
      <p:cViewPr varScale="1">
        <p:scale>
          <a:sx n="76" d="100"/>
          <a:sy n="76" d="100"/>
        </p:scale>
        <p:origin x="1116" y="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9T15:39:25.13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장치 </a:t>
            </a:r>
            <a:r>
              <a:rPr lang="en-US" altLang="ko-KR" dirty="0" smtClean="0"/>
              <a:t>= cd</a:t>
            </a:r>
            <a:r>
              <a:rPr lang="ko-KR" altLang="en-US" dirty="0" smtClean="0"/>
              <a:t>롬 같은데</a:t>
            </a:r>
            <a:endParaRPr lang="en-US" altLang="ko-KR" dirty="0" smtClean="0"/>
          </a:p>
          <a:p>
            <a:r>
              <a:rPr lang="ko-KR" altLang="en-US" dirty="0" smtClean="0"/>
              <a:t>윈도우와 달리 </a:t>
            </a:r>
            <a:r>
              <a:rPr lang="en-US" altLang="ko-KR" dirty="0" smtClean="0"/>
              <a:t>plug</a:t>
            </a:r>
            <a:r>
              <a:rPr lang="en-US" altLang="ko-KR" baseline="0" dirty="0" smtClean="0"/>
              <a:t> and play</a:t>
            </a:r>
            <a:r>
              <a:rPr lang="ko-KR" altLang="en-US" baseline="0" dirty="0" smtClean="0"/>
              <a:t>가 아니라 </a:t>
            </a:r>
            <a:r>
              <a:rPr lang="ko-KR" altLang="en-US" baseline="0" dirty="0" err="1" smtClean="0"/>
              <a:t>마운트시켜야</a:t>
            </a:r>
            <a:r>
              <a:rPr lang="ko-KR" altLang="en-US" baseline="0" dirty="0" smtClean="0"/>
              <a:t> 함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파일에 메타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저장된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하위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등에 대한 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심볼릭</a:t>
            </a:r>
            <a:r>
              <a:rPr lang="ko-KR" altLang="en-US" dirty="0" smtClean="0"/>
              <a:t> 링크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파일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파일에 대해 링크가 지정되어</a:t>
            </a:r>
            <a:r>
              <a:rPr lang="ko-KR" altLang="en-US" baseline="0" dirty="0" smtClean="0"/>
              <a:t> 있음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앨리아싱처럼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원본파일이 길고 복잡할 때 간단하게 해서 링크 파일을 만들어 놓은 것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장치 파일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하드디스크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키보드 등 각종 장치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9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의 이름 넣어서 확인해보면 종류</a:t>
            </a:r>
            <a:r>
              <a:rPr lang="ko-KR" altLang="en-US" baseline="0" dirty="0" smtClean="0"/>
              <a:t> 확인할 수 있음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계층 구조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계층 구조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출발점은 루트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8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14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영문자로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특수문자 제한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이름에는 슬래시 사용 불가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슬래시가 </a:t>
            </a:r>
            <a:r>
              <a:rPr lang="ko-KR" altLang="en-US" baseline="0" dirty="0" err="1" smtClean="0"/>
              <a:t>리눅스에서는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file separator</a:t>
            </a:r>
            <a:r>
              <a:rPr lang="ko-KR" altLang="en-US" baseline="0" dirty="0" smtClean="0"/>
              <a:t>이기 때문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으로 시작하는 파일은 </a:t>
            </a:r>
            <a:r>
              <a:rPr lang="ko-KR" altLang="en-US" baseline="0" dirty="0" err="1" smtClean="0"/>
              <a:t>숨김파일</a:t>
            </a:r>
            <a:r>
              <a:rPr lang="en-US" altLang="ko-KR" baseline="0" dirty="0" smtClean="0"/>
              <a:t> 0&gt; -a </a:t>
            </a:r>
            <a:r>
              <a:rPr lang="ko-KR" altLang="en-US" baseline="0" dirty="0" smtClean="0"/>
              <a:t>해야 볼 수 있음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4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3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“..” 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상위 </a:t>
            </a:r>
            <a:r>
              <a:rPr lang="ko-KR" altLang="en-US" baseline="0" dirty="0" err="1" smtClean="0"/>
              <a:t>디렉토리로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/ : </a:t>
            </a:r>
            <a:r>
              <a:rPr lang="ko-KR" altLang="en-US" baseline="0" dirty="0" smtClean="0"/>
              <a:t>루트 </a:t>
            </a:r>
            <a:r>
              <a:rPr lang="ko-KR" altLang="en-US" baseline="0" dirty="0" err="1" smtClean="0"/>
              <a:t>디렉토리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탭키</a:t>
            </a:r>
            <a:r>
              <a:rPr lang="ko-KR" altLang="en-US" baseline="0" dirty="0" smtClean="0"/>
              <a:t> 누르면 자동완성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5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0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77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4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6418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6985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123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6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5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2020-01-29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02. </a:t>
            </a:r>
            <a:r>
              <a:rPr lang="ko-KR" altLang="en-US" sz="2800" dirty="0" smtClean="0"/>
              <a:t>디렉터리와 파일 사용하기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경로명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시스템에서 디렉터리 계층 구조에 있는 특정 파일이나 디렉터리의 </a:t>
            </a:r>
            <a:r>
              <a:rPr lang="ko-KR" altLang="en-US" dirty="0" smtClean="0"/>
              <a:t>위치 표시</a:t>
            </a:r>
            <a:endParaRPr lang="en-US" altLang="ko-KR" dirty="0" smtClean="0"/>
          </a:p>
          <a:p>
            <a:pPr lvl="1"/>
            <a:r>
              <a:rPr lang="ko-KR" altLang="en-US" dirty="0"/>
              <a:t>경로명에서 각 경로를 구분하는 </a:t>
            </a:r>
            <a:r>
              <a:rPr lang="ko-KR" altLang="en-US" dirty="0" err="1"/>
              <a:t>구분자로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경로명에서 </a:t>
            </a:r>
            <a:r>
              <a:rPr lang="ko-KR" altLang="en-US" dirty="0"/>
              <a:t>가장 앞에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뜻하지만 경로명 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bin/ls</a:t>
            </a:r>
            <a:r>
              <a:rPr lang="ko-KR" altLang="en-US" dirty="0"/>
              <a:t>에서 맨 앞의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의미하고</a:t>
            </a:r>
            <a:r>
              <a:rPr lang="en-US" altLang="ko-KR" dirty="0"/>
              <a:t>, </a:t>
            </a:r>
            <a:r>
              <a:rPr lang="ko-KR" altLang="en-US" dirty="0"/>
              <a:t>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디렉터리 이름과 </a:t>
            </a:r>
            <a:r>
              <a:rPr lang="ko-KR" altLang="en-US" dirty="0" smtClean="0"/>
              <a:t>파일명을 </a:t>
            </a:r>
            <a:r>
              <a:rPr lang="ko-KR" altLang="en-US" dirty="0"/>
              <a:t>구분하는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r>
              <a:rPr lang="ko-KR" altLang="en-US" dirty="0" smtClean="0"/>
              <a:t>절대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항상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/>
              <a:t>반드시 </a:t>
            </a:r>
            <a:r>
              <a:rPr lang="en-US" altLang="ko-KR" dirty="0" smtClean="0"/>
              <a:t>/</a:t>
            </a:r>
            <a:r>
              <a:rPr lang="ko-KR" altLang="en-US" dirty="0" smtClean="0"/>
              <a:t>으로 </a:t>
            </a:r>
            <a:r>
              <a:rPr lang="ko-KR" altLang="en-US" dirty="0"/>
              <a:t>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시작하여 특정 파일이나 디렉터리의 위치까지 이동하면서 거치게 되는 모든 중간 디렉터리의 이름을 </a:t>
            </a:r>
            <a:r>
              <a:rPr lang="ko-KR" altLang="en-US" dirty="0" smtClean="0"/>
              <a:t>표시</a:t>
            </a:r>
            <a:endParaRPr lang="ko-KR" altLang="en-US" dirty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위치를 가리키는 절대 경로명은 항상 </a:t>
            </a:r>
            <a:r>
              <a:rPr lang="ko-KR" altLang="en-US" dirty="0" smtClean="0"/>
              <a:t>동일</a:t>
            </a:r>
            <a:endParaRPr lang="ko-KR" altLang="en-US" dirty="0"/>
          </a:p>
          <a:p>
            <a:r>
              <a:rPr lang="ko-KR" altLang="en-US" dirty="0" smtClean="0"/>
              <a:t>상대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현재 디렉터리를 기준으로 시작</a:t>
            </a:r>
          </a:p>
          <a:p>
            <a:pPr lvl="1"/>
            <a:r>
              <a:rPr lang="en-US" altLang="ko-KR" dirty="0"/>
              <a:t>/ </a:t>
            </a:r>
            <a:r>
              <a:rPr lang="ko-KR" altLang="en-US" dirty="0"/>
              <a:t>이외의 문자로 </a:t>
            </a:r>
            <a:r>
              <a:rPr lang="ko-KR" altLang="en-US" dirty="0" smtClean="0"/>
              <a:t>시작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서브 디렉터리로 내려가면 그냥 서브 </a:t>
            </a:r>
            <a:r>
              <a:rPr lang="ko-KR" altLang="en-US" dirty="0" smtClean="0"/>
              <a:t>디렉터리명을 추가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상위 디렉터리로 가려면 </a:t>
            </a:r>
            <a:r>
              <a:rPr lang="en-US" altLang="ko-KR" dirty="0" smtClean="0"/>
              <a:t>..(</a:t>
            </a:r>
            <a:r>
              <a:rPr lang="ko-KR" altLang="en-US" dirty="0" smtClean="0"/>
              <a:t>마침표 두 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</a:t>
            </a:r>
            <a:endParaRPr lang="ko-KR" altLang="en-US" dirty="0"/>
          </a:p>
          <a:p>
            <a:pPr lvl="1"/>
            <a:r>
              <a:rPr lang="ko-KR" altLang="en-US" dirty="0" smtClean="0"/>
              <a:t>상대 </a:t>
            </a:r>
            <a:r>
              <a:rPr lang="ko-KR" altLang="en-US" dirty="0"/>
              <a:t>경로명은 현재 디렉터리가 어디냐에 따라 </a:t>
            </a:r>
            <a:r>
              <a:rPr lang="ko-KR" altLang="en-US" dirty="0" smtClean="0"/>
              <a:t>달라짐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현재 디렉터리가 </a:t>
            </a:r>
            <a:r>
              <a:rPr lang="en-US" altLang="ko-KR" dirty="0" smtClean="0"/>
              <a:t>user1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lvl="1"/>
            <a:r>
              <a:rPr lang="en-US" altLang="ko-KR" dirty="0"/>
              <a:t>user1</a:t>
            </a:r>
            <a:r>
              <a:rPr lang="ko-KR" altLang="en-US" dirty="0"/>
              <a:t>의 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</a:t>
            </a:r>
            <a:endParaRPr lang="ko-KR" altLang="en-US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아래 </a:t>
            </a:r>
            <a:r>
              <a:rPr lang="ko-KR" altLang="en-US" dirty="0" smtClean="0"/>
              <a:t>다운로드의 </a:t>
            </a:r>
            <a:r>
              <a:rPr lang="ko-KR" altLang="en-US" dirty="0"/>
              <a:t>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/home/user1/</a:t>
            </a:r>
            <a:r>
              <a:rPr lang="ko-KR" altLang="en-US" dirty="0"/>
              <a:t>다운로드</a:t>
            </a:r>
          </a:p>
          <a:p>
            <a:pPr lvl="1"/>
            <a:r>
              <a:rPr lang="ko-KR" altLang="en-US" dirty="0"/>
              <a:t>‘다운로드’의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 또는 </a:t>
            </a:r>
            <a:r>
              <a:rPr lang="en-US" altLang="ko-KR" dirty="0" smtClean="0"/>
              <a:t>./</a:t>
            </a:r>
            <a:r>
              <a:rPr lang="ko-KR" altLang="en-US" dirty="0"/>
              <a:t>다운로드</a:t>
            </a:r>
          </a:p>
          <a:p>
            <a:pPr lvl="1"/>
            <a:r>
              <a:rPr lang="en-US" altLang="ko-KR" dirty="0"/>
              <a:t>hosts </a:t>
            </a:r>
            <a:r>
              <a:rPr lang="ko-KR" altLang="en-US" dirty="0"/>
              <a:t>파일의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en-US" altLang="ko-KR" dirty="0"/>
              <a:t>../../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922818" cy="2112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파일과 디렉터리 이름 규칙</a:t>
            </a:r>
            <a:endParaRPr lang="en-US" altLang="ko-KR" dirty="0" smtClean="0"/>
          </a:p>
          <a:p>
            <a:pPr lvl="1"/>
            <a:r>
              <a:rPr lang="ko-KR" altLang="en-US" dirty="0"/>
              <a:t>파일과 디렉터리 이름에는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을 </a:t>
            </a:r>
            <a:r>
              <a:rPr lang="ko-KR" altLang="en-US" dirty="0"/>
              <a:t>사용할 수 없다</a:t>
            </a:r>
            <a:r>
              <a:rPr lang="en-US" altLang="ko-KR" dirty="0"/>
              <a:t>.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경로명에서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파일과 디렉터리의 이름에는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붙임표</a:t>
            </a:r>
            <a:r>
              <a:rPr lang="en-US" altLang="ko-KR" dirty="0"/>
              <a:t>(-), </a:t>
            </a:r>
            <a:r>
              <a:rPr lang="ko-KR" altLang="en-US" dirty="0"/>
              <a:t>밑줄</a:t>
            </a:r>
            <a:r>
              <a:rPr lang="en-US" altLang="ko-KR" dirty="0"/>
              <a:t>( _), </a:t>
            </a:r>
            <a:r>
              <a:rPr lang="ko-KR" altLang="en-US" dirty="0"/>
              <a:t>마침표</a:t>
            </a:r>
            <a:r>
              <a:rPr lang="en-US" altLang="ko-KR" dirty="0"/>
              <a:t>(.)</a:t>
            </a:r>
            <a:r>
              <a:rPr lang="ko-KR" altLang="en-US" dirty="0"/>
              <a:t>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이름에는 </a:t>
            </a:r>
            <a:r>
              <a:rPr lang="ko-KR" altLang="en-US" dirty="0" err="1"/>
              <a:t>공백문자</a:t>
            </a:r>
            <a:r>
              <a:rPr lang="en-US" altLang="ko-KR" dirty="0"/>
              <a:t>, *, |, ", ', @, #, $, %, ^, &amp; </a:t>
            </a:r>
            <a:r>
              <a:rPr lang="ko-KR" altLang="en-US" dirty="0"/>
              <a:t>등을 사용하면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 이름의 영문은 대문자와 소문자를 구별하여 다른 글자로 취급한다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이름이 </a:t>
            </a:r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</a:t>
            </a:r>
            <a:r>
              <a:rPr lang="ko-KR" altLang="en-US" dirty="0"/>
              <a:t>로 시작하면 숨김 파일로 간주한다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파일 이름 예</a:t>
            </a:r>
            <a:endParaRPr lang="en-US" altLang="ko-KR" dirty="0"/>
          </a:p>
          <a:p>
            <a:pPr lvl="1"/>
            <a:r>
              <a:rPr lang="ko-KR" altLang="en-US" dirty="0" smtClean="0"/>
              <a:t>좋은 </a:t>
            </a:r>
            <a:r>
              <a:rPr lang="ko-KR" altLang="en-US" dirty="0"/>
              <a:t>이름</a:t>
            </a:r>
            <a:r>
              <a:rPr lang="en-US" altLang="ko-KR" dirty="0"/>
              <a:t>: game.txt, </a:t>
            </a:r>
            <a:r>
              <a:rPr lang="en-US" altLang="ko-KR" dirty="0" err="1"/>
              <a:t>hello.c</a:t>
            </a:r>
            <a:r>
              <a:rPr lang="en-US" altLang="ko-KR" dirty="0"/>
              <a:t>, test, sample11</a:t>
            </a:r>
          </a:p>
          <a:p>
            <a:pPr lvl="1"/>
            <a:r>
              <a:rPr lang="ko-KR" altLang="en-US" dirty="0" smtClean="0"/>
              <a:t>나쁜 </a:t>
            </a:r>
            <a:r>
              <a:rPr lang="ko-KR" altLang="en-US" dirty="0"/>
              <a:t>이름</a:t>
            </a:r>
            <a:r>
              <a:rPr lang="en-US" altLang="ko-KR" dirty="0"/>
              <a:t>: &amp;game, *</a:t>
            </a:r>
            <a:r>
              <a:rPr lang="en-US" altLang="ko-KR" dirty="0" err="1"/>
              <a:t>dir</a:t>
            </a:r>
            <a:r>
              <a:rPr lang="en-US" altLang="ko-KR" dirty="0"/>
              <a:t>, my home, game\</a:t>
            </a:r>
          </a:p>
          <a:p>
            <a:pPr lvl="1"/>
            <a:r>
              <a:rPr lang="ko-KR" altLang="en-US" dirty="0" smtClean="0"/>
              <a:t>사용할 </a:t>
            </a:r>
            <a:r>
              <a:rPr lang="ko-KR" altLang="en-US" dirty="0"/>
              <a:t>수 없는 이름</a:t>
            </a:r>
            <a:r>
              <a:rPr lang="en-US" altLang="ko-KR" dirty="0"/>
              <a:t>: </a:t>
            </a:r>
            <a:r>
              <a:rPr lang="en-US" altLang="ko-KR" dirty="0" err="1"/>
              <a:t>myhome</a:t>
            </a:r>
            <a:r>
              <a:rPr lang="en-US" altLang="ko-KR" dirty="0"/>
              <a:t>/, /test, bad/name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디렉터리 사용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현재 디렉터리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0" y="1540284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50" y="2799436"/>
            <a:ext cx="7585364" cy="109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이동하기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절대 경로명으로 이동할 디렉터리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경로명으로 이동할 디렉터리 지정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62" y="1652491"/>
            <a:ext cx="7542068" cy="147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83" y="3504742"/>
            <a:ext cx="7507432" cy="1203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02" y="5171683"/>
            <a:ext cx="7472795" cy="11689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891" y="1224702"/>
            <a:ext cx="5627291" cy="2867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홈 디렉터리로 이동하는 방법</a:t>
            </a:r>
            <a:endParaRPr lang="en-US" altLang="ko-KR" dirty="0" smtClean="0"/>
          </a:p>
          <a:p>
            <a:pPr lvl="1"/>
            <a:r>
              <a:rPr lang="en-US" altLang="ko-KR" dirty="0"/>
              <a:t>cd /home/user1: </a:t>
            </a:r>
            <a:r>
              <a:rPr lang="ko-KR" altLang="en-US" dirty="0"/>
              <a:t>절대 경로명을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../../home/user1: </a:t>
            </a:r>
            <a:r>
              <a:rPr lang="ko-KR" altLang="en-US" dirty="0"/>
              <a:t>현재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 </a:t>
            </a:r>
            <a:r>
              <a:rPr lang="ko-KR" altLang="en-US" dirty="0"/>
              <a:t>디렉터리에 있으므로 이를 기준으로 상대 경로명을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~: </a:t>
            </a:r>
            <a:r>
              <a:rPr lang="ko-KR" altLang="en-US" dirty="0"/>
              <a:t>홈 디렉터리를 나타내는 기호인 </a:t>
            </a:r>
            <a:r>
              <a:rPr lang="en-US" altLang="ko-KR" dirty="0"/>
              <a:t>~</a:t>
            </a:r>
            <a:r>
              <a:rPr lang="ko-KR" altLang="en-US" dirty="0"/>
              <a:t>를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</a:t>
            </a:r>
            <a:r>
              <a:rPr lang="en-US" altLang="ko-KR" dirty="0"/>
              <a:t>: </a:t>
            </a:r>
            <a:r>
              <a:rPr lang="ko-KR" altLang="en-US" dirty="0"/>
              <a:t>목적지를 지정하지 않고 </a:t>
            </a:r>
            <a:r>
              <a:rPr lang="en-US" altLang="ko-KR" dirty="0"/>
              <a:t>cd </a:t>
            </a:r>
            <a:r>
              <a:rPr lang="ko-KR" altLang="en-US" dirty="0"/>
              <a:t>명령만 사용하면 해당 계정의 홈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중 가장 간단한 방법은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3429000"/>
            <a:ext cx="7472795" cy="1324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내용보기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56792"/>
            <a:ext cx="7490114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현재 디렉터리 내용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옵션이나 디렉터리를 지정하지 않고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숨김 파일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–a</a:t>
            </a:r>
          </a:p>
          <a:p>
            <a:pPr lvl="1"/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ko-KR" altLang="en-US" dirty="0" smtClean="0"/>
              <a:t>으로 시작하면 숨김 파일이며 그냥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명령으로는 볼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옵션을 사용하면 숨김 파일 확인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74" y="1700808"/>
            <a:ext cx="7498773" cy="1004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682837"/>
            <a:ext cx="7498773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표시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–F</a:t>
            </a:r>
          </a:p>
          <a:p>
            <a:pPr lvl="1"/>
            <a:r>
              <a:rPr lang="en-US" altLang="ko-KR" dirty="0" smtClean="0"/>
              <a:t>-F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종류를 구분하여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/: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, 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, *: 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표시 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옵션과 연결하여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939604"/>
            <a:ext cx="7498773" cy="1281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573016"/>
            <a:ext cx="7490114" cy="1887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2816"/>
          <a:stretch/>
        </p:blipFill>
        <p:spPr>
          <a:xfrm>
            <a:off x="683568" y="5773408"/>
            <a:ext cx="7272807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지정한 디렉터리 내용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디렉터리 지정하면 해당 디렉터리 내용을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옵션과 인자를 함께 사용</a:t>
            </a:r>
            <a:r>
              <a:rPr lang="en-US" altLang="ko-KR" dirty="0" smtClean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1772816"/>
            <a:ext cx="7507432" cy="2208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51" y="4221088"/>
            <a:ext cx="7498773" cy="1636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0" y="5708740"/>
            <a:ext cx="7490114" cy="61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01.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02. </a:t>
            </a:r>
            <a:r>
              <a:rPr lang="ko-KR" altLang="en-US" dirty="0" smtClean="0"/>
              <a:t>디렉터리 사용 명령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03. </a:t>
            </a:r>
            <a:r>
              <a:rPr lang="ko-KR" altLang="en-US" dirty="0" smtClean="0"/>
              <a:t>파일 사용 명령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13209"/>
            <a:ext cx="7464136" cy="35329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디렉터리에 있는 파일들의 상세 정보 출력 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출력된 정보의 의미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3224"/>
            <a:ext cx="6840682" cy="3282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85" y="3808985"/>
            <a:ext cx="403828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자체 정보 확인</a:t>
            </a:r>
            <a:r>
              <a:rPr lang="en-US" altLang="ko-KR" dirty="0" smtClean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자체 정보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u="sng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파일 존재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지정한 파일이 없으면 없다는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871120"/>
            <a:ext cx="6824938" cy="2707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10" y="5219999"/>
            <a:ext cx="6801323" cy="144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명령의 </a:t>
            </a:r>
            <a:r>
              <a:rPr lang="ko-KR" altLang="en-US" dirty="0" err="1"/>
              <a:t>심벌릭</a:t>
            </a:r>
            <a:r>
              <a:rPr lang="ko-KR" altLang="en-US" dirty="0"/>
              <a:t> 링크 </a:t>
            </a:r>
            <a:r>
              <a:rPr lang="en-US" altLang="ko-KR" dirty="0"/>
              <a:t>: </a:t>
            </a:r>
            <a:r>
              <a:rPr lang="en-US" altLang="ko-KR" dirty="0" err="1"/>
              <a:t>dir</a:t>
            </a:r>
            <a:r>
              <a:rPr lang="en-US" altLang="ko-KR" dirty="0"/>
              <a:t>, </a:t>
            </a:r>
            <a:r>
              <a:rPr lang="en-US" altLang="ko-KR" dirty="0" err="1" smtClean="0"/>
              <a:t>vdir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윈도의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창에서 사용하는 명령과 동일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2000711"/>
            <a:ext cx="7455477" cy="3792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디렉터리 만들기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28800"/>
            <a:ext cx="7481455" cy="203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한 개 </a:t>
            </a:r>
            <a:r>
              <a:rPr lang="ko-KR" altLang="en-US" dirty="0" smtClean="0"/>
              <a:t>만들기</a:t>
            </a:r>
            <a:endParaRPr lang="en-US" altLang="ko-KR" b="1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디렉터리를 한 개만 만들려면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명령에 인자로 생성하려는 디렉터리명을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디렉터리명은 상대 경로명이나 절대 경로명으로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>
              <a:spcBef>
                <a:spcPts val="288"/>
              </a:spcBef>
            </a:pPr>
            <a:r>
              <a:rPr lang="ko-KR" altLang="en-US" dirty="0"/>
              <a:t>동시에 디렉터리 여러 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 smtClean="0"/>
              <a:t>디렉터리 </a:t>
            </a:r>
            <a:r>
              <a:rPr lang="ko-KR" altLang="en-US" dirty="0"/>
              <a:t>이름을 여러 개 지정하면 동시에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 이름은 </a:t>
            </a:r>
            <a:r>
              <a:rPr lang="ko-KR" altLang="en-US" dirty="0" err="1" smtClean="0"/>
              <a:t>공백문자로</a:t>
            </a:r>
            <a:r>
              <a:rPr lang="ko-KR" altLang="en-US" dirty="0" smtClean="0"/>
              <a:t> </a:t>
            </a:r>
            <a:r>
              <a:rPr lang="ko-KR" altLang="en-US" dirty="0"/>
              <a:t>구분</a:t>
            </a:r>
            <a:endParaRPr lang="en-US" altLang="ko-KR" dirty="0" smtClean="0"/>
          </a:p>
          <a:p>
            <a:pPr lvl="2">
              <a:spcBef>
                <a:spcPts val="288"/>
              </a:spcBef>
            </a:pP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5" y="2204864"/>
            <a:ext cx="6848554" cy="1338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95" y="4725144"/>
            <a:ext cx="6864297" cy="129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중간 디렉터리 자동으로 만들기 </a:t>
            </a:r>
            <a:r>
              <a:rPr lang="en-US" altLang="ko-KR" dirty="0"/>
              <a:t>: -p </a:t>
            </a:r>
            <a:r>
              <a:rPr lang="ko-KR" altLang="en-US" dirty="0" smtClean="0"/>
              <a:t>옵션</a:t>
            </a:r>
            <a:endParaRPr lang="en-US" altLang="ko-KR" b="1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-p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디렉터리명으로 </a:t>
            </a:r>
            <a:r>
              <a:rPr lang="ko-KR" altLang="en-US" dirty="0"/>
              <a:t>지정한 경로 중 중간 </a:t>
            </a:r>
            <a:r>
              <a:rPr lang="ko-KR" altLang="en-US" dirty="0" smtClean="0"/>
              <a:t>단계의 </a:t>
            </a:r>
            <a:r>
              <a:rPr lang="ko-KR" altLang="en-US" dirty="0"/>
              <a:t>디렉터리가 없을 경우 자동으로 중간 단계 디렉터리를 생성한 후 최종 </a:t>
            </a:r>
            <a:r>
              <a:rPr lang="ko-KR" altLang="en-US" dirty="0" smtClean="0"/>
              <a:t>디렉터리를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경로에서 중간 단계 디렉터리가 없으므로 디렉터리를 </a:t>
            </a:r>
            <a:r>
              <a:rPr lang="ko-KR" altLang="en-US" dirty="0" smtClean="0"/>
              <a:t>생성 못함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-p </a:t>
            </a:r>
            <a:r>
              <a:rPr lang="ko-KR" altLang="en-US" dirty="0" smtClean="0"/>
              <a:t>옵션 사용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 smtClean="0"/>
              <a:t> 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318354"/>
            <a:ext cx="7524750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5" y="3677801"/>
            <a:ext cx="7472795" cy="277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tmp3 </a:t>
            </a:r>
            <a:r>
              <a:rPr lang="ko-KR" altLang="en-US" dirty="0" smtClean="0"/>
              <a:t>디렉터리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디렉터리가 비어있지 않으면 삭제 불가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630813"/>
            <a:ext cx="7490114" cy="1982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4046687"/>
            <a:ext cx="7524750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5" y="5682723"/>
            <a:ext cx="7507432" cy="84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/>
              <a:t>. </a:t>
            </a:r>
            <a:r>
              <a:rPr lang="ko-KR" altLang="en-US" dirty="0"/>
              <a:t>먼저 홈 디렉터리에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디렉터리를 만들고 그 디렉터리로 이동한다</a:t>
            </a:r>
            <a:r>
              <a:rPr lang="en-US" altLang="ko-KR" dirty="0"/>
              <a:t>. </a:t>
            </a:r>
            <a:r>
              <a:rPr lang="ko-KR" altLang="en-US" dirty="0"/>
              <a:t>앞으로 모든 실습은 이 디렉터리 아래에서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장의 실습이니 </a:t>
            </a: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알아본다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생성되도록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디렉터리를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삭제해본다</a:t>
            </a:r>
            <a:r>
              <a:rPr lang="en-US" altLang="ko-KR" dirty="0"/>
              <a:t>. </a:t>
            </a:r>
            <a:r>
              <a:rPr lang="ko-KR" altLang="en-US" dirty="0"/>
              <a:t>삭제되는가</a:t>
            </a:r>
            <a:r>
              <a:rPr lang="en-US" altLang="ko-KR" dirty="0"/>
              <a:t>?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파일의 내용을 보는 명령 </a:t>
            </a:r>
            <a:endParaRPr lang="en-US" altLang="ko-KR" dirty="0" smtClean="0"/>
          </a:p>
          <a:p>
            <a:r>
              <a:rPr lang="ko-KR" altLang="en-US" dirty="0"/>
              <a:t>파일을 복사하는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파일을 삭제하고 이동하는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하드 </a:t>
            </a:r>
            <a:r>
              <a:rPr lang="ko-KR" altLang="en-US" dirty="0" smtClean="0"/>
              <a:t>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링크를 생성하는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빈 파일을 만드는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파일의 종류와 특징을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 </a:t>
            </a:r>
            <a:r>
              <a:rPr lang="ko-KR" altLang="en-US" sz="1600" dirty="0"/>
              <a:t>계층 구조를 보고 절대 경로명과 상대 경로명을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이동하고 디렉터리의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만들고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다양한 </a:t>
            </a:r>
            <a:r>
              <a:rPr lang="ko-KR" altLang="en-US" sz="1600" dirty="0"/>
              <a:t>명령으로 파일의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파일을 </a:t>
            </a:r>
            <a:r>
              <a:rPr lang="ko-KR" altLang="en-US" sz="1600" dirty="0"/>
              <a:t>복사하고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이동하고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링크의 특징을 설명하고 하드 링크와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링크를 만들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파일의 </a:t>
            </a:r>
            <a:r>
              <a:rPr lang="ko-KR" altLang="en-US" sz="1600" dirty="0"/>
              <a:t>내용과 위치를 검색할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8" y="1916832"/>
            <a:ext cx="6987886" cy="16279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3608" y="4126387"/>
            <a:ext cx="6354588" cy="2614981"/>
            <a:chOff x="1038337" y="3981521"/>
            <a:chExt cx="6990047" cy="28764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337" y="3981521"/>
              <a:ext cx="6970568" cy="1896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157" y="5827568"/>
              <a:ext cx="6979227" cy="10304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출력하기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행 번호 붙이기</a:t>
            </a:r>
            <a:r>
              <a:rPr lang="en-US" altLang="ko-KR" dirty="0"/>
              <a:t>(-n</a:t>
            </a:r>
            <a:r>
              <a:rPr lang="ko-KR" altLang="en-US" dirty="0"/>
              <a:t> 옵션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1956955"/>
            <a:ext cx="699654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67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화면 단위로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아직 출력되지 않은 내용이 더 있으면 </a:t>
            </a:r>
            <a:r>
              <a:rPr lang="ko-KR" altLang="en-US" dirty="0" smtClean="0"/>
              <a:t>화면 </a:t>
            </a:r>
            <a:r>
              <a:rPr lang="ko-KR" altLang="en-US" dirty="0"/>
              <a:t>하단에 ‘</a:t>
            </a:r>
            <a:r>
              <a:rPr lang="en-US" altLang="ko-KR" dirty="0"/>
              <a:t>--More--(0%)’</a:t>
            </a:r>
            <a:r>
              <a:rPr lang="ko-KR" altLang="en-US" dirty="0"/>
              <a:t>와 </a:t>
            </a:r>
            <a:r>
              <a:rPr lang="ko-KR" altLang="en-US" dirty="0" smtClean="0"/>
              <a:t>같이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 내용 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스페이스바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화면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엔터키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줄씩 스크롤</a:t>
            </a:r>
            <a:r>
              <a:rPr lang="en-US" altLang="ko-KR" dirty="0" smtClean="0"/>
              <a:t>, 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문자열 검색</a:t>
            </a:r>
            <a:r>
              <a:rPr lang="en-US" altLang="ko-KR" dirty="0" smtClean="0"/>
              <a:t>, q: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6192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1679" y="3931265"/>
            <a:ext cx="7704658" cy="1585787"/>
            <a:chOff x="705917" y="3090862"/>
            <a:chExt cx="7704658" cy="15857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5" y="3090862"/>
              <a:ext cx="7677150" cy="676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917" y="3742481"/>
              <a:ext cx="7696200" cy="3048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282" y="4047999"/>
              <a:ext cx="7677150" cy="6286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화면 단위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스크롤 되어 지나간 내용도 확인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8" y="1843799"/>
            <a:ext cx="6970568" cy="137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01" y="1403906"/>
            <a:ext cx="3437659" cy="1887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88" y="3498742"/>
            <a:ext cx="6344752" cy="3235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파일의 마지막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1575639"/>
            <a:ext cx="6996545" cy="1896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7" y="3725269"/>
            <a:ext cx="6979227" cy="2944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/>
          </a:p>
          <a:p>
            <a:pPr lvl="1"/>
            <a:r>
              <a:rPr lang="ko-KR" altLang="en-US" dirty="0"/>
              <a:t>지정한 숫자만큼 출력하기 </a:t>
            </a:r>
            <a:r>
              <a:rPr lang="en-US" altLang="ko-KR" dirty="0"/>
              <a:t>: - </a:t>
            </a:r>
            <a:r>
              <a:rPr lang="ko-KR" altLang="en-US" dirty="0"/>
              <a:t>숫자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 </a:t>
            </a:r>
            <a:r>
              <a:rPr lang="ko-KR" altLang="en-US" dirty="0"/>
              <a:t>파일의 마지막 </a:t>
            </a:r>
            <a:r>
              <a:rPr lang="en-US" altLang="ko-KR" dirty="0" smtClean="0"/>
              <a:t>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파일 내용을 주기적으로 반복 출력하기 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-f </a:t>
            </a:r>
            <a:r>
              <a:rPr lang="ko-KR" altLang="en-US" dirty="0"/>
              <a:t>옵션을 사용하면 파일 출력이 종료되지 않고 </a:t>
            </a:r>
            <a:r>
              <a:rPr lang="ko-KR" altLang="en-US" dirty="0" smtClean="0"/>
              <a:t>대기 </a:t>
            </a:r>
            <a:r>
              <a:rPr lang="ko-KR" altLang="en-US" dirty="0"/>
              <a:t>상태가 되며 파일 내용이 주기적으로 반복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6" y="2060848"/>
            <a:ext cx="7048500" cy="221672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55394" y="4889648"/>
            <a:ext cx="7021656" cy="1452293"/>
            <a:chOff x="1055394" y="4889648"/>
            <a:chExt cx="7021656" cy="14522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3511"/>
            <a:stretch/>
          </p:blipFill>
          <p:spPr>
            <a:xfrm>
              <a:off x="1063186" y="5511606"/>
              <a:ext cx="7013864" cy="8303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9397" b="-5107"/>
            <a:stretch/>
          </p:blipFill>
          <p:spPr>
            <a:xfrm>
              <a:off x="1055394" y="5340882"/>
              <a:ext cx="6972990" cy="3203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b="83309"/>
            <a:stretch/>
          </p:blipFill>
          <p:spPr>
            <a:xfrm>
              <a:off x="1055394" y="4889648"/>
              <a:ext cx="7013864" cy="5231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복사하기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두 인자가 모두 파일인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다른 파일로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파일을 현재 디렉터리에 </a:t>
            </a:r>
            <a:r>
              <a:rPr lang="en-US" altLang="ko-KR" dirty="0" smtClean="0"/>
              <a:t>text1</a:t>
            </a:r>
            <a:r>
              <a:rPr lang="ko-KR" altLang="en-US" dirty="0"/>
              <a:t> </a:t>
            </a:r>
            <a:r>
              <a:rPr lang="ko-KR" altLang="en-US" dirty="0" smtClean="0"/>
              <a:t>파일로 복사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86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1" y="4437112"/>
            <a:ext cx="7022523" cy="157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두 번째 인자가 디렉터리인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파일을 해당 디렉터리 아래에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temp </a:t>
            </a:r>
            <a:r>
              <a:rPr lang="ko-KR" altLang="en-US" dirty="0" smtClean="0"/>
              <a:t>디렉터리에 </a:t>
            </a:r>
            <a:r>
              <a:rPr lang="en-US" altLang="ko-KR" dirty="0" smtClean="0"/>
              <a:t>text1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파일과 다른 이름으로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쓰기 권한이 </a:t>
            </a:r>
            <a:r>
              <a:rPr lang="ko-KR" altLang="en-US" dirty="0"/>
              <a:t>없는 디렉터리에 파일을 복사하려고 하면 다음과 같은 오류가 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2121477"/>
            <a:ext cx="6996545" cy="13075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5" y="3821175"/>
            <a:ext cx="7013864" cy="943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54" y="5183372"/>
            <a:ext cx="7005205" cy="71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인자를 여러 개 지정할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명령에서 첫 번째 인자의 자리에 파일명을 여러 개 지정할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/>
              <a:t>번째 인자는 반드시 디렉터리여야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이럴 </a:t>
            </a:r>
            <a:r>
              <a:rPr lang="ko-KR" altLang="en-US" dirty="0"/>
              <a:t>경우 마지막에 지정한 디렉터리로 앞서 지정한 파일들이 </a:t>
            </a:r>
            <a:r>
              <a:rPr lang="ko-KR" altLang="en-US" dirty="0" smtClean="0"/>
              <a:t>모두 </a:t>
            </a:r>
            <a:r>
              <a:rPr lang="ko-KR" altLang="en-US" dirty="0"/>
              <a:t>복사된다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를 </a:t>
            </a:r>
            <a:r>
              <a:rPr lang="en-US" altLang="ko-KR" dirty="0"/>
              <a:t>temp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두번째</a:t>
            </a:r>
            <a:r>
              <a:rPr lang="ko-KR" altLang="en-US" dirty="0" smtClean="0"/>
              <a:t> 인자로 지정한 파일이 이미 있는 경우 덮어서 복사할 것인지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2636912"/>
            <a:ext cx="7005205" cy="995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9" y="4654931"/>
            <a:ext cx="699654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lvl="1"/>
            <a:r>
              <a:rPr lang="ko-KR" altLang="en-US" dirty="0"/>
              <a:t>디렉터리를 복사하려면 </a:t>
            </a:r>
            <a:r>
              <a:rPr lang="en-US" altLang="ko-KR" dirty="0"/>
              <a:t>-r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목적지 디렉터리가 존재하지 않는 경우 새로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디렉터리가 </a:t>
            </a:r>
            <a:r>
              <a:rPr lang="ko-KR" altLang="en-US" dirty="0" smtClean="0"/>
              <a:t>복사되면 </a:t>
            </a:r>
            <a:r>
              <a:rPr lang="ko-KR" altLang="en-US" dirty="0"/>
              <a:t>원본 디렉터리 아래에 있던 모든 내용도 함께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temp </a:t>
            </a:r>
            <a:r>
              <a:rPr lang="ko-KR" altLang="en-US" dirty="0"/>
              <a:t>디렉터리를 </a:t>
            </a:r>
            <a:r>
              <a:rPr lang="en-US" altLang="ko-KR" dirty="0"/>
              <a:t>temp2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1" y="2276872"/>
            <a:ext cx="7005205" cy="779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71" y="4107409"/>
            <a:ext cx="77057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24744"/>
            <a:ext cx="8143875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이동하고 파일명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파일을 다른 디렉터리로 이동하거나 파일명을 바꿀 때는 </a:t>
            </a:r>
            <a:r>
              <a:rPr lang="en-US" altLang="ko-KR" dirty="0"/>
              <a:t>mv(move)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디렉터리를 </a:t>
            </a:r>
            <a:r>
              <a:rPr lang="ko-KR" altLang="en-US" dirty="0"/>
              <a:t>이동하거나 디렉터리명을 바꿀 때도 </a:t>
            </a:r>
            <a:r>
              <a:rPr lang="en-US" altLang="ko-KR" dirty="0"/>
              <a:t>mv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명령의 첫 번째 인자는 원본 파일명이나 디렉터리명을 지정하며</a:t>
            </a:r>
            <a:r>
              <a:rPr lang="en-US" altLang="ko-KR" dirty="0"/>
              <a:t>, </a:t>
            </a:r>
            <a:r>
              <a:rPr lang="ko-KR" altLang="en-US" dirty="0"/>
              <a:t>두 번째 인자는 목적지 </a:t>
            </a:r>
            <a:r>
              <a:rPr lang="ko-KR" altLang="en-US" dirty="0" smtClean="0"/>
              <a:t>파일명이나 </a:t>
            </a:r>
            <a:r>
              <a:rPr lang="ko-KR" altLang="en-US" dirty="0"/>
              <a:t>디렉터리명을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8" y="1628800"/>
            <a:ext cx="6979227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파일을 파일로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바꾸기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파일을 다른 파일로 이동하는 것은 결국 원본 파일의 파일명을 다른 파일명으로 바꾸는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만약 두 번째 인자로 지정한 파일명이 이미 존재하는 파일이면 원본 파일의 내용으로 </a:t>
            </a:r>
            <a:r>
              <a:rPr lang="ko-KR" altLang="en-US" dirty="0" smtClean="0"/>
              <a:t>덮어쓰고 </a:t>
            </a:r>
            <a:r>
              <a:rPr lang="ko-KR" altLang="en-US" dirty="0"/>
              <a:t>기존의 내용이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파일명이 존재하지 않는 </a:t>
            </a:r>
            <a:r>
              <a:rPr lang="ko-KR" altLang="en-US" dirty="0" smtClean="0"/>
              <a:t>파일이라면 </a:t>
            </a:r>
            <a:r>
              <a:rPr lang="ko-KR" altLang="en-US" dirty="0"/>
              <a:t>새 파일이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text1 </a:t>
            </a:r>
            <a:r>
              <a:rPr lang="ko-KR" altLang="en-US" dirty="0"/>
              <a:t>파일을 </a:t>
            </a:r>
            <a:r>
              <a:rPr lang="en-US" altLang="ko-KR" dirty="0"/>
              <a:t>data1 </a:t>
            </a:r>
            <a:r>
              <a:rPr lang="ko-KR" altLang="en-US" dirty="0"/>
              <a:t>파일로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0" y="3012004"/>
            <a:ext cx="7282295" cy="1065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파일을 다른 디렉터리로 </a:t>
            </a:r>
            <a:r>
              <a:rPr lang="ko-KR" altLang="en-US" dirty="0" smtClean="0"/>
              <a:t>이동하기</a:t>
            </a:r>
            <a:endParaRPr lang="en-US" altLang="ko-KR" dirty="0"/>
          </a:p>
          <a:p>
            <a:pPr lvl="1"/>
            <a:r>
              <a:rPr lang="ko-KR" altLang="en-US" dirty="0"/>
              <a:t>두 번째 인자로 디렉터리를 지정할 경우 원본 파일을 지정한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파일을 </a:t>
            </a:r>
            <a:r>
              <a:rPr lang="en-US" altLang="ko-KR" dirty="0"/>
              <a:t>temp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인자에 디렉터리와 파일명을 함께 지정할 경우</a:t>
            </a:r>
            <a:r>
              <a:rPr lang="en-US" altLang="ko-KR" dirty="0"/>
              <a:t>, </a:t>
            </a:r>
            <a:r>
              <a:rPr lang="ko-KR" altLang="en-US" dirty="0"/>
              <a:t>파일이 지정한 </a:t>
            </a:r>
            <a:r>
              <a:rPr lang="ko-KR" altLang="en-US" dirty="0" smtClean="0"/>
              <a:t>디렉터리로 </a:t>
            </a:r>
            <a:r>
              <a:rPr lang="ko-KR" altLang="en-US" dirty="0"/>
              <a:t>이동하면 </a:t>
            </a:r>
            <a:r>
              <a:rPr lang="ko-KR" altLang="en-US" dirty="0" smtClean="0"/>
              <a:t>파일명도 </a:t>
            </a:r>
            <a:r>
              <a:rPr lang="ko-KR" altLang="en-US" dirty="0"/>
              <a:t>바뀌게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쓰기 권한이 없는 디렉터리로 파일을 이동하려고 할 경우 오류 발생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98" y="2144846"/>
            <a:ext cx="6809195" cy="146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69" y="3998399"/>
            <a:ext cx="6809195" cy="1716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5" y="6163597"/>
            <a:ext cx="6817066" cy="755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여러 개를 디렉터리로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명령으로 파일 여러 개를 지정한 디렉터리로 한 번에 </a:t>
            </a:r>
            <a:r>
              <a:rPr lang="ko-KR" altLang="en-US" dirty="0" smtClean="0"/>
              <a:t>이동 가능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인자는 반드시 디렉터리여야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인자에 지정한 파일명이 기존에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파일일 경우 덮어서 이동할 것인지를 </a:t>
            </a:r>
            <a:r>
              <a:rPr lang="ko-KR" altLang="en-US" dirty="0" smtClean="0"/>
              <a:t>물어봄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2112197"/>
            <a:ext cx="6801323" cy="1991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48" y="4697648"/>
            <a:ext cx="6848554" cy="1251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디렉터리를 디렉터리로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디렉터리명 바꾸기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인자를 </a:t>
            </a:r>
            <a:r>
              <a:rPr lang="ko-KR" altLang="en-US" dirty="0"/>
              <a:t>모두 디렉터리로 지정하면 디렉터리가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두 </a:t>
            </a:r>
            <a:r>
              <a:rPr lang="ko-KR" altLang="en-US" dirty="0"/>
              <a:t>번째 인자가 </a:t>
            </a:r>
            <a:r>
              <a:rPr lang="ko-KR" altLang="en-US" dirty="0" smtClean="0"/>
              <a:t>기존에 </a:t>
            </a:r>
            <a:r>
              <a:rPr lang="ko-KR" altLang="en-US" dirty="0"/>
              <a:t>있던 디렉터리가 아닐 경우에는 디렉터리명이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temp2 </a:t>
            </a:r>
            <a:r>
              <a:rPr lang="ko-KR" altLang="en-US" dirty="0"/>
              <a:t>디렉터리가 </a:t>
            </a:r>
            <a:r>
              <a:rPr lang="en-US" altLang="ko-KR" dirty="0"/>
              <a:t>temp3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두 번째 인자가 기존에 있던 디렉터리일 경우</a:t>
            </a:r>
            <a:r>
              <a:rPr lang="en-US" altLang="ko-KR" dirty="0"/>
              <a:t>, </a:t>
            </a:r>
            <a:r>
              <a:rPr lang="ko-KR" altLang="en-US" dirty="0"/>
              <a:t>원본 디렉터리가 두 번째 인자로 지정된 </a:t>
            </a:r>
            <a:r>
              <a:rPr lang="ko-KR" altLang="en-US" dirty="0" smtClean="0"/>
              <a:t>디렉터리 </a:t>
            </a:r>
            <a:r>
              <a:rPr lang="ko-KR" altLang="en-US" dirty="0"/>
              <a:t>아래로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temp3 </a:t>
            </a:r>
            <a:r>
              <a:rPr lang="ko-KR" altLang="en-US" dirty="0"/>
              <a:t>디렉터리가 </a:t>
            </a:r>
            <a:r>
              <a:rPr lang="en-US" altLang="ko-KR" dirty="0"/>
              <a:t>temp </a:t>
            </a:r>
            <a:r>
              <a:rPr lang="ko-KR" altLang="en-US" dirty="0"/>
              <a:t>디렉터리 아래로 이동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0" y="2386107"/>
            <a:ext cx="7490114" cy="1091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6" y="4214418"/>
            <a:ext cx="7507432" cy="226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삭제할 </a:t>
            </a:r>
            <a:r>
              <a:rPr lang="ko-KR" altLang="en-US" dirty="0"/>
              <a:t>파일을 인자로 지정하면 해당 파일이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/>
              <a:t>바로 삭제되어 복구할 </a:t>
            </a:r>
            <a:r>
              <a:rPr lang="ko-KR" altLang="en-US" dirty="0" smtClean="0"/>
              <a:t>수도 </a:t>
            </a:r>
            <a:r>
              <a:rPr lang="ko-KR" altLang="en-US" dirty="0"/>
              <a:t>없으므로 파일을 삭제할 때는 신중해야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data2 </a:t>
            </a:r>
            <a:r>
              <a:rPr lang="ko-KR" altLang="en-US" dirty="0" smtClean="0"/>
              <a:t>파일 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28800"/>
            <a:ext cx="7481455" cy="20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9" y="4653136"/>
            <a:ext cx="7325591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지정하고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명령을 사용하면 정말 삭제할 </a:t>
            </a:r>
            <a:r>
              <a:rPr lang="ko-KR" altLang="en-US" dirty="0" smtClean="0"/>
              <a:t>것인지 물어봄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디렉터리를 </a:t>
            </a:r>
            <a:r>
              <a:rPr lang="ko-KR" altLang="en-US" dirty="0"/>
              <a:t>지울 때는 </a:t>
            </a:r>
            <a:r>
              <a:rPr lang="en-US" altLang="ko-KR" dirty="0"/>
              <a:t>-r </a:t>
            </a:r>
            <a:r>
              <a:rPr lang="ko-KR" altLang="en-US" dirty="0"/>
              <a:t>옵션을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</a:t>
            </a:r>
            <a:r>
              <a:rPr lang="ko-KR" altLang="en-US" dirty="0"/>
              <a:t>삭제된 디렉터리는 </a:t>
            </a:r>
            <a:r>
              <a:rPr lang="ko-KR" altLang="en-US" dirty="0" smtClean="0"/>
              <a:t>복구 불가능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 오류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861449"/>
            <a:ext cx="7498773" cy="1316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5" y="4129589"/>
            <a:ext cx="7498773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삭제하기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temp3</a:t>
            </a:r>
            <a:r>
              <a:rPr lang="ko-KR" altLang="en-US" dirty="0"/>
              <a:t>을 삭제하려고 하면 </a:t>
            </a:r>
            <a:r>
              <a:rPr lang="en-US" altLang="ko-KR" dirty="0"/>
              <a:t>temp3 </a:t>
            </a:r>
            <a:r>
              <a:rPr lang="ko-KR" altLang="en-US" dirty="0"/>
              <a:t>디렉터리가 비어 있지 않다고 오류 </a:t>
            </a:r>
            <a:r>
              <a:rPr lang="ko-KR" altLang="en-US" dirty="0" smtClean="0"/>
              <a:t>메시지 출력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 지정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95685"/>
            <a:ext cx="7490115" cy="1411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8" y="3753819"/>
            <a:ext cx="7490114" cy="166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/>
              <a:t> 삭제하려는 디렉터리 아래에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파일이나 서브 디렉터리를 삭제할 것인지 계속 </a:t>
            </a:r>
            <a:r>
              <a:rPr lang="ko-KR" altLang="en-US" dirty="0" smtClean="0"/>
              <a:t>물어봄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16832"/>
            <a:ext cx="747279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dirty="0"/>
              <a:t>파일 링크는 기존에 있는 파일에 새로운 파일명을 붙이는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하드링크</a:t>
            </a:r>
            <a:r>
              <a:rPr lang="en-US" altLang="ko-KR" dirty="0" smtClean="0"/>
              <a:t>: </a:t>
            </a:r>
            <a:r>
              <a:rPr lang="ko-KR" altLang="en-US" dirty="0"/>
              <a:t>기존 파일에 새로운 파일명을 추가로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: </a:t>
            </a:r>
            <a:r>
              <a:rPr lang="ko-KR" altLang="en-US" dirty="0"/>
              <a:t> 원본 </a:t>
            </a:r>
            <a:r>
              <a:rPr lang="ko-KR" altLang="en-US" dirty="0" smtClean="0"/>
              <a:t>파일을 </a:t>
            </a:r>
            <a:r>
              <a:rPr lang="ko-KR" altLang="en-US" dirty="0"/>
              <a:t>가리키는 새로운 파일을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리눅스</a:t>
            </a:r>
            <a:r>
              <a:rPr lang="ko-KR" altLang="en-US" dirty="0"/>
              <a:t> 파일의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파일명</a:t>
            </a:r>
            <a:r>
              <a:rPr lang="en-US" altLang="ko-KR" dirty="0"/>
              <a:t>+</a:t>
            </a:r>
            <a:r>
              <a:rPr lang="en-US" altLang="ko-KR" dirty="0" err="1"/>
              <a:t>inode</a:t>
            </a:r>
            <a:r>
              <a:rPr lang="en-US" altLang="ko-KR" dirty="0"/>
              <a:t>+</a:t>
            </a:r>
            <a:r>
              <a:rPr lang="ko-KR" altLang="en-US" dirty="0"/>
              <a:t>데이터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/>
              <a:t>사용자가 파일에 접근할 때 사용하는 파일의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inode</a:t>
            </a:r>
            <a:r>
              <a:rPr lang="en-US" altLang="ko-KR" dirty="0" smtClean="0"/>
              <a:t>: </a:t>
            </a:r>
            <a:r>
              <a:rPr lang="ko-KR" altLang="en-US" dirty="0"/>
              <a:t>파일에 대한 정보를 가지고 있는 특별한 구조체로서 외부적으로는 번호로 표시되고</a:t>
            </a:r>
            <a:r>
              <a:rPr lang="en-US" altLang="ko-KR" dirty="0"/>
              <a:t>, </a:t>
            </a:r>
            <a:r>
              <a:rPr lang="ko-KR" altLang="en-US" dirty="0"/>
              <a:t>내부적으로는 파일의 종류 및 </a:t>
            </a:r>
            <a:r>
              <a:rPr lang="ko-KR" altLang="en-US" dirty="0" smtClean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파일 변경 시간</a:t>
            </a:r>
            <a:r>
              <a:rPr lang="en-US" altLang="ko-KR" dirty="0"/>
              <a:t>, </a:t>
            </a:r>
            <a:r>
              <a:rPr lang="ko-KR" altLang="en-US" dirty="0"/>
              <a:t>파일명 등 파일 상세 정보와 데이터 블록의 </a:t>
            </a:r>
            <a:r>
              <a:rPr lang="ko-KR" altLang="en-US" dirty="0" smtClean="0"/>
              <a:t>주소를 저장</a:t>
            </a:r>
            <a:endParaRPr lang="en-US" altLang="ko-KR" dirty="0" smtClean="0"/>
          </a:p>
          <a:p>
            <a:pPr lvl="1"/>
            <a:r>
              <a:rPr lang="ko-KR" altLang="en-US" dirty="0"/>
              <a:t>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번호는 </a:t>
            </a:r>
            <a:r>
              <a:rPr lang="en-US" altLang="ko-KR" dirty="0" err="1"/>
              <a:t>ls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 </a:t>
            </a:r>
            <a:r>
              <a:rPr lang="ko-KR" altLang="en-US" dirty="0"/>
              <a:t>앞에 출력된 숫자가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2"/>
            <a:r>
              <a:rPr lang="ko-KR" altLang="en-US" dirty="0"/>
              <a:t>파일 이름은 다르지만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번호가 </a:t>
            </a:r>
            <a:r>
              <a:rPr lang="ko-KR" altLang="en-US" dirty="0"/>
              <a:t>같다면 같은 파일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02" y="1196752"/>
            <a:ext cx="3480551" cy="230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69160"/>
            <a:ext cx="7507432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관련 있는 정보들의 집합</a:t>
            </a:r>
          </a:p>
          <a:p>
            <a:pPr lvl="1"/>
            <a:r>
              <a:rPr lang="ko-KR" altLang="en-US" dirty="0" err="1"/>
              <a:t>리눅스는</a:t>
            </a:r>
            <a:r>
              <a:rPr lang="ko-KR" altLang="en-US" dirty="0"/>
              <a:t> 파일을 효과적으로 관리하기 위해 디렉터리를 사용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파일은 사용 목적에 따라 일반 파일</a:t>
            </a:r>
            <a:r>
              <a:rPr lang="en-US" altLang="ko-KR" dirty="0"/>
              <a:t>, </a:t>
            </a:r>
            <a:r>
              <a:rPr lang="ko-KR" altLang="en-US" dirty="0"/>
              <a:t>디렉터리</a:t>
            </a:r>
            <a:r>
              <a:rPr lang="en-US" altLang="ko-KR" dirty="0"/>
              <a:t>,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장치 파일로 구분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 파일</a:t>
            </a:r>
            <a:r>
              <a:rPr lang="en-US" altLang="ko-KR" dirty="0" smtClean="0"/>
              <a:t>(Regular File)</a:t>
            </a:r>
          </a:p>
          <a:p>
            <a:pPr lvl="1"/>
            <a:r>
              <a:rPr lang="ko-KR" altLang="en-US" dirty="0"/>
              <a:t>데이터를 저장하는 데 주로 사용</a:t>
            </a:r>
          </a:p>
          <a:p>
            <a:pPr lvl="1"/>
            <a:r>
              <a:rPr lang="ko-KR" altLang="en-US" dirty="0"/>
              <a:t>각종 텍스트 파일</a:t>
            </a:r>
            <a:r>
              <a:rPr lang="en-US" altLang="ko-KR" dirty="0"/>
              <a:t>, </a:t>
            </a:r>
            <a:r>
              <a:rPr lang="ko-KR" altLang="en-US" dirty="0"/>
              <a:t>실행 파일</a:t>
            </a:r>
            <a:r>
              <a:rPr lang="en-US" altLang="ko-KR" dirty="0"/>
              <a:t>, </a:t>
            </a:r>
            <a:r>
              <a:rPr lang="ko-KR" altLang="en-US" dirty="0"/>
              <a:t>이미지 파일 등 </a:t>
            </a:r>
            <a:r>
              <a:rPr lang="ko-KR" altLang="en-US" dirty="0" err="1"/>
              <a:t>리눅스에서</a:t>
            </a:r>
            <a:r>
              <a:rPr lang="ko-KR" altLang="en-US" dirty="0"/>
              <a:t> 사용하는 대부분의 파일은 일반 파일에 해당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ko-KR" altLang="en-US" dirty="0"/>
              <a:t>파일은 문서 편집기를 사용하여 내용을 보거나 편집할 수 </a:t>
            </a:r>
            <a:r>
              <a:rPr lang="ko-KR" altLang="en-US" dirty="0" smtClean="0"/>
              <a:t>있으나</a:t>
            </a:r>
            <a:r>
              <a:rPr lang="en-US" altLang="ko-KR" dirty="0" smtClean="0"/>
              <a:t>, </a:t>
            </a:r>
            <a:r>
              <a:rPr lang="ko-KR" altLang="en-US" dirty="0"/>
              <a:t>실행 파일이나 이미지 파일의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/>
              <a:t>해당 파일의 내용을 확인할 수 있는 특정 응용 프로그램이 있어야 </a:t>
            </a:r>
            <a:r>
              <a:rPr lang="ko-KR" altLang="en-US" dirty="0" smtClean="0"/>
              <a:t>확인할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실행 파일이나 이미지 파일의 경우 바이너리 형태로 데이터가 저장되어 바이너리 파일이라고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디렉터리</a:t>
            </a:r>
            <a:r>
              <a:rPr lang="en-US" altLang="ko-KR" dirty="0" smtClean="0"/>
              <a:t>(Directory)</a:t>
            </a:r>
            <a:endParaRPr lang="ko-KR" altLang="en-US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디렉터리도 파일로 취급</a:t>
            </a:r>
          </a:p>
          <a:p>
            <a:pPr lvl="1"/>
            <a:r>
              <a:rPr lang="ko-KR" altLang="en-US" dirty="0"/>
              <a:t>디렉터리 파일에는 해당 디렉터리에 저장된 파일이나 하위 디렉터리에 대한 정보가 저장</a:t>
            </a:r>
          </a:p>
          <a:p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/>
            <a:r>
              <a:rPr lang="ko-KR" altLang="en-US" dirty="0"/>
              <a:t>원본 파일을 대신하여 다른 이름으로 파일명을 지정한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윈도의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파일과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장치파일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하드디스크나 키보드 같은 각종 장치도 파일로 취급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파일에 </a:t>
            </a:r>
            <a:r>
              <a:rPr lang="ko-KR" altLang="en-US" dirty="0"/>
              <a:t>여러 개의 이름을 붙일 수 있는데</a:t>
            </a:r>
            <a:r>
              <a:rPr lang="en-US" altLang="ko-KR" dirty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붙이는 파일명을 하드 </a:t>
            </a:r>
            <a:r>
              <a:rPr lang="ko-KR" altLang="en-US" dirty="0" smtClean="0"/>
              <a:t>링크라고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data1</a:t>
            </a:r>
            <a:r>
              <a:rPr lang="ko-KR" altLang="en-US" dirty="0"/>
              <a:t>에 대한 하드 링크로 </a:t>
            </a:r>
            <a:r>
              <a:rPr lang="en-US" altLang="ko-KR" dirty="0" smtClean="0"/>
              <a:t>data1.ln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588235"/>
            <a:ext cx="6824938" cy="1802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3" y="3945800"/>
            <a:ext cx="6132926" cy="294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/>
          </a:p>
          <a:p>
            <a:pPr lvl="1"/>
            <a:r>
              <a:rPr lang="en-US" altLang="ko-KR" dirty="0" err="1" smtClean="0"/>
              <a:t>inode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예에서 </a:t>
            </a:r>
            <a:r>
              <a:rPr lang="en-US" altLang="ko-KR" dirty="0" err="1" smtClean="0"/>
              <a:t>inode</a:t>
            </a:r>
            <a:r>
              <a:rPr lang="ko-KR" altLang="en-US" dirty="0" smtClean="0"/>
              <a:t>가 같은 파일은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7" y="1916832"/>
            <a:ext cx="6809195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smtClean="0"/>
              <a:t>ln</a:t>
            </a:r>
          </a:p>
          <a:p>
            <a:pPr lvl="1"/>
            <a:r>
              <a:rPr lang="ko-KR" altLang="en-US" dirty="0" smtClean="0"/>
              <a:t>파일의 내용도 동일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225886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/>
              <a:t>ln</a:t>
            </a:r>
            <a:endParaRPr lang="en-US" altLang="ko-KR" dirty="0"/>
          </a:p>
          <a:p>
            <a:pPr lvl="1"/>
            <a:r>
              <a:rPr lang="ko-KR" altLang="en-US" dirty="0" smtClean="0"/>
              <a:t>링크와 </a:t>
            </a:r>
            <a:r>
              <a:rPr lang="ko-KR" altLang="en-US" dirty="0"/>
              <a:t>복사의 차이</a:t>
            </a:r>
            <a:r>
              <a:rPr lang="en-US" altLang="ko-KR" dirty="0"/>
              <a:t>: </a:t>
            </a:r>
            <a:r>
              <a:rPr lang="ko-KR" altLang="en-US" dirty="0"/>
              <a:t>무엇이 다른가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data1.cp </a:t>
            </a:r>
            <a:r>
              <a:rPr lang="ko-KR" altLang="en-US" dirty="0"/>
              <a:t>파일의 내용을 수정해도 </a:t>
            </a:r>
            <a:r>
              <a:rPr lang="en-US" altLang="ko-KR" dirty="0"/>
              <a:t>data1 </a:t>
            </a:r>
            <a:r>
              <a:rPr lang="ko-KR" altLang="en-US" dirty="0"/>
              <a:t>파일에는 </a:t>
            </a:r>
            <a:r>
              <a:rPr lang="ko-KR" altLang="en-US" dirty="0" smtClean="0"/>
              <a:t>반영 안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7" y="1988840"/>
            <a:ext cx="6832810" cy="1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7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 만들기 </a:t>
            </a:r>
            <a:r>
              <a:rPr lang="en-US" altLang="ko-KR" dirty="0"/>
              <a:t>: -s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파일의 </a:t>
            </a:r>
            <a:r>
              <a:rPr lang="ko-KR" altLang="en-US" dirty="0" err="1"/>
              <a:t>심벌릭</a:t>
            </a:r>
            <a:r>
              <a:rPr lang="ko-KR" altLang="en-US" dirty="0"/>
              <a:t> 링크로 </a:t>
            </a:r>
            <a:r>
              <a:rPr lang="en-US" altLang="ko-KR" dirty="0"/>
              <a:t>data1.sl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보면 원본 파일과 다른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확인해보면 </a:t>
            </a:r>
            <a:r>
              <a:rPr lang="ko-KR" altLang="en-US" dirty="0"/>
              <a:t>파일의 종류가 ‘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L)’</a:t>
            </a:r>
            <a:r>
              <a:rPr lang="ko-KR" altLang="en-US" dirty="0"/>
              <a:t>로 표시되고 파일명도 ‘</a:t>
            </a:r>
            <a:r>
              <a:rPr lang="en-US" altLang="ko-KR" dirty="0"/>
              <a:t>-&gt;’</a:t>
            </a:r>
            <a:r>
              <a:rPr lang="ko-KR" altLang="en-US" dirty="0"/>
              <a:t>를 사용하여 원본 파일이 </a:t>
            </a:r>
            <a:r>
              <a:rPr lang="ko-KR" altLang="en-US" dirty="0" smtClean="0"/>
              <a:t>무엇인지를 알려줌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893186"/>
            <a:ext cx="6801323" cy="1275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9" y="3944915"/>
            <a:ext cx="6801323" cy="74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링크와 하드 링크의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링크는 하드 링크와 비교하여 </a:t>
            </a:r>
            <a:r>
              <a:rPr lang="ko-KR" altLang="en-US" dirty="0" smtClean="0"/>
              <a:t>다음과 </a:t>
            </a:r>
            <a:r>
              <a:rPr lang="ko-KR" altLang="en-US" dirty="0"/>
              <a:t>같은 몇 가지 특징이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파일의 종류가 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하드 링크의 개수가 증가하지 않는다</a:t>
            </a:r>
            <a:r>
              <a:rPr lang="en-US" altLang="ko-KR" dirty="0"/>
              <a:t>. </a:t>
            </a:r>
            <a:r>
              <a:rPr lang="ko-KR" altLang="en-US" dirty="0"/>
              <a:t>즉 원본 파일에 이름을 추가하는 것이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파일명 뒤에 원본 파일명이 표시된다</a:t>
            </a:r>
            <a:r>
              <a:rPr lang="en-US" altLang="ko-KR" dirty="0"/>
              <a:t>(-&gt; data1).</a:t>
            </a:r>
          </a:p>
          <a:p>
            <a:pPr lvl="2"/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번호가 원본 파일과 다르다</a:t>
            </a:r>
            <a:r>
              <a:rPr lang="en-US" altLang="ko-KR" dirty="0"/>
              <a:t>. </a:t>
            </a:r>
            <a:r>
              <a:rPr lang="ko-KR" altLang="en-US" dirty="0"/>
              <a:t>즉 원본 파일과 </a:t>
            </a:r>
            <a:r>
              <a:rPr lang="ko-KR" altLang="en-US" dirty="0" err="1"/>
              <a:t>심벌릭</a:t>
            </a:r>
            <a:r>
              <a:rPr lang="ko-KR" altLang="en-US" dirty="0"/>
              <a:t> 링크 파일은 별개의 파일이다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 파일의 내용은 원본 파일의 경로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링크에서는 원본 파일이 삭제되면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링크로 </a:t>
            </a:r>
            <a:r>
              <a:rPr lang="ko-KR" altLang="en-US" dirty="0"/>
              <a:t>연결할 수 없다는 점을 주의해야 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1008"/>
            <a:ext cx="6832810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</a:t>
            </a:r>
            <a:r>
              <a:rPr lang="en-US" altLang="ko-KR" dirty="0" smtClean="0"/>
              <a:t>touch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인자를 지정하지 않으면 빈 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633825"/>
            <a:ext cx="6793450" cy="2078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2" y="4120052"/>
            <a:ext cx="6809195" cy="1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ko-KR" altLang="en-US" dirty="0"/>
              <a:t>이미 있는 파일을 </a:t>
            </a:r>
            <a:r>
              <a:rPr lang="en-US" altLang="ko-KR" dirty="0"/>
              <a:t>touch </a:t>
            </a:r>
            <a:r>
              <a:rPr lang="ko-KR" altLang="en-US" dirty="0"/>
              <a:t>명령으로 옵션 없이 사용하면 파일의 수정 시간이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data1.cp</a:t>
            </a:r>
            <a:r>
              <a:rPr lang="ko-KR" altLang="en-US" dirty="0"/>
              <a:t>의 수정 시간을 </a:t>
            </a:r>
            <a:r>
              <a:rPr lang="en-US" altLang="ko-KR" dirty="0"/>
              <a:t>touch </a:t>
            </a:r>
            <a:r>
              <a:rPr lang="ko-KR" altLang="en-US" dirty="0"/>
              <a:t>명령을 사용하여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5" y="2204864"/>
            <a:ext cx="6801323" cy="20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en-US" altLang="ko-KR" dirty="0" smtClean="0"/>
              <a:t>-t </a:t>
            </a:r>
            <a:r>
              <a:rPr lang="ko-KR" altLang="en-US" dirty="0" smtClean="0"/>
              <a:t>옵션 사용하여 변경할 시간 지정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4" y="4870347"/>
            <a:ext cx="6769835" cy="16216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74" y="1925721"/>
            <a:ext cx="6809195" cy="18341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3788802"/>
            <a:ext cx="2739422" cy="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검색하기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832810" cy="26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확인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42" y="1484784"/>
            <a:ext cx="7490114" cy="15586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62120"/>
            <a:ext cx="706755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인자로 지정한 문자열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검색된 행의 </a:t>
            </a:r>
            <a:r>
              <a:rPr lang="ko-KR" altLang="en-US" dirty="0"/>
              <a:t>줄 번호 출력</a:t>
            </a:r>
            <a:r>
              <a:rPr lang="en-US" altLang="ko-KR" dirty="0"/>
              <a:t>(-n)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887804"/>
            <a:ext cx="7524750" cy="1220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9" y="3502226"/>
            <a:ext cx="7559386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7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809195" cy="36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 </a:t>
            </a:r>
            <a:r>
              <a:rPr lang="ko-KR" altLang="en-US" dirty="0"/>
              <a:t>디렉터리에서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파일의 위치를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</a:t>
            </a:r>
            <a:r>
              <a:rPr lang="ko-KR" altLang="en-US" dirty="0"/>
              <a:t>권한이 없는 디렉터리는 검색할 수 없어서 ‘허가 </a:t>
            </a:r>
            <a:r>
              <a:rPr lang="ko-KR" altLang="en-US" dirty="0" smtClean="0"/>
              <a:t>거부</a:t>
            </a:r>
            <a:r>
              <a:rPr lang="ko-KR" altLang="en-US" dirty="0"/>
              <a:t>’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특정 사용자 계정이 소유자인 파일을 찾고 싶으면 다음 예와 같이 </a:t>
            </a:r>
            <a:r>
              <a:rPr lang="en-US" altLang="ko-KR" dirty="0"/>
              <a:t>-user </a:t>
            </a:r>
            <a:r>
              <a:rPr lang="ko-KR" altLang="en-US" dirty="0"/>
              <a:t>옵션을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90969"/>
            <a:ext cx="7498773" cy="89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02" y="3458028"/>
            <a:ext cx="7507432" cy="25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명령으로 검색한 모든 파일을 대상으로 동일한 작업을 수행하려면 </a:t>
            </a:r>
            <a:r>
              <a:rPr lang="en-US" altLang="ko-KR" dirty="0"/>
              <a:t>-exec</a:t>
            </a:r>
            <a:r>
              <a:rPr lang="ko-KR" altLang="en-US" dirty="0"/>
              <a:t>나 </a:t>
            </a:r>
            <a:r>
              <a:rPr lang="en-US" altLang="ko-KR" dirty="0"/>
              <a:t>-ok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 아래에 있는 </a:t>
            </a:r>
            <a:r>
              <a:rPr lang="en-US" altLang="ko-KR" dirty="0"/>
              <a:t>user1 </a:t>
            </a:r>
            <a:r>
              <a:rPr lang="ko-KR" altLang="en-US" dirty="0"/>
              <a:t>계정 소유의 파일을 전부 </a:t>
            </a:r>
            <a:r>
              <a:rPr lang="ko-KR" altLang="en-US" dirty="0" smtClean="0"/>
              <a:t>찾아서 삭제할 경우</a:t>
            </a:r>
            <a:endParaRPr lang="en-US" altLang="ko-KR" dirty="0" smtClean="0"/>
          </a:p>
          <a:p>
            <a:pPr lvl="2"/>
            <a:r>
              <a:rPr lang="en-US" altLang="ko-KR" dirty="0"/>
              <a:t>find </a:t>
            </a:r>
            <a:r>
              <a:rPr lang="ko-KR" altLang="en-US" dirty="0"/>
              <a:t>명령으로 찾은 파일의 절대 </a:t>
            </a:r>
            <a:r>
              <a:rPr lang="ko-KR" altLang="en-US" dirty="0" smtClean="0"/>
              <a:t>경로가 </a:t>
            </a:r>
            <a:r>
              <a:rPr lang="en-US" altLang="ko-KR" dirty="0"/>
              <a:t>exec </a:t>
            </a:r>
            <a:r>
              <a:rPr lang="ko-KR" altLang="en-US" dirty="0"/>
              <a:t>다음의 </a:t>
            </a:r>
            <a:r>
              <a:rPr lang="en-US" altLang="ko-KR" dirty="0"/>
              <a:t>{ }</a:t>
            </a:r>
            <a:r>
              <a:rPr lang="ko-KR" altLang="en-US" dirty="0"/>
              <a:t>가 있는 위치에 삽입되어 명령이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/>
              <a:t>{ } </a:t>
            </a:r>
            <a:r>
              <a:rPr lang="ko-KR" altLang="en-US" dirty="0"/>
              <a:t>사이</a:t>
            </a:r>
            <a:r>
              <a:rPr lang="en-US" altLang="ko-KR" dirty="0"/>
              <a:t>, </a:t>
            </a:r>
            <a:r>
              <a:rPr lang="en-US" altLang="ko-KR" dirty="0" smtClean="0"/>
              <a:t>{ </a:t>
            </a:r>
            <a:r>
              <a:rPr lang="en-US" altLang="ko-KR" dirty="0"/>
              <a:t>}</a:t>
            </a:r>
            <a:r>
              <a:rPr lang="ko-KR" altLang="en-US" dirty="0"/>
              <a:t>와 ＼ 사이에 공백이 있어야 하며</a:t>
            </a:r>
            <a:r>
              <a:rPr lang="en-US" altLang="ko-KR" dirty="0"/>
              <a:t>, </a:t>
            </a:r>
            <a:r>
              <a:rPr lang="ko-KR" altLang="en-US" dirty="0"/>
              <a:t>＼과 </a:t>
            </a:r>
            <a:r>
              <a:rPr lang="en-US" altLang="ko-KR" dirty="0"/>
              <a:t>;</a:t>
            </a:r>
            <a:r>
              <a:rPr lang="ko-KR" altLang="en-US" dirty="0"/>
              <a:t>은 공백 없이 붙어야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107996" y="2698463"/>
            <a:ext cx="7515052" cy="3639086"/>
            <a:chOff x="1107996" y="2698463"/>
            <a:chExt cx="7515052" cy="36390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698463"/>
              <a:ext cx="7507432" cy="2242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996" y="4917458"/>
              <a:ext cx="7507432" cy="1420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 smtClean="0"/>
              <a:t>find </a:t>
            </a:r>
            <a:r>
              <a:rPr lang="ko-KR" altLang="en-US" dirty="0"/>
              <a:t>명령으로 검색한 파일을 삭제하기 전에 하나씩 확인하고 싶으면 </a:t>
            </a:r>
            <a:r>
              <a:rPr lang="en-US" altLang="ko-KR" dirty="0"/>
              <a:t>-exec </a:t>
            </a:r>
            <a:r>
              <a:rPr lang="ko-KR" altLang="en-US" dirty="0"/>
              <a:t>대신 </a:t>
            </a:r>
            <a:r>
              <a:rPr lang="en-US" altLang="ko-KR" dirty="0"/>
              <a:t>-ok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6832"/>
            <a:ext cx="7481455" cy="3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err="1" smtClean="0"/>
              <a:t>whereis</a:t>
            </a:r>
            <a:endParaRPr lang="en-US" altLang="ko-KR" dirty="0" smtClean="0"/>
          </a:p>
          <a:p>
            <a:pPr lvl="1"/>
            <a:r>
              <a:rPr lang="en-US" altLang="ko-KR" dirty="0"/>
              <a:t>/bin, /</a:t>
            </a:r>
            <a:r>
              <a:rPr lang="en-US" altLang="ko-KR" dirty="0" err="1"/>
              <a:t>usr</a:t>
            </a:r>
            <a:r>
              <a:rPr lang="en-US" altLang="ko-KR" dirty="0"/>
              <a:t>/bin, 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sbin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 smtClean="0"/>
              <a:t>,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/share/man </a:t>
            </a:r>
            <a:r>
              <a:rPr lang="ko-KR" altLang="en-US" dirty="0"/>
              <a:t>등 </a:t>
            </a:r>
            <a:r>
              <a:rPr lang="ko-KR" altLang="en-US" dirty="0" smtClean="0"/>
              <a:t>정해진 </a:t>
            </a:r>
            <a:r>
              <a:rPr lang="ko-KR" altLang="en-US" dirty="0"/>
              <a:t>디렉터리를 검색하여 명령의 </a:t>
            </a:r>
            <a:r>
              <a:rPr lang="ko-KR" altLang="en-US" dirty="0" smtClean="0"/>
              <a:t>위치검색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mv </a:t>
            </a:r>
            <a:r>
              <a:rPr lang="ko-KR" altLang="en-US" dirty="0" smtClean="0"/>
              <a:t>명령의 위치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885707"/>
            <a:ext cx="7464136" cy="2251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4619104"/>
            <a:ext cx="7446818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smtClean="0"/>
              <a:t>which</a:t>
            </a:r>
          </a:p>
          <a:p>
            <a:pPr lvl="1"/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en-US" altLang="ko-KR" dirty="0"/>
              <a:t>PATH </a:t>
            </a:r>
            <a:r>
              <a:rPr lang="ko-KR" altLang="en-US" dirty="0"/>
              <a:t>환경 변수로 지정된 경로에서 </a:t>
            </a:r>
            <a:r>
              <a:rPr lang="ko-KR" altLang="en-US" dirty="0" smtClean="0"/>
              <a:t>파일을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mv </a:t>
            </a:r>
            <a:r>
              <a:rPr lang="ko-KR" altLang="en-US" dirty="0"/>
              <a:t>명령의 위치 검색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7" y="1882724"/>
            <a:ext cx="7455477" cy="1463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8" y="3809437"/>
            <a:ext cx="7490114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계층 구조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파일을 효율적으로 관리하기 위해 디렉터리를 계층적으로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트리</a:t>
            </a:r>
            <a:r>
              <a:rPr lang="en-US" altLang="ko-KR" dirty="0"/>
              <a:t>(tree)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모든 디렉터리의 출발점은 루트</a:t>
            </a:r>
            <a:r>
              <a:rPr lang="en-US" altLang="ko-KR" dirty="0"/>
              <a:t>(root, </a:t>
            </a:r>
            <a:r>
              <a:rPr lang="ko-KR" altLang="en-US" dirty="0"/>
              <a:t>뿌리</a:t>
            </a:r>
            <a:r>
              <a:rPr lang="en-US" altLang="ko-KR" dirty="0"/>
              <a:t>) </a:t>
            </a:r>
            <a:r>
              <a:rPr lang="ko-KR" altLang="en-US" dirty="0" smtClean="0"/>
              <a:t>디렉터리이며</a:t>
            </a:r>
            <a:r>
              <a:rPr lang="en-US" altLang="ko-KR" dirty="0" smtClean="0"/>
              <a:t>, </a:t>
            </a:r>
            <a:r>
              <a:rPr lang="en-US" altLang="ko-KR" dirty="0"/>
              <a:t>/(</a:t>
            </a:r>
            <a:r>
              <a:rPr lang="ko-KR" altLang="en-US" dirty="0"/>
              <a:t>빗금</a:t>
            </a:r>
            <a:r>
              <a:rPr lang="en-US" altLang="ko-KR" dirty="0"/>
              <a:t>)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하위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 디렉터리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디렉터리 아래에 있는 디렉터리 </a:t>
            </a:r>
            <a:r>
              <a:rPr lang="en-US" altLang="ko-KR" dirty="0" smtClean="0"/>
              <a:t>(bin,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, home, boot) </a:t>
            </a:r>
          </a:p>
          <a:p>
            <a:pPr lvl="1"/>
            <a:r>
              <a:rPr lang="ko-KR" altLang="en-US" dirty="0" smtClean="0"/>
              <a:t>상위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디렉터리</a:t>
            </a:r>
            <a:r>
              <a:rPr lang="en-US" altLang="ko-KR" dirty="0" smtClean="0"/>
              <a:t>): ‘..’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디렉터리를 제외하고 모든 디렉터리에는 부모 디렉터리가 있음</a:t>
            </a: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6722604" cy="2770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750" y="469476"/>
            <a:ext cx="3883004" cy="25643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750" y="3401728"/>
            <a:ext cx="4077001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루트 디렉터리의 서브 디렉터리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/ : </a:t>
            </a:r>
            <a:r>
              <a:rPr lang="ko-KR" altLang="en-US" dirty="0" smtClean="0"/>
              <a:t>해당 파일이 디렉터리임을 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작업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현재 사용 중인 디렉터리를 작업 디렉터리</a:t>
            </a:r>
            <a:r>
              <a:rPr lang="en-US" altLang="ko-KR" dirty="0"/>
              <a:t>(working directory) </a:t>
            </a:r>
            <a:r>
              <a:rPr lang="ko-KR" altLang="en-US" dirty="0"/>
              <a:t>또는 현재 디렉터리</a:t>
            </a:r>
            <a:r>
              <a:rPr lang="en-US" altLang="ko-KR" dirty="0"/>
              <a:t>(current directory)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디렉터리는</a:t>
            </a:r>
            <a:r>
              <a:rPr lang="en-US" altLang="ko-KR" dirty="0" smtClean="0"/>
              <a:t> </a:t>
            </a:r>
            <a:r>
              <a:rPr lang="en-US" altLang="ko-KR" dirty="0"/>
              <a:t>‘.’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</a:t>
            </a:r>
            <a:r>
              <a:rPr lang="ko-KR" altLang="en-US" dirty="0"/>
              <a:t>디렉터리의 위치는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명령으로 확인</a:t>
            </a:r>
          </a:p>
          <a:p>
            <a:pPr>
              <a:spcBef>
                <a:spcPct val="0"/>
              </a:spcBef>
            </a:pPr>
            <a:r>
              <a:rPr lang="ko-KR" altLang="en-US" dirty="0" smtClean="0"/>
              <a:t>홈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각 사용자에게 할당된 디렉터리로 처음 사용자 계정을 만들 때 지정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사용자는 자신의 홈 디렉터리 아래에 파일이나 서브 디렉터리를 생성하며 </a:t>
            </a:r>
            <a:r>
              <a:rPr lang="ko-KR" altLang="en-US" dirty="0" smtClean="0"/>
              <a:t>작업 가능</a:t>
            </a:r>
            <a:endParaRPr lang="ko-KR" altLang="en-US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홈 디렉터리는 ‘</a:t>
            </a:r>
            <a:r>
              <a:rPr lang="en-US" altLang="ko-KR" dirty="0"/>
              <a:t>~’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 </a:t>
            </a:r>
            <a:r>
              <a:rPr lang="en-US" altLang="ko-KR" dirty="0" smtClean="0"/>
              <a:t>: ~user1</a:t>
            </a:r>
            <a:endParaRPr lang="ko-KR" altLang="en-US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76719"/>
            <a:ext cx="7490114" cy="1498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052736"/>
            <a:ext cx="6829425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18856</TotalTime>
  <Words>2763</Words>
  <Application>Microsoft Office PowerPoint</Application>
  <PresentationFormat>화면 슬라이드 쇼(4:3)</PresentationFormat>
  <Paragraphs>676</Paragraphs>
  <Slides>66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5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Chapter 02. 디렉터리와 파일 사용하기</vt:lpstr>
      <vt:lpstr>PowerPoint 프레젠테이션</vt:lpstr>
      <vt:lpstr>PowerPoint 프레젠테이션</vt:lpstr>
      <vt:lpstr>00 개요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927</cp:revision>
  <dcterms:created xsi:type="dcterms:W3CDTF">2012-07-11T10:23:22Z</dcterms:created>
  <dcterms:modified xsi:type="dcterms:W3CDTF">2020-01-29T08:24:41Z</dcterms:modified>
</cp:coreProperties>
</file>