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7" r:id="rId2"/>
    <p:sldId id="264" r:id="rId3"/>
    <p:sldId id="258" r:id="rId4"/>
    <p:sldId id="265" r:id="rId5"/>
    <p:sldId id="266" r:id="rId6"/>
    <p:sldId id="268" r:id="rId7"/>
    <p:sldId id="267" r:id="rId8"/>
    <p:sldId id="269" r:id="rId9"/>
    <p:sldId id="270" r:id="rId10"/>
    <p:sldId id="288" r:id="rId11"/>
    <p:sldId id="287" r:id="rId12"/>
    <p:sldId id="272" r:id="rId13"/>
    <p:sldId id="275" r:id="rId14"/>
    <p:sldId id="279" r:id="rId15"/>
    <p:sldId id="273" r:id="rId16"/>
    <p:sldId id="289" r:id="rId17"/>
    <p:sldId id="284" r:id="rId18"/>
    <p:sldId id="285" r:id="rId19"/>
    <p:sldId id="286" r:id="rId20"/>
    <p:sldId id="290" r:id="rId21"/>
    <p:sldId id="291" r:id="rId22"/>
    <p:sldId id="292" r:id="rId23"/>
    <p:sldId id="293" r:id="rId24"/>
  </p:sldIdLst>
  <p:sldSz cx="12192000" cy="6858000"/>
  <p:notesSz cx="6858000" cy="9144000"/>
  <p:embeddedFontLst>
    <p:embeddedFont>
      <p:font typeface="휴먼모음T" panose="02030504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Showcard Gothic" panose="04020904020102020604" pitchFamily="82" charset="0"/>
      <p:regular r:id="rId30"/>
    </p:embeddedFont>
    <p:embeddedFont>
      <p:font typeface="a포스터M" panose="02020600000000000000" pitchFamily="18" charset="-127"/>
      <p:regular r:id="rId31"/>
    </p:embeddedFont>
    <p:embeddedFont>
      <p:font typeface="HY견고딕" panose="02030600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CFB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5949D-8A4C-4FD7-B048-90E760E9C92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E91B9-54F7-4C91-996A-E4DF6E733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1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9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2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openxmlformats.org/officeDocument/2006/relationships/hyperlink" Target="https://www.acmicpc.net/problem/1003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6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43198" y="2266846"/>
            <a:ext cx="3105604" cy="5617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prstClr val="white"/>
                </a:solidFill>
              </a:rPr>
              <a:t>동적 계획법</a:t>
            </a:r>
            <a:endParaRPr lang="en-US" altLang="ko-KR" sz="30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44716" y="2828554"/>
            <a:ext cx="95100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Dynamic Programming</a:t>
            </a:r>
            <a:endParaRPr lang="en-US" altLang="ko-KR" sz="6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800000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피보나치 수에 </a:t>
            </a:r>
            <a:r>
              <a:rPr lang="en-US" altLang="ko-KR" dirty="0">
                <a:ea typeface="-윤고딕330" panose="02030504000101010101" pitchFamily="18" charset="-127"/>
              </a:rPr>
              <a:t>DP </a:t>
            </a:r>
            <a:r>
              <a:rPr lang="ko-KR" altLang="en-US" dirty="0">
                <a:ea typeface="-윤고딕330" panose="02030504000101010101" pitchFamily="18" charset="-127"/>
              </a:rPr>
              <a:t>적용하기</a:t>
            </a:r>
            <a:endParaRPr lang="en-US" altLang="ko-KR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문제를 부분 문제로 분할</a:t>
            </a:r>
            <a:endParaRPr lang="en-US" altLang="ko-KR" sz="1600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점화식으로 정의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가장 작은 부분 문제부터 해를 구함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ea typeface="-윤고딕330" panose="02030504000101010101" pitchFamily="18" charset="-127"/>
              </a:rPr>
              <a:t>결과는 테이블에 저장하고 테이블에 저장된 부분 문제의 해를 이용하여 상위 문제의 해 구함</a:t>
            </a:r>
            <a:r>
              <a:rPr lang="en-US" altLang="ko-KR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상향식 방법</a:t>
            </a:r>
            <a:r>
              <a:rPr lang="en-US" altLang="ko-KR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8BF78A48-54B0-4D10-8FB3-02B5F5990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62963"/>
              </p:ext>
            </p:extLst>
          </p:nvPr>
        </p:nvGraphicFramePr>
        <p:xfrm>
          <a:off x="2032000" y="4533832"/>
          <a:ext cx="812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6324005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99562914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테이블 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저장되어 있는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3951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[n]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fibo</a:t>
                      </a:r>
                      <a:r>
                        <a:rPr lang="en-US" altLang="ko-KR" sz="1500" dirty="0"/>
                        <a:t>(n)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5065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…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…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8102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[2]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79816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10754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[0]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880137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3D639FE6-C7B7-4267-9617-192744BA8E86}"/>
              </a:ext>
            </a:extLst>
          </p:cNvPr>
          <p:cNvSpPr/>
          <p:nvPr/>
        </p:nvSpPr>
        <p:spPr>
          <a:xfrm rot="16200000">
            <a:off x="9560479" y="5230589"/>
            <a:ext cx="1920242" cy="526721"/>
          </a:xfrm>
          <a:prstGeom prst="rightArrow">
            <a:avLst>
              <a:gd name="adj1" fmla="val 30000"/>
              <a:gd name="adj2" fmla="val 558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동적 계획법을 적용하여 구현한 피보나치 수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95" y="2830697"/>
            <a:ext cx="3640592" cy="3232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64023" y="4515639"/>
            <a:ext cx="3906690" cy="6735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2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>
                <a:ea typeface="-윤고딕330" panose="02030504000101010101" pitchFamily="18" charset="-127"/>
              </a:rPr>
              <a:t>사용할 수 있는 동전의 종류는 </a:t>
            </a:r>
            <a:r>
              <a:rPr lang="en-US" altLang="ko-KR" sz="2000" dirty="0"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6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>
                <a:ea typeface="-윤고딕330" panose="02030504000101010101" pitchFamily="18" charset="-127"/>
              </a:rPr>
              <a:t>거스름돈 </a:t>
            </a:r>
            <a:r>
              <a:rPr lang="en-US" altLang="ko-KR" sz="2000" dirty="0">
                <a:ea typeface="-윤고딕330" panose="02030504000101010101" pitchFamily="18" charset="-127"/>
              </a:rPr>
              <a:t>8</a:t>
            </a:r>
            <a:r>
              <a:rPr lang="ko-KR" altLang="en-US" sz="2000" dirty="0">
                <a:ea typeface="-윤고딕330" panose="02030504000101010101" pitchFamily="18" charset="-127"/>
              </a:rPr>
              <a:t>원에 대한 최소 동전 개수는 몇 개일까요</a:t>
            </a:r>
            <a:r>
              <a:rPr lang="en-US" altLang="ko-KR" sz="2000" dirty="0">
                <a:ea typeface="-윤고딕330" panose="02030504000101010101" pitchFamily="18" charset="-127"/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>
              <a:ea typeface="-윤고딕330" panose="02030504000101010101" pitchFamily="18" charset="-127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ea typeface="-윤고딕330" panose="02030504000101010101" pitchFamily="18" charset="-127"/>
              </a:rPr>
              <a:t>그리디 방법의 접근 </a:t>
            </a:r>
            <a:r>
              <a:rPr lang="en-US" altLang="ko-KR" sz="2000" dirty="0">
                <a:ea typeface="-윤고딕330" panose="02030504000101010101" pitchFamily="18" charset="-127"/>
              </a:rPr>
              <a:t>– 6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ea typeface="-윤고딕330" panose="02030504000101010101" pitchFamily="18" charset="-127"/>
              </a:rPr>
              <a:t>최적해 </a:t>
            </a:r>
            <a:r>
              <a:rPr lang="en-US" altLang="ko-KR" sz="2000" dirty="0">
                <a:ea typeface="-윤고딕330" panose="02030504000101010101" pitchFamily="18" charset="-127"/>
              </a:rPr>
              <a:t>–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445829" y="3298658"/>
            <a:ext cx="3798742" cy="2416590"/>
          </a:xfrm>
          <a:prstGeom prst="roundRect">
            <a:avLst/>
          </a:prstGeom>
          <a:noFill/>
          <a:ln w="57150">
            <a:solidFill>
              <a:srgbClr val="46AC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+ 7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4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+ 4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6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+ 2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F64B1F8-A9C0-4FE2-AEE6-165C9892B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r="7139"/>
          <a:stretch/>
        </p:blipFill>
        <p:spPr>
          <a:xfrm>
            <a:off x="542641" y="2139311"/>
            <a:ext cx="6789339" cy="385267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331979" y="2380456"/>
            <a:ext cx="4191179" cy="671989"/>
          </a:xfrm>
          <a:prstGeom prst="roundRect">
            <a:avLst/>
          </a:prstGeom>
          <a:noFill/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가지 동전 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하나씩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선택해 재귀적으로 해결</a:t>
            </a:r>
            <a:endParaRPr lang="en-US" altLang="ko-KR" sz="2000" dirty="0" smtClean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더 작은 부분의 문제가 남게 됨</a:t>
            </a:r>
            <a:endParaRPr lang="en-US" altLang="ko-KR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5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3189143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-윤고딕330" panose="020B0600000101010101" charset="-127"/>
                <a:ea typeface="-윤고딕330" panose="020B0600000101010101" charset="-127"/>
              </a:rPr>
              <a:t>메모이제이션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5" y="2031011"/>
            <a:ext cx="5921149" cy="38040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86146" y="2230081"/>
            <a:ext cx="6132968" cy="655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86146" y="3084198"/>
            <a:ext cx="6132968" cy="410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86146" y="3514324"/>
            <a:ext cx="6132968" cy="610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86146" y="4091981"/>
            <a:ext cx="6132968" cy="251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86146" y="4314233"/>
            <a:ext cx="6132968" cy="251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86146" y="4510699"/>
            <a:ext cx="6132968" cy="474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86146" y="4952234"/>
            <a:ext cx="6132968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86146" y="5174916"/>
            <a:ext cx="6132968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3189143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-윤고딕330" panose="020B0600000101010101" charset="-127"/>
                <a:ea typeface="-윤고딕330" panose="020B0600000101010101" charset="-127"/>
              </a:rPr>
              <a:t>동적 계획법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940" y="1697541"/>
            <a:ext cx="4474235" cy="318418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47429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22715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298001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478368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648573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828940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09307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189674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0363200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6"/>
            <a:endCxn id="11" idx="2"/>
          </p:cNvCxnSpPr>
          <p:nvPr/>
        </p:nvCxnSpPr>
        <p:spPr>
          <a:xfrm>
            <a:off x="1567913" y="5764189"/>
            <a:ext cx="554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6"/>
            <a:endCxn id="12" idx="2"/>
          </p:cNvCxnSpPr>
          <p:nvPr/>
        </p:nvCxnSpPr>
        <p:spPr>
          <a:xfrm>
            <a:off x="2743199" y="5764189"/>
            <a:ext cx="554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6"/>
            <a:endCxn id="15" idx="2"/>
          </p:cNvCxnSpPr>
          <p:nvPr/>
        </p:nvCxnSpPr>
        <p:spPr>
          <a:xfrm>
            <a:off x="3918485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6"/>
            <a:endCxn id="16" idx="2"/>
          </p:cNvCxnSpPr>
          <p:nvPr/>
        </p:nvCxnSpPr>
        <p:spPr>
          <a:xfrm>
            <a:off x="5098852" y="5764189"/>
            <a:ext cx="549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6"/>
            <a:endCxn id="17" idx="2"/>
          </p:cNvCxnSpPr>
          <p:nvPr/>
        </p:nvCxnSpPr>
        <p:spPr>
          <a:xfrm>
            <a:off x="6269057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6"/>
            <a:endCxn id="18" idx="2"/>
          </p:cNvCxnSpPr>
          <p:nvPr/>
        </p:nvCxnSpPr>
        <p:spPr>
          <a:xfrm>
            <a:off x="7449424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6"/>
            <a:endCxn id="19" idx="2"/>
          </p:cNvCxnSpPr>
          <p:nvPr/>
        </p:nvCxnSpPr>
        <p:spPr>
          <a:xfrm>
            <a:off x="8629791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6"/>
            <a:endCxn id="20" idx="2"/>
          </p:cNvCxnSpPr>
          <p:nvPr/>
        </p:nvCxnSpPr>
        <p:spPr>
          <a:xfrm>
            <a:off x="9810158" y="5764189"/>
            <a:ext cx="553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" idx="0"/>
            <a:endCxn id="16" idx="0"/>
          </p:cNvCxnSpPr>
          <p:nvPr/>
        </p:nvCxnSpPr>
        <p:spPr>
          <a:xfrm rot="5400000" flipH="1" flipV="1">
            <a:off x="3608243" y="3116802"/>
            <a:ext cx="12700" cy="4701144"/>
          </a:xfrm>
          <a:prstGeom prst="bentConnector3">
            <a:avLst>
              <a:gd name="adj1" fmla="val 12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" idx="4"/>
            <a:endCxn id="18" idx="4"/>
          </p:cNvCxnSpPr>
          <p:nvPr/>
        </p:nvCxnSpPr>
        <p:spPr>
          <a:xfrm rot="16200000" flipH="1">
            <a:off x="4788610" y="2530065"/>
            <a:ext cx="12700" cy="7061878"/>
          </a:xfrm>
          <a:prstGeom prst="bentConnector3">
            <a:avLst>
              <a:gd name="adj1" fmla="val 12857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1" idx="0"/>
            <a:endCxn id="17" idx="0"/>
          </p:cNvCxnSpPr>
          <p:nvPr/>
        </p:nvCxnSpPr>
        <p:spPr>
          <a:xfrm rot="5400000" flipH="1" flipV="1">
            <a:off x="4786069" y="3114262"/>
            <a:ext cx="12700" cy="4706225"/>
          </a:xfrm>
          <a:prstGeom prst="bentConnector3">
            <a:avLst>
              <a:gd name="adj1" fmla="val 2228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2" idx="0"/>
            <a:endCxn id="18" idx="0"/>
          </p:cNvCxnSpPr>
          <p:nvPr/>
        </p:nvCxnSpPr>
        <p:spPr>
          <a:xfrm rot="5400000" flipH="1" flipV="1">
            <a:off x="5963896" y="3111721"/>
            <a:ext cx="12700" cy="4711306"/>
          </a:xfrm>
          <a:prstGeom prst="bentConnector3">
            <a:avLst>
              <a:gd name="adj1" fmla="val 30857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6" idx="0"/>
            <a:endCxn id="20" idx="0"/>
          </p:cNvCxnSpPr>
          <p:nvPr/>
        </p:nvCxnSpPr>
        <p:spPr>
          <a:xfrm rot="5400000" flipH="1" flipV="1">
            <a:off x="8316128" y="3110061"/>
            <a:ext cx="12700" cy="4714627"/>
          </a:xfrm>
          <a:prstGeom prst="bentConnector3">
            <a:avLst>
              <a:gd name="adj1" fmla="val 42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1" idx="4"/>
            <a:endCxn id="19" idx="4"/>
          </p:cNvCxnSpPr>
          <p:nvPr/>
        </p:nvCxnSpPr>
        <p:spPr>
          <a:xfrm rot="16200000" flipH="1">
            <a:off x="5966436" y="2527524"/>
            <a:ext cx="12700" cy="7066959"/>
          </a:xfrm>
          <a:prstGeom prst="bentConnector3">
            <a:avLst>
              <a:gd name="adj1" fmla="val 222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2" idx="4"/>
            <a:endCxn id="20" idx="4"/>
          </p:cNvCxnSpPr>
          <p:nvPr/>
        </p:nvCxnSpPr>
        <p:spPr>
          <a:xfrm rot="16200000" flipH="1">
            <a:off x="7140842" y="2528404"/>
            <a:ext cx="12700" cy="7065199"/>
          </a:xfrm>
          <a:prstGeom prst="bentConnector3">
            <a:avLst>
              <a:gd name="adj1" fmla="val 31714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85088"/>
              </p:ext>
            </p:extLst>
          </p:nvPr>
        </p:nvGraphicFramePr>
        <p:xfrm>
          <a:off x="554145" y="3980582"/>
          <a:ext cx="610651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130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거스름돈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4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7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최소 동전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400555" y="3318501"/>
            <a:ext cx="6052457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3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f(n) = min{f(n-6), f(n-4), f(n-1)} + 1 </a:t>
            </a:r>
          </a:p>
        </p:txBody>
      </p:sp>
      <p:sp>
        <p:nvSpPr>
          <p:cNvPr id="116" name="타원 115"/>
          <p:cNvSpPr/>
          <p:nvPr/>
        </p:nvSpPr>
        <p:spPr>
          <a:xfrm>
            <a:off x="947429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7" name="타원 116"/>
          <p:cNvSpPr/>
          <p:nvPr/>
        </p:nvSpPr>
        <p:spPr>
          <a:xfrm>
            <a:off x="2122715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3298001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4478368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5648573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828940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8009307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9189674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0363200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1567912" y="5765446"/>
            <a:ext cx="554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743198" y="5765446"/>
            <a:ext cx="554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3918484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098851" y="5765446"/>
            <a:ext cx="5497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6269056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7449423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8629790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9810157" y="5765446"/>
            <a:ext cx="5530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/>
          <p:nvPr/>
        </p:nvCxnSpPr>
        <p:spPr>
          <a:xfrm rot="5400000" flipH="1" flipV="1">
            <a:off x="3608242" y="3118059"/>
            <a:ext cx="12700" cy="4701144"/>
          </a:xfrm>
          <a:prstGeom prst="bentConnector3">
            <a:avLst>
              <a:gd name="adj1" fmla="val 12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/>
          <p:nvPr/>
        </p:nvCxnSpPr>
        <p:spPr>
          <a:xfrm rot="16200000" flipH="1">
            <a:off x="4788609" y="2531322"/>
            <a:ext cx="12700" cy="7061878"/>
          </a:xfrm>
          <a:prstGeom prst="bentConnector3">
            <a:avLst>
              <a:gd name="adj1" fmla="val 12857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rot="5400000" flipH="1" flipV="1">
            <a:off x="4786068" y="3115519"/>
            <a:ext cx="12700" cy="4706225"/>
          </a:xfrm>
          <a:prstGeom prst="bentConnector3">
            <a:avLst>
              <a:gd name="adj1" fmla="val 22285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/>
          <p:nvPr/>
        </p:nvCxnSpPr>
        <p:spPr>
          <a:xfrm rot="5400000" flipH="1" flipV="1">
            <a:off x="5963895" y="3112978"/>
            <a:ext cx="12700" cy="4711306"/>
          </a:xfrm>
          <a:prstGeom prst="bentConnector3">
            <a:avLst>
              <a:gd name="adj1" fmla="val 30857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/>
          <p:nvPr/>
        </p:nvCxnSpPr>
        <p:spPr>
          <a:xfrm rot="5400000" flipH="1" flipV="1">
            <a:off x="8316127" y="3111318"/>
            <a:ext cx="12700" cy="4714627"/>
          </a:xfrm>
          <a:prstGeom prst="bentConnector3">
            <a:avLst>
              <a:gd name="adj1" fmla="val 42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16200000" flipH="1">
            <a:off x="5966435" y="2528781"/>
            <a:ext cx="12700" cy="7066959"/>
          </a:xfrm>
          <a:prstGeom prst="bentConnector3">
            <a:avLst>
              <a:gd name="adj1" fmla="val 22285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/>
          <p:nvPr/>
        </p:nvCxnSpPr>
        <p:spPr>
          <a:xfrm rot="16200000" flipH="1">
            <a:off x="7140841" y="2529661"/>
            <a:ext cx="12700" cy="7065199"/>
          </a:xfrm>
          <a:prstGeom prst="bentConnector3">
            <a:avLst>
              <a:gd name="adj1" fmla="val 31714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2584340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119126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2545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136571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64252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180964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715750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231281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89273" y="2679366"/>
            <a:ext cx="4758415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67" grpId="0" animBg="1"/>
      <p:bldP spid="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</p:spPr>
            <p:txBody>
              <a:bodyPr>
                <a:noAutofit/>
              </a:bodyPr>
              <a:lstStyle/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ea typeface="-윤고딕330" panose="02030504000101010101" pitchFamily="18" charset="-127"/>
                  </a:rPr>
                  <a:t>이항 계수</a:t>
                </a:r>
                <a:endParaRPr lang="en-US" altLang="ko-KR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ko-KR" altLang="en-US" sz="2000" dirty="0">
                    <a:ea typeface="-윤고딕330" panose="02030504000101010101" pitchFamily="18" charset="-127"/>
                  </a:rPr>
                  <a:t>수식에서 물음표로 표시된 곳의 값 구하기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 ?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+4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>
                    <a:ea typeface="-윤고딕330" panose="02030504000101010101" pitchFamily="18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  <a:blipFill rotWithShape="0">
                <a:blip r:embed="rId2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8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t="19668" r="5589" b="45183"/>
          <a:stretch/>
        </p:blipFill>
        <p:spPr>
          <a:xfrm>
            <a:off x="4817369" y="2120280"/>
            <a:ext cx="6531429" cy="3250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0" y="2797268"/>
            <a:ext cx="3803343" cy="27269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60839" y="40854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65465" y="40854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99851" y="45553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30207" y="40854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62895" y="40854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6551" y="45553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-윤고딕330" panose="02030504000101010101" pitchFamily="18" charset="-127"/>
              </a:rPr>
              <a:t>파스칼 삼각형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5347212" y="5178814"/>
            <a:ext cx="6229286" cy="124221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0) = 1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n) = 1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k) = c(n-1, 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k-1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+ c(n-1, k), (n &gt; k &gt; 0)</a:t>
            </a:r>
          </a:p>
        </p:txBody>
      </p:sp>
    </p:spTree>
    <p:extLst>
      <p:ext uri="{BB962C8B-B14F-4D97-AF65-F5344CB8AC3E}">
        <p14:creationId xmlns:p14="http://schemas.microsoft.com/office/powerpoint/2010/main" val="31480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</p:spPr>
            <p:txBody>
              <a:bodyPr>
                <a:noAutofit/>
              </a:bodyPr>
              <a:lstStyle/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  <a:blipFill rotWithShape="0">
                <a:blip r:embed="rId2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-윤고딕330" panose="020B0600000101010101" charset="-127"/>
                <a:ea typeface="-윤고딕330" panose="020B0600000101010101" charset="-127"/>
              </a:rPr>
              <a:t>재귀함수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423000" lvl="1" indent="0">
              <a:lnSpc>
                <a:spcPct val="110000"/>
              </a:lnSpc>
              <a:buNone/>
            </a:pP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8" y="3215560"/>
            <a:ext cx="6143386" cy="17452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59029" y="3567106"/>
            <a:ext cx="6475271" cy="655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9029" y="4227561"/>
            <a:ext cx="6475271" cy="655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83000" lvl="1" indent="-3600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-윤고딕330" panose="020B0600000101010101" charset="-127"/>
                    <a:ea typeface="-윤고딕330" panose="020B0600000101010101" charset="-127"/>
                  </a:rPr>
                  <a:t>메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모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이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제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이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션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  <a:blipFill>
                <a:blip r:embed="rId3"/>
                <a:stretch>
                  <a:fillRect t="-3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247EC64-0EAB-4094-857F-427372E5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316" y="2790516"/>
            <a:ext cx="6449466" cy="35915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96356" y="3345254"/>
            <a:ext cx="6729386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  <a:blipFill rotWithShape="0">
                <a:blip r:embed="rId5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3896356" y="3888278"/>
            <a:ext cx="6729386" cy="544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96356" y="4420661"/>
            <a:ext cx="6729386" cy="544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96356" y="4991534"/>
            <a:ext cx="6729386" cy="917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83000" lvl="1" indent="-3600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-윤고딕330" panose="020B0600000101010101" charset="-127"/>
                    <a:ea typeface="-윤고딕330" panose="020B0600000101010101" charset="-127"/>
                  </a:rPr>
                  <a:t>동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적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계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획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법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  <a:ea typeface="-윤고딕330" panose="02030504000101010101" pitchFamily="18" charset="-127"/>
                </a:endParaRPr>
              </a:p>
              <a:p>
                <a:pPr marL="423000" lvl="1" indent="0">
                  <a:lnSpc>
                    <a:spcPct val="110000"/>
                  </a:lnSpc>
                  <a:buNone/>
                </a:pPr>
                <a:endParaRPr lang="en-US" altLang="ko-KR" sz="1800" dirty="0">
                  <a:latin typeface="-윤고딕330" panose="020B0600000101010101" charset="-127"/>
                  <a:ea typeface="-윤고딕330" panose="020B0600000101010101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  <a:blipFill>
                <a:blip r:embed="rId3"/>
                <a:stretch>
                  <a:fillRect t="-3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  <a:blipFill rotWithShape="0">
                <a:blip r:embed="rId4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72" y="2790516"/>
            <a:ext cx="5734050" cy="36515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8256" y="3345254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8256" y="3888278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8256" y="4180628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58256" y="4431302"/>
            <a:ext cx="6057269" cy="585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58256" y="4971572"/>
            <a:ext cx="6057269" cy="585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58256" y="5518669"/>
            <a:ext cx="6057269" cy="352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8367" y="312213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46ACA1"/>
                </a:solidFill>
                <a:latin typeface="a포스터M" panose="02020600000000000000" pitchFamily="18" charset="-127"/>
                <a:ea typeface="a포스터M" panose="02020600000000000000" pitchFamily="18" charset="-127"/>
              </a:rPr>
              <a:t>목차</a:t>
            </a:r>
            <a:endParaRPr lang="ko-KR" altLang="en-US" b="1" dirty="0">
              <a:solidFill>
                <a:srgbClr val="46ACA1"/>
              </a:solidFill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>
            <a:off x="3763435" y="682104"/>
            <a:ext cx="0" cy="549379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2DE769-E0A4-49C2-80FF-2C30ACAB974A}"/>
              </a:ext>
            </a:extLst>
          </p:cNvPr>
          <p:cNvSpPr/>
          <p:nvPr/>
        </p:nvSpPr>
        <p:spPr>
          <a:xfrm>
            <a:off x="4335849" y="1261330"/>
            <a:ext cx="25234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6F2CB22-0ABD-4C31-830D-09ACB1EE65D7}"/>
              </a:ext>
            </a:extLst>
          </p:cNvPr>
          <p:cNvSpPr/>
          <p:nvPr/>
        </p:nvSpPr>
        <p:spPr>
          <a:xfrm>
            <a:off x="4335849" y="2207196"/>
            <a:ext cx="50903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2.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8896F5C-DA24-4ABB-940A-2FA1CAAB8147}"/>
              </a:ext>
            </a:extLst>
          </p:cNvPr>
          <p:cNvSpPr/>
          <p:nvPr/>
        </p:nvSpPr>
        <p:spPr>
          <a:xfrm>
            <a:off x="4335849" y="3152001"/>
            <a:ext cx="59176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6113CA-8E90-49AA-9CF5-DDF4E843379A}"/>
              </a:ext>
            </a:extLst>
          </p:cNvPr>
          <p:cNvSpPr/>
          <p:nvPr/>
        </p:nvSpPr>
        <p:spPr>
          <a:xfrm>
            <a:off x="4335849" y="4097867"/>
            <a:ext cx="21547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5F4C8E5-2F76-4843-AD95-A3193F2D6B93}"/>
              </a:ext>
            </a:extLst>
          </p:cNvPr>
          <p:cNvSpPr/>
          <p:nvPr/>
        </p:nvSpPr>
        <p:spPr>
          <a:xfrm>
            <a:off x="4335848" y="5042584"/>
            <a:ext cx="21547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16927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0421" y="70025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  <a:endParaRPr lang="en-US" altLang="ko-KR" sz="36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r="41218"/>
          <a:stretch/>
        </p:blipFill>
        <p:spPr>
          <a:xfrm>
            <a:off x="5796101" y="2924016"/>
            <a:ext cx="5873659" cy="314715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-윤고딕330" panose="02030504000101010101" pitchFamily="18" charset="-127"/>
              </a:rPr>
              <a:t>백준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1003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: 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피보나치 함수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3837" y="1833411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https://www.acmicpc.net/problem/1003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-1" r="1349"/>
          <a:stretch/>
        </p:blipFill>
        <p:spPr>
          <a:xfrm>
            <a:off x="6416323" y="1890486"/>
            <a:ext cx="5418390" cy="12056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57071" t="88932"/>
          <a:stretch/>
        </p:blipFill>
        <p:spPr>
          <a:xfrm>
            <a:off x="5894073" y="5988233"/>
            <a:ext cx="4289590" cy="3483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15073"/>
          <a:stretch/>
        </p:blipFill>
        <p:spPr>
          <a:xfrm>
            <a:off x="6529519" y="4116893"/>
            <a:ext cx="873643" cy="18097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518527" y="5662329"/>
            <a:ext cx="208157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2724" y="4116893"/>
            <a:ext cx="1055488" cy="16628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1639"/>
          <a:stretch/>
        </p:blipFill>
        <p:spPr>
          <a:xfrm>
            <a:off x="6504897" y="3079290"/>
            <a:ext cx="5236812" cy="92960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428" y="3279103"/>
            <a:ext cx="4507571" cy="221079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166132" y="5048304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5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재귀 쓰면 시간초과</a:t>
            </a:r>
            <a:endParaRPr lang="en-US" altLang="ko-KR" sz="15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5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수학 풀이</a:t>
            </a:r>
            <a:endParaRPr lang="en-US" altLang="ko-KR" sz="15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4122" y="2583768"/>
            <a:ext cx="558073" cy="4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43685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43881 0.006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0" y="3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43803 4.0740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44283 -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29067" y="700255"/>
            <a:ext cx="354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 정답</a:t>
            </a:r>
            <a:endParaRPr lang="en-US" altLang="ko-KR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79" y="1746312"/>
            <a:ext cx="3000375" cy="4638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6445" y="56258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출력의 패턴을 찾아</a:t>
            </a:r>
            <a:r>
              <a:rPr lang="en-US" altLang="ko-KR" dirty="0">
                <a:latin typeface="a포스터M" panose="02020600000000000000" pitchFamily="18" charset="-127"/>
                <a:ea typeface="a포스터M" panose="02020600000000000000" pitchFamily="18" charset="-127"/>
              </a:rPr>
              <a:t>(</a:t>
            </a:r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정답 조건 확인</a:t>
            </a:r>
            <a:r>
              <a:rPr lang="en-US" altLang="ko-KR" dirty="0">
                <a:latin typeface="a포스터M" panose="02020600000000000000" pitchFamily="18" charset="-127"/>
                <a:ea typeface="a포스터M" panose="02020600000000000000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풀기</a:t>
            </a:r>
            <a:endParaRPr lang="en-US" altLang="ko-KR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7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0424" y="70025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  <a:endParaRPr lang="en-US" altLang="ko-KR" sz="36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5837"/>
          <a:stretch/>
        </p:blipFill>
        <p:spPr>
          <a:xfrm>
            <a:off x="736409" y="2539315"/>
            <a:ext cx="6082227" cy="2690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10122" y="5786735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</a:t>
            </a:r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전체 조건 최적해 찾기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-윤고딕330" panose="02030504000101010101" pitchFamily="18" charset="-127"/>
              </a:rPr>
              <a:t>백준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1463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번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 : 1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로 만들기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5271" y="1833411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https://www.acmicpc.net/problem/1463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695" y="2599146"/>
            <a:ext cx="1171575" cy="2762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691" y="2484846"/>
            <a:ext cx="1228725" cy="2876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64558" t="87247"/>
          <a:stretch/>
        </p:blipFill>
        <p:spPr>
          <a:xfrm>
            <a:off x="820326" y="5203732"/>
            <a:ext cx="3359636" cy="3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9444" y="700255"/>
            <a:ext cx="3560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 정답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33" y="1948276"/>
            <a:ext cx="5805281" cy="41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 lIns="90000"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0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과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로 시작하고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이전의 두 수 합을 다음 항으로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하는 수열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0, 1, 1, 2, 3, 5, 8, 13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피보나치 수열의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n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번째 값을 계산하는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함수 </a:t>
            </a:r>
            <a:r>
              <a:rPr lang="en-US" altLang="ko-KR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F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의 정의</a:t>
            </a:r>
            <a:endParaRPr lang="en-US" altLang="ko-KR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F(0) = </a:t>
            </a:r>
            <a:r>
              <a:rPr lang="en-US" altLang="ko-KR" sz="2000" dirty="0" smtClean="0">
                <a:latin typeface="-윤고딕330" panose="020B0600000101010101" charset="-127"/>
                <a:ea typeface="-윤고딕330" panose="020B0600000101010101" charset="-127"/>
              </a:rPr>
              <a:t>0, F(1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 = 1 (</a:t>
            </a:r>
            <a:r>
              <a:rPr lang="ko-KR" altLang="en-US" sz="2000" dirty="0">
                <a:latin typeface="-윤고딕330" panose="020B0600000101010101" charset="-127"/>
                <a:ea typeface="-윤고딕330" panose="020B0600000101010101" charset="-127"/>
              </a:rPr>
              <a:t>기본이 되는 경우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F(n) = F(n-1) + F(n-2) &gt;= 2 (</a:t>
            </a:r>
            <a:r>
              <a:rPr lang="ko-KR" altLang="en-US" sz="2000" dirty="0">
                <a:latin typeface="-윤고딕330" panose="020B0600000101010101" charset="-127"/>
                <a:ea typeface="-윤고딕330" panose="020B0600000101010101" charset="-127"/>
              </a:rPr>
              <a:t>유도된 경우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함수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F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의 정의로부터 피보나치 수열의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n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번째 항을 반환하는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/>
            </a:r>
            <a:b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</a:b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함수를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재귀함수로 구현</a:t>
            </a:r>
            <a:endParaRPr lang="en-US" altLang="ko-KR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ea typeface="-윤고딕330" panose="02030504000101010101" pitchFamily="18" charset="-127"/>
              </a:rPr>
              <a:t>재귀함수로 구현한 피보나치 수</a:t>
            </a:r>
            <a:endParaRPr lang="en-US" altLang="ko-KR" sz="2800" dirty="0"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63" y="2830697"/>
            <a:ext cx="3233108" cy="11299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5" y="2829419"/>
            <a:ext cx="4311601" cy="2634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85" y="5680090"/>
            <a:ext cx="2373944" cy="4211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4001157"/>
            <a:ext cx="5446848" cy="2421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62743" y="3048000"/>
            <a:ext cx="3526971" cy="46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2743" y="3504936"/>
            <a:ext cx="3526971" cy="46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3084916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/>
                <a:ea typeface="-윤고딕330" panose="02030504000101010101"/>
              </a:rPr>
              <a:t>컴퓨터 프로그램 실행 시 </a:t>
            </a:r>
            <a:r>
              <a:rPr lang="ko-KR" altLang="en-US" dirty="0">
                <a:solidFill>
                  <a:srgbClr val="FF0000"/>
                </a:solidFill>
                <a:latin typeface="-윤고딕330"/>
                <a:ea typeface="-윤고딕330" panose="02030504000101010101"/>
              </a:rPr>
              <a:t>이전에 계산한 값을 메모리에 저장</a:t>
            </a:r>
            <a:r>
              <a:rPr lang="ko-KR" altLang="en-US" dirty="0">
                <a:latin typeface="-윤고딕330"/>
                <a:ea typeface="-윤고딕330" panose="02030504000101010101"/>
              </a:rPr>
              <a:t>해서 매번 다시 계산하지 않도록 하여 전체적인 실행속도를 빠르게 하는 기술</a:t>
            </a:r>
            <a:endParaRPr lang="en-US" altLang="ko-KR" dirty="0">
              <a:latin typeface="-윤고딕330"/>
              <a:ea typeface="-윤고딕330" panose="02030504000101010101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/>
                <a:ea typeface="-윤고딕330" panose="02030504000101010101"/>
              </a:rPr>
              <a:t>동적 계획법의 핵심이 되는 기술</a:t>
            </a:r>
            <a:endParaRPr lang="en-US" altLang="ko-KR" dirty="0">
              <a:latin typeface="-윤고딕330"/>
              <a:ea typeface="-윤고딕330" panose="02030504000101010101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-윤고딕330"/>
                <a:ea typeface="-윤고딕330" panose="02030504000101010101"/>
              </a:rPr>
              <a:t>Memoization</a:t>
            </a:r>
            <a:r>
              <a:rPr lang="en-US" altLang="ko-KR" dirty="0">
                <a:latin typeface="-윤고딕330"/>
                <a:ea typeface="-윤고딕330" panose="02030504000101010101"/>
              </a:rPr>
              <a:t> – ‘</a:t>
            </a:r>
            <a:r>
              <a:rPr lang="ko-KR" altLang="en-US" dirty="0">
                <a:latin typeface="-윤고딕330"/>
                <a:ea typeface="-윤고딕330" panose="02030504000101010101"/>
              </a:rPr>
              <a:t>메모리에 넣기</a:t>
            </a:r>
            <a:r>
              <a:rPr lang="en-US" altLang="ko-KR" dirty="0">
                <a:latin typeface="-윤고딕330"/>
                <a:ea typeface="-윤고딕330" panose="02030504000101010101"/>
              </a:rPr>
              <a:t>(to put in memory)’</a:t>
            </a:r>
            <a:r>
              <a:rPr lang="ko-KR" altLang="en-US" dirty="0">
                <a:latin typeface="-윤고딕330"/>
                <a:ea typeface="-윤고딕330" panose="02030504000101010101"/>
              </a:rPr>
              <a:t>라는 의미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/>
              <a:ea typeface="-윤고딕330" panose="02030504000101010101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428" y="2083521"/>
            <a:ext cx="56509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b="1" dirty="0" err="1">
                <a:latin typeface="야놀자 야체 B" panose="02020603020101020101"/>
                <a:ea typeface="야놀자 야체 B" panose="02020603020101020101"/>
              </a:rPr>
              <a:t>메모이제이션</a:t>
            </a:r>
            <a:r>
              <a:rPr lang="en-US" altLang="ko-KR" sz="3600" b="1" dirty="0">
                <a:latin typeface="야놀자 야체 B" panose="02020603020101020101"/>
                <a:ea typeface="야놀자 야체 B" panose="02020603020101020101"/>
              </a:rPr>
              <a:t>(</a:t>
            </a:r>
            <a:r>
              <a:rPr lang="en-US" altLang="ko-KR" sz="3600" b="1" dirty="0" err="1">
                <a:latin typeface="야놀자 야체 B"/>
                <a:ea typeface="야놀자 야체 B" panose="02020603020101020101"/>
              </a:rPr>
              <a:t>Memoization</a:t>
            </a:r>
            <a:r>
              <a:rPr lang="en-US" altLang="ko-KR" sz="3600" b="1" dirty="0">
                <a:latin typeface="야놀자 야체 B" panose="02020603020101020101"/>
                <a:ea typeface="야놀자 야체 B" panose="02020603020101020101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2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2466943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ea typeface="-윤고딕330" panose="02030504000101010101" pitchFamily="18" charset="-127"/>
              </a:rPr>
              <a:t>메모이제이션을</a:t>
            </a:r>
            <a:r>
              <a:rPr lang="ko-KR" altLang="en-US" dirty="0">
                <a:ea typeface="-윤고딕330" panose="02030504000101010101" pitchFamily="18" charset="-127"/>
              </a:rPr>
              <a:t> 이용하여 구현한 피보나치 수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6669447" y="3696530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추가적인 메모리 공간 필요</a:t>
            </a:r>
            <a:endParaRPr lang="en-US" altLang="ko-KR" sz="18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실행 속도 저하 또는 </a:t>
            </a:r>
            <a:r>
              <a:rPr lang="ko-KR" altLang="en-US" sz="1800" dirty="0" err="1">
                <a:latin typeface="a포스터M" panose="02020600000000000000" pitchFamily="18" charset="-127"/>
                <a:ea typeface="a포스터M" panose="02020600000000000000" pitchFamily="18" charset="-127"/>
              </a:rPr>
              <a:t>오버플로우</a:t>
            </a: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 발생 가능</a:t>
            </a:r>
            <a:endParaRPr lang="en-US" altLang="ko-KR" sz="18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05" y="2843836"/>
            <a:ext cx="5704408" cy="25554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32452" y="3260035"/>
            <a:ext cx="5976731" cy="311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2452" y="3507948"/>
            <a:ext cx="5976731" cy="4795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2452" y="4221070"/>
            <a:ext cx="5976731" cy="4795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66505" y="700255"/>
            <a:ext cx="6266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2.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정의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 lIns="90000"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그리디 알고리즘과 같이 </a:t>
            </a:r>
            <a:r>
              <a:rPr lang="ko-KR" altLang="en-US" dirty="0">
                <a:solidFill>
                  <a:srgbClr val="FF0000"/>
                </a:solidFill>
              </a:rPr>
              <a:t>최적화 문제를 해결하는 알고리즘</a:t>
            </a:r>
            <a:endParaRPr lang="en-US" altLang="ko-KR" dirty="0">
              <a:solidFill>
                <a:srgbClr val="FF0000"/>
              </a:solidFill>
            </a:endParaRPr>
          </a:p>
          <a:p>
            <a:pPr marL="685800" lvl="2" indent="-3600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최적화 문제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–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(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최대값이나 최소값 같은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)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값을 구하는 문제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4280849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84588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7477110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6861" y="4365014"/>
            <a:ext cx="22284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작은 부분 문제들의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해들을 구함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75815" y="4365014"/>
            <a:ext cx="27622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해를 이용하여 보다 큰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크기의 부분 문제들 해결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290618" y="4365014"/>
            <a:ext cx="197842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최종적으로 원래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주어진 문제 해결</a:t>
            </a:r>
          </a:p>
        </p:txBody>
      </p:sp>
    </p:spTree>
    <p:extLst>
      <p:ext uri="{BB962C8B-B14F-4D97-AF65-F5344CB8AC3E}">
        <p14:creationId xmlns:p14="http://schemas.microsoft.com/office/powerpoint/2010/main" val="42063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889" y="700255"/>
            <a:ext cx="7351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7" y="2204864"/>
            <a:ext cx="10362829" cy="1572537"/>
          </a:xfrm>
        </p:spPr>
        <p:txBody>
          <a:bodyPr lIns="90000">
            <a:noAutofit/>
          </a:bodyPr>
          <a:lstStyle/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중복 부분문제 구조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이전에 계산되어졌던 </a:t>
            </a:r>
            <a:r>
              <a:rPr lang="ko-KR" altLang="en-US" sz="2200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작은 문제의 해가 </a:t>
            </a: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더 큰 문제의 해를 구할 때 </a:t>
            </a:r>
            <a:r>
              <a:rPr lang="ko-KR" altLang="en-US" sz="2200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중복해서 사용</a:t>
            </a:r>
            <a:endParaRPr lang="en-US" altLang="ko-KR" sz="2200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3832374"/>
            <a:ext cx="9583837" cy="2187426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2)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 부분문제 구조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주어진 문제가 최적화의 원칙을 만족해야만 효율적으로 적용가능</a:t>
            </a:r>
            <a:endParaRPr lang="en-US" altLang="ko-KR" sz="22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최적화의 원칙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어떤 문제에 대한 해가 최적일 때 그 해를 구성하는 작은 문제들의 해 역시 최적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이어야 한다는 것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889" y="700255"/>
            <a:ext cx="7351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ea typeface="-윤고딕330" panose="02030504000101010101" pitchFamily="18" charset="-127"/>
              </a:rPr>
              <a:t>최적화의 원칙이 적용되지 않는 예</a:t>
            </a:r>
            <a:endParaRPr lang="en-US" altLang="ko-KR" sz="2800" dirty="0">
              <a:ea typeface="-윤고딕330" panose="02030504000101010101" pitchFamily="18" charset="-127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ea typeface="-윤고딕330" panose="02030504000101010101" pitchFamily="18" charset="-127"/>
              </a:rPr>
              <a:t>A</a:t>
            </a:r>
            <a:r>
              <a:rPr lang="ko-KR" altLang="en-US" sz="2400" dirty="0">
                <a:ea typeface="-윤고딕330" panose="02030504000101010101" pitchFamily="18" charset="-127"/>
              </a:rPr>
              <a:t>에서 </a:t>
            </a:r>
            <a:r>
              <a:rPr lang="en-US" altLang="ko-KR" sz="2400" dirty="0">
                <a:ea typeface="-윤고딕330" panose="02030504000101010101" pitchFamily="18" charset="-127"/>
              </a:rPr>
              <a:t>D</a:t>
            </a:r>
            <a:r>
              <a:rPr lang="ko-KR" altLang="en-US" sz="2400" dirty="0">
                <a:ea typeface="-윤고딕330" panose="02030504000101010101" pitchFamily="18" charset="-127"/>
              </a:rPr>
              <a:t>로의 최장 경로는</a:t>
            </a:r>
            <a:r>
              <a:rPr lang="en-US" altLang="ko-KR" sz="2400" dirty="0">
                <a:ea typeface="-윤고딕330" panose="02030504000101010101" pitchFamily="18" charset="-127"/>
              </a:rPr>
              <a:t>?   </a:t>
            </a: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ea typeface="-윤고딕330" panose="02030504000101010101" pitchFamily="18" charset="-127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ea typeface="-윤고딕330" panose="02030504000101010101" pitchFamily="18" charset="-127"/>
              </a:rPr>
              <a:t>A</a:t>
            </a:r>
            <a:r>
              <a:rPr lang="ko-KR" altLang="en-US" sz="2400" dirty="0">
                <a:ea typeface="-윤고딕330" panose="02030504000101010101" pitchFamily="18" charset="-127"/>
              </a:rPr>
              <a:t>에서 </a:t>
            </a:r>
            <a:r>
              <a:rPr lang="en-US" altLang="ko-KR" sz="2400" dirty="0">
                <a:ea typeface="-윤고딕330" panose="02030504000101010101" pitchFamily="18" charset="-127"/>
              </a:rPr>
              <a:t>C</a:t>
            </a:r>
            <a:r>
              <a:rPr lang="ko-KR" altLang="en-US" sz="2400" dirty="0">
                <a:ea typeface="-윤고딕330" panose="02030504000101010101" pitchFamily="18" charset="-127"/>
              </a:rPr>
              <a:t>로의 최장 경로는</a:t>
            </a:r>
            <a:r>
              <a:rPr lang="en-US" altLang="ko-KR" sz="2400" dirty="0">
                <a:ea typeface="-윤고딕330" panose="02030504000101010101" pitchFamily="18" charset="-127"/>
              </a:rPr>
              <a:t>?</a:t>
            </a:r>
          </a:p>
        </p:txBody>
      </p:sp>
      <p:sp>
        <p:nvSpPr>
          <p:cNvPr id="2" name="타원 1"/>
          <p:cNvSpPr/>
          <p:nvPr/>
        </p:nvSpPr>
        <p:spPr>
          <a:xfrm>
            <a:off x="9578340" y="2270096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A</a:t>
            </a:r>
            <a:endParaRPr lang="ko-KR" altLang="en-US" sz="3000" dirty="0"/>
          </a:p>
        </p:txBody>
      </p:sp>
      <p:sp>
        <p:nvSpPr>
          <p:cNvPr id="11" name="타원 10"/>
          <p:cNvSpPr/>
          <p:nvPr/>
        </p:nvSpPr>
        <p:spPr>
          <a:xfrm>
            <a:off x="7730297" y="3631309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12" name="타원 11"/>
          <p:cNvSpPr/>
          <p:nvPr/>
        </p:nvSpPr>
        <p:spPr>
          <a:xfrm>
            <a:off x="9578340" y="3631309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C</a:t>
            </a:r>
            <a:endParaRPr lang="ko-KR" altLang="en-US" sz="3000" dirty="0"/>
          </a:p>
        </p:txBody>
      </p:sp>
      <p:sp>
        <p:nvSpPr>
          <p:cNvPr id="14" name="타원 13"/>
          <p:cNvSpPr/>
          <p:nvPr/>
        </p:nvSpPr>
        <p:spPr>
          <a:xfrm>
            <a:off x="9578340" y="4992522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D</a:t>
            </a:r>
            <a:endParaRPr lang="ko-KR" altLang="en-US" sz="3000" dirty="0"/>
          </a:p>
        </p:txBody>
      </p:sp>
      <p:cxnSp>
        <p:nvCxnSpPr>
          <p:cNvPr id="16" name="직선 화살표 연결선 15"/>
          <p:cNvCxnSpPr>
            <a:stCxn id="2" idx="2"/>
            <a:endCxn id="11" idx="7"/>
          </p:cNvCxnSpPr>
          <p:nvPr/>
        </p:nvCxnSpPr>
        <p:spPr>
          <a:xfrm flipH="1">
            <a:off x="8471762" y="2704436"/>
            <a:ext cx="1106578" cy="1054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5"/>
            <a:endCxn id="14" idx="1"/>
          </p:cNvCxnSpPr>
          <p:nvPr/>
        </p:nvCxnSpPr>
        <p:spPr>
          <a:xfrm>
            <a:off x="8471762" y="4372774"/>
            <a:ext cx="1233793" cy="7469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598978" y="3980076"/>
            <a:ext cx="979362" cy="5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598977" y="4185391"/>
            <a:ext cx="979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012680" y="3133968"/>
            <a:ext cx="0" cy="492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7" y="3231480"/>
            <a:ext cx="2326865" cy="605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-윤고딕330" panose="02030504000101010101" pitchFamily="18" charset="-127"/>
              </a:rPr>
              <a:t>[A, C, B, D]</a:t>
            </a: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xmlns="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7" y="4185391"/>
            <a:ext cx="2273007" cy="92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-윤고딕330" panose="02030504000101010101" pitchFamily="18" charset="-127"/>
              </a:rPr>
              <a:t>[A, C]   X</a:t>
            </a:r>
          </a:p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ea typeface="-윤고딕330" panose="02030504000101010101" pitchFamily="18" charset="-127"/>
              </a:rPr>
              <a:t>→ </a:t>
            </a:r>
            <a:r>
              <a:rPr lang="en-US" altLang="ko-KR" dirty="0">
                <a:ea typeface="-윤고딕330" panose="02030504000101010101" pitchFamily="18" charset="-127"/>
              </a:rPr>
              <a:t>[A, B, C]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012680" y="3133967"/>
            <a:ext cx="0" cy="492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8598977" y="3981119"/>
            <a:ext cx="979362" cy="5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471761" y="4372773"/>
            <a:ext cx="1233793" cy="746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" idx="2"/>
            <a:endCxn id="11" idx="7"/>
          </p:cNvCxnSpPr>
          <p:nvPr/>
        </p:nvCxnSpPr>
        <p:spPr>
          <a:xfrm flipH="1">
            <a:off x="8471762" y="2704436"/>
            <a:ext cx="1106578" cy="105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598975" y="4185391"/>
            <a:ext cx="97936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715</Words>
  <Application>Microsoft Office PowerPoint</Application>
  <PresentationFormat>와이드스크린</PresentationFormat>
  <Paragraphs>166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휴먼모음T</vt:lpstr>
      <vt:lpstr>Wingdings</vt:lpstr>
      <vt:lpstr>Arial</vt:lpstr>
      <vt:lpstr>맑은 고딕</vt:lpstr>
      <vt:lpstr>야놀자 야체 B</vt:lpstr>
      <vt:lpstr>Cambria Math</vt:lpstr>
      <vt:lpstr>-윤고딕330</vt:lpstr>
      <vt:lpstr>Showcard Gothic</vt:lpstr>
      <vt:lpstr>a포스터M</vt:lpstr>
      <vt:lpstr>HY견고딕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student</cp:lastModifiedBy>
  <cp:revision>140</cp:revision>
  <dcterms:created xsi:type="dcterms:W3CDTF">2020-01-17T04:26:26Z</dcterms:created>
  <dcterms:modified xsi:type="dcterms:W3CDTF">2020-03-24T08:53:44Z</dcterms:modified>
</cp:coreProperties>
</file>