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70" r:id="rId9"/>
    <p:sldId id="271" r:id="rId10"/>
    <p:sldId id="272" r:id="rId11"/>
    <p:sldId id="273" r:id="rId12"/>
    <p:sldId id="274" r:id="rId13"/>
    <p:sldId id="275" r:id="rId14"/>
    <p:sldId id="276" r:id="rId15"/>
    <p:sldId id="277" r:id="rId16"/>
    <p:sldId id="278" r:id="rId17"/>
    <p:sldId id="280" r:id="rId18"/>
    <p:sldId id="281" r:id="rId19"/>
    <p:sldId id="282" r:id="rId20"/>
    <p:sldId id="283" r:id="rId21"/>
    <p:sldId id="285" r:id="rId22"/>
    <p:sldId id="286" r:id="rId23"/>
    <p:sldId id="287" r:id="rId24"/>
    <p:sldId id="288" r:id="rId25"/>
    <p:sldId id="289"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8239" autoAdjust="0"/>
  </p:normalViewPr>
  <p:slideViewPr>
    <p:cSldViewPr snapToGrid="0">
      <p:cViewPr varScale="1">
        <p:scale>
          <a:sx n="51" d="100"/>
          <a:sy n="51"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42C48-F0F8-40AF-801D-5634CA01EDDD}" type="datetimeFigureOut">
              <a:rPr lang="en-GB" smtClean="0"/>
              <a:t>27/02/2019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C0A04-F727-48FC-8375-C70094A7A7FF}" type="slidenum">
              <a:rPr lang="en-GB" smtClean="0"/>
              <a:t>‹#›</a:t>
            </a:fld>
            <a:endParaRPr lang="en-GB"/>
          </a:p>
        </p:txBody>
      </p:sp>
    </p:spTree>
    <p:extLst>
      <p:ext uri="{BB962C8B-B14F-4D97-AF65-F5344CB8AC3E}">
        <p14:creationId xmlns:p14="http://schemas.microsoft.com/office/powerpoint/2010/main" val="861355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2</a:t>
            </a:fld>
            <a:endParaRPr lang="en-GB"/>
          </a:p>
        </p:txBody>
      </p:sp>
    </p:spTree>
    <p:extLst>
      <p:ext uri="{BB962C8B-B14F-4D97-AF65-F5344CB8AC3E}">
        <p14:creationId xmlns:p14="http://schemas.microsoft.com/office/powerpoint/2010/main" val="366592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Although communicating</a:t>
            </a:r>
            <a:r>
              <a:rPr lang="en-GB" baseline="0" dirty="0" smtClean="0"/>
              <a:t> the results of the data analysis is the final stages in the analytical process, it is worth covering this subject here because the principles are worth bearing in mind during later stages; such as when you’re graphing data. Indeed, a common theme that will come up time and time again throughout this course is the importance of presenting data in a useful manner. This is even an active area of research, it is that important.</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8</a:t>
            </a:fld>
            <a:endParaRPr lang="en-GB"/>
          </a:p>
        </p:txBody>
      </p:sp>
    </p:spTree>
    <p:extLst>
      <p:ext uri="{BB962C8B-B14F-4D97-AF65-F5344CB8AC3E}">
        <p14:creationId xmlns:p14="http://schemas.microsoft.com/office/powerpoint/2010/main" val="125667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information for this can be found at: https://www2.deloitte.com/insights/us/en/deloitte-review/issue-12/telling-a-story-with-data.html</a:t>
            </a:r>
          </a:p>
          <a:p>
            <a:endParaRPr lang="en-GB" dirty="0" smtClean="0"/>
          </a:p>
          <a:p>
            <a:r>
              <a:rPr lang="en-GB" dirty="0" smtClean="0"/>
              <a:t>1. The effective presentation of quantitative results is a technique that has been used for a long time.</a:t>
            </a:r>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9</a:t>
            </a:fld>
            <a:endParaRPr lang="en-GB"/>
          </a:p>
        </p:txBody>
      </p:sp>
    </p:spTree>
    <p:extLst>
      <p:ext uri="{BB962C8B-B14F-4D97-AF65-F5344CB8AC3E}">
        <p14:creationId xmlns:p14="http://schemas.microsoft.com/office/powerpoint/2010/main" val="386070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Her diagrams </a:t>
            </a:r>
            <a:r>
              <a:rPr lang="en-GB" sz="1200" b="0" i="0" kern="1200" dirty="0" smtClean="0">
                <a:solidFill>
                  <a:schemeClr val="tx1"/>
                </a:solidFill>
                <a:effectLst/>
                <a:latin typeface="+mn-lt"/>
                <a:ea typeface="+mn-ea"/>
                <a:cs typeface="+mn-cs"/>
              </a:rPr>
              <a:t>were a kind of pie chart with displays in the shape of wedge cuts. Nightingale printed them in several </a:t>
            </a:r>
            <a:r>
              <a:rPr lang="en-GB" sz="1200" b="0" i="0" kern="1200" dirty="0" err="1" smtClean="0">
                <a:solidFill>
                  <a:schemeClr val="tx1"/>
                </a:solidFill>
                <a:effectLst/>
                <a:latin typeface="+mn-lt"/>
                <a:ea typeface="+mn-ea"/>
                <a:cs typeface="+mn-cs"/>
              </a:rPr>
              <a:t>colors</a:t>
            </a:r>
            <a:r>
              <a:rPr lang="en-GB" sz="1200" b="0" i="0" kern="1200" dirty="0" smtClean="0">
                <a:solidFill>
                  <a:schemeClr val="tx1"/>
                </a:solidFill>
                <a:effectLst/>
                <a:latin typeface="+mn-lt"/>
                <a:ea typeface="+mn-ea"/>
                <a:cs typeface="+mn-cs"/>
              </a:rPr>
              <a:t> to clearly show how the mortality from each cause changed from month to month.</a:t>
            </a:r>
          </a:p>
          <a:p>
            <a:pPr marL="228600" indent="-228600">
              <a:buAutoNum type="arabicPeriod"/>
            </a:pPr>
            <a:r>
              <a:rPr lang="en-GB" sz="1200" b="0" i="0" kern="1200" dirty="0" smtClean="0">
                <a:solidFill>
                  <a:schemeClr val="tx1"/>
                </a:solidFill>
                <a:effectLst/>
                <a:latin typeface="+mn-lt"/>
                <a:ea typeface="+mn-ea"/>
                <a:cs typeface="+mn-cs"/>
              </a:rPr>
              <a:t>2. This made the evidence of the numbers and the diagrams was clear and indisputable.</a:t>
            </a:r>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11</a:t>
            </a:fld>
            <a:endParaRPr lang="en-GB"/>
          </a:p>
        </p:txBody>
      </p:sp>
    </p:spTree>
    <p:extLst>
      <p:ext uri="{BB962C8B-B14F-4D97-AF65-F5344CB8AC3E}">
        <p14:creationId xmlns:p14="http://schemas.microsoft.com/office/powerpoint/2010/main" val="3647866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If</a:t>
            </a:r>
            <a:r>
              <a:rPr lang="en-GB" baseline="0" dirty="0" smtClean="0"/>
              <a:t> you haven’t heard of Mendel before, he is the father of genetic inheritance.</a:t>
            </a:r>
          </a:p>
          <a:p>
            <a:pPr marL="228600" indent="-228600">
              <a:buAutoNum type="arabicPeriod"/>
            </a:pPr>
            <a:r>
              <a:rPr lang="en-GB" baseline="0" dirty="0" smtClean="0"/>
              <a:t>There is a significant chance that, if he had been better at communicating his results, that the importance of his work and results would have been recognised much </a:t>
            </a:r>
            <a:r>
              <a:rPr lang="en-GB" baseline="0" dirty="0" err="1" smtClean="0"/>
              <a:t>ssooner</a:t>
            </a:r>
            <a:r>
              <a:rPr lang="en-GB" baseline="0" dirty="0" smtClean="0"/>
              <a:t>; perhaps while he was still alive.</a:t>
            </a:r>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13</a:t>
            </a:fld>
            <a:endParaRPr lang="en-GB"/>
          </a:p>
        </p:txBody>
      </p:sp>
    </p:spTree>
    <p:extLst>
      <p:ext uri="{BB962C8B-B14F-4D97-AF65-F5344CB8AC3E}">
        <p14:creationId xmlns:p14="http://schemas.microsoft.com/office/powerpoint/2010/main" val="346015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a:t>
            </a:r>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14</a:t>
            </a:fld>
            <a:endParaRPr lang="en-GB"/>
          </a:p>
        </p:txBody>
      </p:sp>
    </p:spTree>
    <p:extLst>
      <p:ext uri="{BB962C8B-B14F-4D97-AF65-F5344CB8AC3E}">
        <p14:creationId xmlns:p14="http://schemas.microsoft.com/office/powerpoint/2010/main" val="354347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18</a:t>
            </a:fld>
            <a:endParaRPr lang="en-GB"/>
          </a:p>
        </p:txBody>
      </p:sp>
    </p:spTree>
    <p:extLst>
      <p:ext uri="{BB962C8B-B14F-4D97-AF65-F5344CB8AC3E}">
        <p14:creationId xmlns:p14="http://schemas.microsoft.com/office/powerpoint/2010/main" val="55517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87FB4B3-6205-400A-A94B-516A75066BCD}"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350320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7FB4B3-6205-400A-A94B-516A75066BCD}"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411829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7FB4B3-6205-400A-A94B-516A75066BCD}"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129529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7FB4B3-6205-400A-A94B-516A75066BCD}"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371428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7FB4B3-6205-400A-A94B-516A75066BCD}"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386747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87FB4B3-6205-400A-A94B-516A75066BCD}"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97012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87FB4B3-6205-400A-A94B-516A75066BCD}" type="datetimeFigureOut">
              <a:rPr lang="en-GB" smtClean="0"/>
              <a:t>27/02/2019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168823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87FB4B3-6205-400A-A94B-516A75066BCD}"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338164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B4B3-6205-400A-A94B-516A75066BCD}" type="datetimeFigureOut">
              <a:rPr lang="en-GB" smtClean="0"/>
              <a:t>27/02/2019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158386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FB4B3-6205-400A-A94B-516A75066BCD}"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238009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FB4B3-6205-400A-A94B-516A75066BCD}"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916C90-F8C7-4919-AC3F-7FBE5D7D52A8}" type="slidenum">
              <a:rPr lang="en-GB" smtClean="0"/>
              <a:t>‹#›</a:t>
            </a:fld>
            <a:endParaRPr lang="en-GB"/>
          </a:p>
        </p:txBody>
      </p:sp>
    </p:spTree>
    <p:extLst>
      <p:ext uri="{BB962C8B-B14F-4D97-AF65-F5344CB8AC3E}">
        <p14:creationId xmlns:p14="http://schemas.microsoft.com/office/powerpoint/2010/main" val="363789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B4B3-6205-400A-A94B-516A75066BCD}" type="datetimeFigureOut">
              <a:rPr lang="en-GB" smtClean="0"/>
              <a:t>27/02/2019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16C90-F8C7-4919-AC3F-7FBE5D7D52A8}" type="slidenum">
              <a:rPr lang="en-GB" smtClean="0"/>
              <a:t>‹#›</a:t>
            </a:fld>
            <a:endParaRPr lang="en-GB"/>
          </a:p>
        </p:txBody>
      </p:sp>
    </p:spTree>
    <p:extLst>
      <p:ext uri="{BB962C8B-B14F-4D97-AF65-F5344CB8AC3E}">
        <p14:creationId xmlns:p14="http://schemas.microsoft.com/office/powerpoint/2010/main" val="264925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556" y="2241896"/>
            <a:ext cx="9144000" cy="2387600"/>
          </a:xfrm>
        </p:spPr>
        <p:txBody>
          <a:bodyPr>
            <a:normAutofit fontScale="90000"/>
          </a:bodyPr>
          <a:lstStyle/>
          <a:p>
            <a:r>
              <a:rPr lang="en-GB" dirty="0" smtClean="0"/>
              <a:t>The nature of statistics, data analysis, and communicating results.</a:t>
            </a:r>
            <a:endParaRPr lang="en-GB" dirty="0"/>
          </a:p>
        </p:txBody>
      </p:sp>
      <p:pic>
        <p:nvPicPr>
          <p:cNvPr id="4" name="Picture 3"/>
          <p:cNvPicPr>
            <a:picLocks noChangeAspect="1"/>
          </p:cNvPicPr>
          <p:nvPr/>
        </p:nvPicPr>
        <p:blipFill>
          <a:blip r:embed="rId2"/>
          <a:stretch>
            <a:fillRect/>
          </a:stretch>
        </p:blipFill>
        <p:spPr>
          <a:xfrm>
            <a:off x="230401" y="188913"/>
            <a:ext cx="2076450" cy="933450"/>
          </a:xfrm>
          <a:prstGeom prst="rect">
            <a:avLst/>
          </a:prstGeom>
        </p:spPr>
      </p:pic>
      <p:pic>
        <p:nvPicPr>
          <p:cNvPr id="5" name="Picture 2" descr="Image result for Q-step exe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625" y="188913"/>
            <a:ext cx="2595862" cy="1173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266625" y="6025486"/>
            <a:ext cx="2743200" cy="662806"/>
          </a:xfrm>
          <a:prstGeom prst="rect">
            <a:avLst/>
          </a:prstGeom>
          <a:noFill/>
        </p:spPr>
        <p:txBody>
          <a:bodyPr wrap="square" rtlCol="0">
            <a:spAutoFit/>
          </a:bodyPr>
          <a:lstStyle/>
          <a:p>
            <a:r>
              <a:rPr lang="en-GB" dirty="0" smtClean="0"/>
              <a:t>Lewys </a:t>
            </a:r>
            <a:r>
              <a:rPr lang="en-GB" dirty="0" smtClean="0"/>
              <a:t>Brace</a:t>
            </a:r>
            <a:endParaRPr lang="en-GB" dirty="0" smtClean="0"/>
          </a:p>
          <a:p>
            <a:r>
              <a:rPr lang="en-GB" dirty="0" smtClean="0"/>
              <a:t>l.brace@Exeter.ac.uk</a:t>
            </a:r>
            <a:endParaRPr lang="en-GB" dirty="0"/>
          </a:p>
        </p:txBody>
      </p:sp>
    </p:spTree>
    <p:extLst>
      <p:ext uri="{BB962C8B-B14F-4D97-AF65-F5344CB8AC3E}">
        <p14:creationId xmlns:p14="http://schemas.microsoft.com/office/powerpoint/2010/main" val="2980925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048" y="1264793"/>
            <a:ext cx="10515600" cy="4351338"/>
          </a:xfrm>
        </p:spPr>
        <p:txBody>
          <a:bodyPr/>
          <a:lstStyle/>
          <a:p>
            <a:r>
              <a:rPr lang="en-GB" dirty="0" smtClean="0"/>
              <a:t>In addition to her campaign of improving basic sanitation at the hospital, Nightingale believed that statistics could help solve the problem.</a:t>
            </a:r>
          </a:p>
          <a:p>
            <a:r>
              <a:rPr lang="en-GB" dirty="0" smtClean="0"/>
              <a:t>She realised that the presentation of data was very important because people did not find numerical tables interesting. </a:t>
            </a:r>
          </a:p>
          <a:p>
            <a:r>
              <a:rPr lang="en-GB" dirty="0" smtClean="0"/>
              <a:t>She therefore designed diagrams to </a:t>
            </a:r>
            <a:r>
              <a:rPr lang="en-GB" dirty="0" err="1" smtClean="0"/>
              <a:t>dramatise</a:t>
            </a:r>
            <a:r>
              <a:rPr lang="en-GB" dirty="0" smtClean="0"/>
              <a:t> the number of deaths that were occurring as a result of the unsanitary conditions. </a:t>
            </a:r>
          </a:p>
          <a:p>
            <a:r>
              <a:rPr lang="en-GB" dirty="0" smtClean="0"/>
              <a:t>At the time, such diagrams were relatively novel.</a:t>
            </a:r>
          </a:p>
          <a:p>
            <a:endParaRPr lang="en-GB" dirty="0" smtClean="0"/>
          </a:p>
          <a:p>
            <a:endParaRPr lang="en-GB" dirty="0"/>
          </a:p>
        </p:txBody>
      </p:sp>
    </p:spTree>
    <p:extLst>
      <p:ext uri="{BB962C8B-B14F-4D97-AF65-F5344CB8AC3E}">
        <p14:creationId xmlns:p14="http://schemas.microsoft.com/office/powerpoint/2010/main" val="1887417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2.deloitte.com/content/dam/insights/us/articles/telling-a-story-with-data/Nightengale_mstr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62" y="95238"/>
            <a:ext cx="10305161" cy="676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546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5753"/>
            <a:ext cx="10515600" cy="4351338"/>
          </a:xfrm>
        </p:spPr>
        <p:txBody>
          <a:bodyPr>
            <a:normAutofit/>
          </a:bodyPr>
          <a:lstStyle/>
          <a:p>
            <a:r>
              <a:rPr lang="en-GB" dirty="0" smtClean="0"/>
              <a:t>These diagrams were used to present the data, and convey the conditions of the hospital, to parliament. </a:t>
            </a:r>
          </a:p>
          <a:p>
            <a:r>
              <a:rPr lang="en-GB" dirty="0" smtClean="0"/>
              <a:t>Eventually</a:t>
            </a:r>
            <a:r>
              <a:rPr lang="en-GB" dirty="0"/>
              <a:t>, death rates were sharply reduced, as shown in the data Nightingale systematically collected</a:t>
            </a:r>
            <a:r>
              <a:rPr lang="en-GB" dirty="0" smtClean="0"/>
              <a:t>.</a:t>
            </a:r>
          </a:p>
        </p:txBody>
      </p:sp>
    </p:spTree>
    <p:extLst>
      <p:ext uri="{BB962C8B-B14F-4D97-AF65-F5344CB8AC3E}">
        <p14:creationId xmlns:p14="http://schemas.microsoft.com/office/powerpoint/2010/main" val="2788538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importance of communicating: A bad historical example.</a:t>
            </a:r>
            <a:endParaRPr lang="en-GB" dirty="0"/>
          </a:p>
        </p:txBody>
      </p:sp>
      <p:sp>
        <p:nvSpPr>
          <p:cNvPr id="4" name="TextBox 3"/>
          <p:cNvSpPr txBox="1"/>
          <p:nvPr/>
        </p:nvSpPr>
        <p:spPr>
          <a:xfrm>
            <a:off x="329184" y="2791968"/>
            <a:ext cx="7656576" cy="2731008"/>
          </a:xfrm>
          <a:prstGeom prst="rect">
            <a:avLst/>
          </a:prstGeom>
          <a:noFill/>
        </p:spPr>
        <p:txBody>
          <a:bodyPr wrap="square" rtlCol="0">
            <a:spAutoFit/>
          </a:bodyPr>
          <a:lstStyle/>
          <a:p>
            <a:r>
              <a:rPr lang="en-GB" sz="2800" i="1" dirty="0" smtClean="0"/>
              <a:t>“</a:t>
            </a:r>
            <a:r>
              <a:rPr lang="en-GB" sz="2800" i="1" dirty="0"/>
              <a:t>My scientific studies have afforded me great gratification; and I am convinced that it will not be long before the whole world acknowledges the results of my work</a:t>
            </a:r>
            <a:r>
              <a:rPr lang="en-GB" sz="2800" i="1" dirty="0" smtClean="0"/>
              <a:t>.”</a:t>
            </a:r>
          </a:p>
          <a:p>
            <a:r>
              <a:rPr lang="en-GB" sz="2800" i="1" dirty="0"/>
              <a:t>	</a:t>
            </a:r>
            <a:r>
              <a:rPr lang="en-GB" sz="2800" i="1" dirty="0" smtClean="0"/>
              <a:t>	- Gregor Mendel, shortly before his 			death in 1884.</a:t>
            </a:r>
            <a:endParaRPr lang="en-GB" sz="2800" i="1" dirty="0"/>
          </a:p>
        </p:txBody>
      </p:sp>
      <p:pic>
        <p:nvPicPr>
          <p:cNvPr id="3074" name="Picture 2" descr="Image result for gregor men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904" y="2174652"/>
            <a:ext cx="3136519" cy="426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418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392" y="1167257"/>
            <a:ext cx="10515600" cy="4351338"/>
          </a:xfrm>
        </p:spPr>
        <p:txBody>
          <a:bodyPr>
            <a:normAutofit/>
          </a:bodyPr>
          <a:lstStyle/>
          <a:p>
            <a:r>
              <a:rPr lang="en-GB" dirty="0" smtClean="0"/>
              <a:t>He successfully demonstrated that the inheritance of genetic information from one generation to the next follows particular laws.</a:t>
            </a:r>
          </a:p>
          <a:p>
            <a:r>
              <a:rPr lang="en-GB" dirty="0" smtClean="0"/>
              <a:t>However, the significance of Mendel’s work was not realised until the start of the 20</a:t>
            </a:r>
            <a:r>
              <a:rPr lang="en-GB" baseline="30000" dirty="0" smtClean="0"/>
              <a:t>th</a:t>
            </a:r>
            <a:r>
              <a:rPr lang="en-GB" dirty="0" smtClean="0"/>
              <a:t> century, when the independent re-discovery of these laws laid the foundations of the field of genetics.</a:t>
            </a:r>
          </a:p>
          <a:p>
            <a:r>
              <a:rPr lang="en-GB" dirty="0" smtClean="0"/>
              <a:t>Why did it take so long for the importance of Mendel’s work to be recognised?</a:t>
            </a:r>
            <a:endParaRPr lang="en-GB" dirty="0"/>
          </a:p>
        </p:txBody>
      </p:sp>
    </p:spTree>
    <p:extLst>
      <p:ext uri="{BB962C8B-B14F-4D97-AF65-F5344CB8AC3E}">
        <p14:creationId xmlns:p14="http://schemas.microsoft.com/office/powerpoint/2010/main" val="2128618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744" y="643000"/>
            <a:ext cx="11049000" cy="5989447"/>
          </a:xfrm>
        </p:spPr>
        <p:txBody>
          <a:bodyPr>
            <a:normAutofit/>
          </a:bodyPr>
          <a:lstStyle/>
          <a:p>
            <a:r>
              <a:rPr lang="en-GB" dirty="0" smtClean="0"/>
              <a:t>This was largely due to the fact that the complex </a:t>
            </a:r>
            <a:r>
              <a:rPr lang="en-GB" dirty="0"/>
              <a:t>and detailed work Mendel produced was not </a:t>
            </a:r>
            <a:r>
              <a:rPr lang="en-GB" dirty="0" smtClean="0"/>
              <a:t>understood, </a:t>
            </a:r>
            <a:r>
              <a:rPr lang="en-GB" dirty="0"/>
              <a:t>even by influential people in the same </a:t>
            </a:r>
            <a:r>
              <a:rPr lang="en-GB" dirty="0" smtClean="0"/>
              <a:t>field, due to the way in which he attempted to convey his findings.</a:t>
            </a:r>
          </a:p>
          <a:p>
            <a:r>
              <a:rPr lang="en-GB" dirty="0" smtClean="0"/>
              <a:t>Mendel died without knowing how much his findings would change history,</a:t>
            </a:r>
          </a:p>
          <a:p>
            <a:r>
              <a:rPr lang="en-GB" dirty="0" smtClean="0"/>
              <a:t>It would be 30 years before the rest of the scientific community caught up with his work.</a:t>
            </a:r>
          </a:p>
        </p:txBody>
      </p:sp>
    </p:spTree>
    <p:extLst>
      <p:ext uri="{BB962C8B-B14F-4D97-AF65-F5344CB8AC3E}">
        <p14:creationId xmlns:p14="http://schemas.microsoft.com/office/powerpoint/2010/main" val="1512936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art of conveying an analysis</a:t>
            </a:r>
            <a:endParaRPr lang="en-GB" dirty="0"/>
          </a:p>
        </p:txBody>
      </p:sp>
      <p:sp>
        <p:nvSpPr>
          <p:cNvPr id="3" name="Content Placeholder 2"/>
          <p:cNvSpPr>
            <a:spLocks noGrp="1"/>
          </p:cNvSpPr>
          <p:nvPr>
            <p:ph idx="1"/>
          </p:nvPr>
        </p:nvSpPr>
        <p:spPr/>
        <p:txBody>
          <a:bodyPr/>
          <a:lstStyle/>
          <a:p>
            <a:r>
              <a:rPr lang="en-GB" dirty="0"/>
              <a:t>We thus see that, if you don’t want your analytical results to be ignored, you need to be able to present your results in an concise, informative, and engaging manner</a:t>
            </a:r>
            <a:r>
              <a:rPr lang="en-GB" dirty="0" smtClean="0"/>
              <a:t>.</a:t>
            </a:r>
          </a:p>
          <a:p>
            <a:r>
              <a:rPr lang="en-GB" dirty="0" smtClean="0"/>
              <a:t>The </a:t>
            </a:r>
            <a:r>
              <a:rPr lang="en-GB" dirty="0"/>
              <a:t>essence of analytical communication is describing the problem and the story behind it, the model, the data employed, and the relationships among the variables in the analysis</a:t>
            </a:r>
            <a:r>
              <a:rPr lang="en-GB" dirty="0" smtClean="0"/>
              <a:t>.</a:t>
            </a:r>
          </a:p>
          <a:p>
            <a:r>
              <a:rPr lang="en-GB" dirty="0"/>
              <a:t>When the relationships among variables are identified, the meaning of the relationships should be interpreted, stated, and presented relevant to the problem</a:t>
            </a:r>
            <a:r>
              <a:rPr lang="en-GB" dirty="0" smtClean="0"/>
              <a:t>.</a:t>
            </a:r>
          </a:p>
        </p:txBody>
      </p:sp>
    </p:spTree>
    <p:extLst>
      <p:ext uri="{BB962C8B-B14F-4D97-AF65-F5344CB8AC3E}">
        <p14:creationId xmlns:p14="http://schemas.microsoft.com/office/powerpoint/2010/main" val="1160861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784" y="655192"/>
            <a:ext cx="11049000" cy="5660264"/>
          </a:xfrm>
        </p:spPr>
        <p:txBody>
          <a:bodyPr>
            <a:normAutofit/>
          </a:bodyPr>
          <a:lstStyle/>
          <a:p>
            <a:r>
              <a:rPr lang="en-GB" dirty="0" smtClean="0"/>
              <a:t>The </a:t>
            </a:r>
            <a:r>
              <a:rPr lang="en-GB" dirty="0"/>
              <a:t>more effective analysts are those who can tell a story with data. Regardless of the details of the analysis method and the means of getting it across, the elements of good analytical stories are similar</a:t>
            </a:r>
            <a:r>
              <a:rPr lang="en-GB" dirty="0" smtClean="0"/>
              <a:t>.</a:t>
            </a:r>
          </a:p>
          <a:p>
            <a:r>
              <a:rPr lang="en-GB" dirty="0"/>
              <a:t>They have a strong narrative, typically driven by the business problem or objective</a:t>
            </a:r>
            <a:r>
              <a:rPr lang="en-GB" dirty="0" smtClean="0"/>
              <a:t>.</a:t>
            </a:r>
          </a:p>
          <a:p>
            <a:r>
              <a:rPr lang="en-GB" dirty="0" smtClean="0"/>
              <a:t>Such narratives </a:t>
            </a:r>
            <a:r>
              <a:rPr lang="en-GB" dirty="0"/>
              <a:t>present findings in terms that the audience can understand. If the audience is highly quantitative and technical, then statistical or mathematical </a:t>
            </a:r>
            <a:r>
              <a:rPr lang="en-GB" dirty="0" smtClean="0"/>
              <a:t>terms, even </a:t>
            </a:r>
            <a:r>
              <a:rPr lang="en-GB" dirty="0"/>
              <a:t>an occasional </a:t>
            </a:r>
            <a:r>
              <a:rPr lang="en-GB" dirty="0" smtClean="0"/>
              <a:t>equation, can </a:t>
            </a:r>
            <a:r>
              <a:rPr lang="en-GB" dirty="0"/>
              <a:t>be used</a:t>
            </a:r>
            <a:r>
              <a:rPr lang="en-GB" dirty="0" smtClean="0"/>
              <a:t>.</a:t>
            </a:r>
          </a:p>
          <a:p>
            <a:r>
              <a:rPr lang="en-GB" dirty="0" smtClean="0"/>
              <a:t>Good </a:t>
            </a:r>
            <a:r>
              <a:rPr lang="en-GB" dirty="0"/>
              <a:t>stories conclude with actions to take and the predicted consequences of those actions.</a:t>
            </a:r>
          </a:p>
        </p:txBody>
      </p:sp>
    </p:spTree>
    <p:extLst>
      <p:ext uri="{BB962C8B-B14F-4D97-AF65-F5344CB8AC3E}">
        <p14:creationId xmlns:p14="http://schemas.microsoft.com/office/powerpoint/2010/main" val="199101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432" y="153725"/>
            <a:ext cx="10515600" cy="1325563"/>
          </a:xfrm>
        </p:spPr>
        <p:txBody>
          <a:bodyPr/>
          <a:lstStyle/>
          <a:p>
            <a:r>
              <a:rPr lang="en-GB" dirty="0" smtClean="0"/>
              <a:t>Rules for storytelling</a:t>
            </a:r>
            <a:endParaRPr lang="en-GB" dirty="0"/>
          </a:p>
        </p:txBody>
      </p:sp>
      <p:sp>
        <p:nvSpPr>
          <p:cNvPr id="3" name="Content Placeholder 2"/>
          <p:cNvSpPr>
            <a:spLocks noGrp="1"/>
          </p:cNvSpPr>
          <p:nvPr>
            <p:ph idx="1"/>
          </p:nvPr>
        </p:nvSpPr>
        <p:spPr>
          <a:xfrm>
            <a:off x="484632" y="1479288"/>
            <a:ext cx="10515600" cy="4051744"/>
          </a:xfrm>
        </p:spPr>
        <p:txBody>
          <a:bodyPr>
            <a:normAutofit/>
          </a:bodyPr>
          <a:lstStyle/>
          <a:p>
            <a:pPr marL="514350" indent="-514350">
              <a:buAutoNum type="arabicPeriod"/>
            </a:pPr>
            <a:r>
              <a:rPr lang="en-GB" i="1" dirty="0" smtClean="0"/>
              <a:t>“You </a:t>
            </a:r>
            <a:r>
              <a:rPr lang="en-GB" i="1" dirty="0" err="1" smtClean="0"/>
              <a:t>gotta</a:t>
            </a:r>
            <a:r>
              <a:rPr lang="en-GB" i="1" dirty="0" smtClean="0"/>
              <a:t> </a:t>
            </a:r>
            <a:r>
              <a:rPr lang="en-GB" i="1" dirty="0"/>
              <a:t>keep in mind what’s interesting to you as an audience, not what’s fun to do as a writer [or quantitative analyst]. They can be very </a:t>
            </a:r>
            <a:r>
              <a:rPr lang="en-GB" i="1" dirty="0" smtClean="0"/>
              <a:t>different”.</a:t>
            </a:r>
          </a:p>
          <a:p>
            <a:pPr marL="514350" indent="-514350">
              <a:buAutoNum type="arabicPeriod"/>
            </a:pPr>
            <a:r>
              <a:rPr lang="en-GB" i="1" dirty="0" smtClean="0"/>
              <a:t>“Putting </a:t>
            </a:r>
            <a:r>
              <a:rPr lang="en-GB" i="1" dirty="0"/>
              <a:t>it on paper lets you start fixing it. If it stays in your head, a perfect idea, you’ll never share it with </a:t>
            </a:r>
            <a:r>
              <a:rPr lang="en-GB" i="1" dirty="0" smtClean="0"/>
              <a:t>anyone”.</a:t>
            </a:r>
          </a:p>
          <a:p>
            <a:pPr marL="514350" indent="-514350">
              <a:buAutoNum type="arabicPeriod"/>
            </a:pPr>
            <a:r>
              <a:rPr lang="en-GB" i="1" dirty="0" smtClean="0"/>
              <a:t>“What’s </a:t>
            </a:r>
            <a:r>
              <a:rPr lang="en-GB" i="1" dirty="0"/>
              <a:t>the essence of your story? Most economical telling of it? If you know that, you can build out from </a:t>
            </a:r>
            <a:r>
              <a:rPr lang="en-GB" i="1" dirty="0" smtClean="0"/>
              <a:t>there”.</a:t>
            </a:r>
          </a:p>
        </p:txBody>
      </p:sp>
      <p:sp>
        <p:nvSpPr>
          <p:cNvPr id="4" name="TextBox 3"/>
          <p:cNvSpPr txBox="1"/>
          <p:nvPr/>
        </p:nvSpPr>
        <p:spPr>
          <a:xfrm>
            <a:off x="3278187" y="5682501"/>
            <a:ext cx="7242048" cy="523220"/>
          </a:xfrm>
          <a:prstGeom prst="rect">
            <a:avLst/>
          </a:prstGeom>
          <a:noFill/>
        </p:spPr>
        <p:txBody>
          <a:bodyPr wrap="square" rtlCol="0">
            <a:spAutoFit/>
          </a:bodyPr>
          <a:lstStyle/>
          <a:p>
            <a:r>
              <a:rPr lang="en-GB" sz="2800" dirty="0" smtClean="0"/>
              <a:t>- Emma Coats, former story artist for</a:t>
            </a:r>
            <a:endParaRPr lang="en-GB" dirty="0"/>
          </a:p>
        </p:txBody>
      </p:sp>
      <p:pic>
        <p:nvPicPr>
          <p:cNvPr id="1026" name="Picture 2" descr="Image result for pix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71" y="4768294"/>
            <a:ext cx="3343529" cy="208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4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a data report look like?</a:t>
            </a:r>
            <a:endParaRPr lang="en-GB" dirty="0"/>
          </a:p>
        </p:txBody>
      </p:sp>
      <p:sp>
        <p:nvSpPr>
          <p:cNvPr id="3" name="Content Placeholder 2"/>
          <p:cNvSpPr>
            <a:spLocks noGrp="1"/>
          </p:cNvSpPr>
          <p:nvPr>
            <p:ph idx="1"/>
          </p:nvPr>
        </p:nvSpPr>
        <p:spPr>
          <a:xfrm>
            <a:off x="838200" y="1825624"/>
            <a:ext cx="10515600" cy="4441063"/>
          </a:xfrm>
        </p:spPr>
        <p:txBody>
          <a:bodyPr>
            <a:normAutofit/>
          </a:bodyPr>
          <a:lstStyle/>
          <a:p>
            <a:r>
              <a:rPr lang="en-GB" dirty="0" smtClean="0"/>
              <a:t>Four main sections:</a:t>
            </a:r>
            <a:br>
              <a:rPr lang="en-GB" dirty="0" smtClean="0"/>
            </a:br>
            <a:r>
              <a:rPr lang="en-GB" dirty="0" smtClean="0"/>
              <a:t>	1. An introduction</a:t>
            </a:r>
          </a:p>
          <a:p>
            <a:pPr marL="0" indent="0">
              <a:buNone/>
            </a:pPr>
            <a:r>
              <a:rPr lang="en-GB" dirty="0" smtClean="0"/>
              <a:t>	2. A body</a:t>
            </a:r>
          </a:p>
          <a:p>
            <a:pPr marL="0" indent="0">
              <a:buNone/>
            </a:pPr>
            <a:r>
              <a:rPr lang="en-GB" dirty="0" smtClean="0"/>
              <a:t>	3. A conclusion</a:t>
            </a:r>
          </a:p>
          <a:p>
            <a:pPr marL="0" indent="0">
              <a:buNone/>
            </a:pPr>
            <a:r>
              <a:rPr lang="en-GB" dirty="0" smtClean="0"/>
              <a:t>	4. Appendices</a:t>
            </a:r>
          </a:p>
        </p:txBody>
      </p:sp>
    </p:spTree>
    <p:extLst>
      <p:ext uri="{BB962C8B-B14F-4D97-AF65-F5344CB8AC3E}">
        <p14:creationId xmlns:p14="http://schemas.microsoft.com/office/powerpoint/2010/main" val="4256591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Statistics in Everyday Life</a:t>
            </a:r>
            <a:endParaRPr lang="en-GB" dirty="0"/>
          </a:p>
        </p:txBody>
      </p:sp>
      <p:pic>
        <p:nvPicPr>
          <p:cNvPr id="4" name="Picture 2" descr="Climate change is rea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44" y="1746061"/>
            <a:ext cx="6034293" cy="43205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482210" y="1196942"/>
            <a:ext cx="2472532" cy="1988344"/>
          </a:xfrm>
          <a:prstGeom prst="rect">
            <a:avLst/>
          </a:prstGeom>
        </p:spPr>
      </p:pic>
      <p:pic>
        <p:nvPicPr>
          <p:cNvPr id="6" name="Picture 5"/>
          <p:cNvPicPr>
            <a:picLocks noChangeAspect="1"/>
          </p:cNvPicPr>
          <p:nvPr/>
        </p:nvPicPr>
        <p:blipFill>
          <a:blip r:embed="rId5"/>
          <a:stretch>
            <a:fillRect/>
          </a:stretch>
        </p:blipFill>
        <p:spPr>
          <a:xfrm>
            <a:off x="7331208" y="3336287"/>
            <a:ext cx="3927658" cy="3035787"/>
          </a:xfrm>
          <a:prstGeom prst="rect">
            <a:avLst/>
          </a:prstGeom>
        </p:spPr>
      </p:pic>
    </p:spTree>
    <p:extLst>
      <p:ext uri="{BB962C8B-B14F-4D97-AF65-F5344CB8AC3E}">
        <p14:creationId xmlns:p14="http://schemas.microsoft.com/office/powerpoint/2010/main" val="1922276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preparing to present data or write a report</a:t>
            </a:r>
            <a:endParaRPr lang="en-GB" dirty="0"/>
          </a:p>
        </p:txBody>
      </p:sp>
      <p:sp>
        <p:nvSpPr>
          <p:cNvPr id="3" name="Content Placeholder 2"/>
          <p:cNvSpPr>
            <a:spLocks noGrp="1"/>
          </p:cNvSpPr>
          <p:nvPr>
            <p:ph idx="1"/>
          </p:nvPr>
        </p:nvSpPr>
        <p:spPr/>
        <p:txBody>
          <a:bodyPr/>
          <a:lstStyle/>
          <a:p>
            <a:r>
              <a:rPr lang="en-GB" dirty="0" smtClean="0"/>
              <a:t>Identify your audience and keep them in mind while writing the report. It should cater for two types of reader:</a:t>
            </a:r>
            <a:br>
              <a:rPr lang="en-GB" dirty="0" smtClean="0"/>
            </a:br>
            <a:r>
              <a:rPr lang="en-GB" dirty="0" smtClean="0"/>
              <a:t>	- Those who will only skim through the data, looking for relevant 	facts to back up the conclusions.</a:t>
            </a:r>
          </a:p>
          <a:p>
            <a:pPr marL="0" indent="0">
              <a:buNone/>
            </a:pPr>
            <a:r>
              <a:rPr lang="en-GB" dirty="0" smtClean="0"/>
              <a:t>	- Those who are more technically minded and will be reading all 	of the data to ensure it supports your conclusions.</a:t>
            </a:r>
          </a:p>
          <a:p>
            <a:r>
              <a:rPr lang="en-GB" dirty="0" smtClean="0"/>
              <a:t>Gather all of the data you used for the report and write down your analysis of it. It's not wise to begin writing your report until after you have analysed the data and identified your results.</a:t>
            </a:r>
          </a:p>
          <a:p>
            <a:endParaRPr lang="en-GB" dirty="0"/>
          </a:p>
        </p:txBody>
      </p:sp>
    </p:spTree>
    <p:extLst>
      <p:ext uri="{BB962C8B-B14F-4D97-AF65-F5344CB8AC3E}">
        <p14:creationId xmlns:p14="http://schemas.microsoft.com/office/powerpoint/2010/main" val="2612242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the report – the introduction</a:t>
            </a:r>
            <a:endParaRPr lang="en-GB" dirty="0"/>
          </a:p>
        </p:txBody>
      </p:sp>
      <p:sp>
        <p:nvSpPr>
          <p:cNvPr id="3" name="Content Placeholder 2"/>
          <p:cNvSpPr>
            <a:spLocks noGrp="1"/>
          </p:cNvSpPr>
          <p:nvPr>
            <p:ph idx="1"/>
          </p:nvPr>
        </p:nvSpPr>
        <p:spPr/>
        <p:txBody>
          <a:bodyPr/>
          <a:lstStyle/>
          <a:p>
            <a:r>
              <a:rPr lang="en-GB" dirty="0" smtClean="0"/>
              <a:t>Write an Introduction section. This usually contains three sub-sections:</a:t>
            </a:r>
          </a:p>
          <a:p>
            <a:pPr marL="0" indent="0">
              <a:buNone/>
            </a:pPr>
            <a:r>
              <a:rPr lang="en-GB" dirty="0" smtClean="0"/>
              <a:t>	1. First summarise the purpose of the report and the data being 	analysed. Include any background information explaining why 	the report was requested. </a:t>
            </a:r>
          </a:p>
          <a:p>
            <a:pPr marL="0" indent="0">
              <a:buNone/>
            </a:pPr>
            <a:r>
              <a:rPr lang="en-GB" dirty="0" smtClean="0"/>
              <a:t>	2. Then summarise the questions posed in the analysis of the 	data and the conclusions formed from the analysis. </a:t>
            </a:r>
          </a:p>
          <a:p>
            <a:pPr marL="0" indent="0">
              <a:buNone/>
            </a:pPr>
            <a:r>
              <a:rPr lang="en-GB" dirty="0" smtClean="0"/>
              <a:t>	3. Finally, briefly outline what is contained in the rest of the 	report.</a:t>
            </a:r>
          </a:p>
          <a:p>
            <a:endParaRPr lang="en-GB" dirty="0"/>
          </a:p>
        </p:txBody>
      </p:sp>
    </p:spTree>
    <p:extLst>
      <p:ext uri="{BB962C8B-B14F-4D97-AF65-F5344CB8AC3E}">
        <p14:creationId xmlns:p14="http://schemas.microsoft.com/office/powerpoint/2010/main" val="359445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the report – the body</a:t>
            </a:r>
            <a:endParaRPr lang="en-GB" dirty="0"/>
          </a:p>
        </p:txBody>
      </p:sp>
      <p:sp>
        <p:nvSpPr>
          <p:cNvPr id="3" name="Content Placeholder 2"/>
          <p:cNvSpPr>
            <a:spLocks noGrp="1"/>
          </p:cNvSpPr>
          <p:nvPr>
            <p:ph idx="1"/>
          </p:nvPr>
        </p:nvSpPr>
        <p:spPr/>
        <p:txBody>
          <a:bodyPr/>
          <a:lstStyle/>
          <a:p>
            <a:r>
              <a:rPr lang="en-GB" dirty="0" smtClean="0"/>
              <a:t>Create three sections in the body of the report: </a:t>
            </a:r>
          </a:p>
          <a:p>
            <a:pPr marL="0" indent="0">
              <a:buNone/>
            </a:pPr>
            <a:r>
              <a:rPr lang="en-GB" dirty="0" smtClean="0"/>
              <a:t>	1. Data</a:t>
            </a:r>
          </a:p>
          <a:p>
            <a:pPr marL="0" indent="0">
              <a:buNone/>
            </a:pPr>
            <a:r>
              <a:rPr lang="en-GB" dirty="0" smtClean="0"/>
              <a:t>	2. Methods</a:t>
            </a:r>
          </a:p>
          <a:p>
            <a:pPr marL="0" indent="0">
              <a:buNone/>
            </a:pPr>
            <a:r>
              <a:rPr lang="en-GB" dirty="0" smtClean="0"/>
              <a:t>	3. Analysis and Results </a:t>
            </a:r>
          </a:p>
          <a:p>
            <a:r>
              <a:rPr lang="en-GB" dirty="0" smtClean="0"/>
              <a:t>In some situations it may be preferable to combine the Methods section with the Analysis section. </a:t>
            </a:r>
          </a:p>
          <a:p>
            <a:r>
              <a:rPr lang="en-GB" dirty="0" smtClean="0"/>
              <a:t>If your report contains more than one set of data with independent analysis, repeat these three sections as often as needed.</a:t>
            </a:r>
          </a:p>
        </p:txBody>
      </p:sp>
    </p:spTree>
    <p:extLst>
      <p:ext uri="{BB962C8B-B14F-4D97-AF65-F5344CB8AC3E}">
        <p14:creationId xmlns:p14="http://schemas.microsoft.com/office/powerpoint/2010/main" val="1039026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the report – the body</a:t>
            </a:r>
            <a:endParaRPr lang="en-GB" dirty="0"/>
          </a:p>
        </p:txBody>
      </p:sp>
      <p:sp>
        <p:nvSpPr>
          <p:cNvPr id="3" name="Content Placeholder 2"/>
          <p:cNvSpPr>
            <a:spLocks noGrp="1"/>
          </p:cNvSpPr>
          <p:nvPr>
            <p:ph idx="1"/>
          </p:nvPr>
        </p:nvSpPr>
        <p:spPr/>
        <p:txBody>
          <a:bodyPr/>
          <a:lstStyle/>
          <a:p>
            <a:r>
              <a:rPr lang="en-GB" dirty="0" smtClean="0"/>
              <a:t>The data section of the body should describe the most important data used for analysis.</a:t>
            </a:r>
          </a:p>
          <a:p>
            <a:r>
              <a:rPr lang="en-GB" dirty="0" smtClean="0"/>
              <a:t>The methods should details the means in which you collected the data.</a:t>
            </a:r>
          </a:p>
          <a:p>
            <a:r>
              <a:rPr lang="en-GB" dirty="0" smtClean="0"/>
              <a:t>The analysis and results section should detail the ways in which the data were analysed and the conclusions of this process. Insert any charts you created from the data in this section.</a:t>
            </a:r>
          </a:p>
        </p:txBody>
      </p:sp>
    </p:spTree>
    <p:extLst>
      <p:ext uri="{BB962C8B-B14F-4D97-AF65-F5344CB8AC3E}">
        <p14:creationId xmlns:p14="http://schemas.microsoft.com/office/powerpoint/2010/main" val="4152339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the report – conclusions</a:t>
            </a:r>
            <a:endParaRPr lang="en-GB" dirty="0"/>
          </a:p>
        </p:txBody>
      </p:sp>
      <p:sp>
        <p:nvSpPr>
          <p:cNvPr id="3" name="Content Placeholder 2"/>
          <p:cNvSpPr>
            <a:spLocks noGrp="1"/>
          </p:cNvSpPr>
          <p:nvPr>
            <p:ph idx="1"/>
          </p:nvPr>
        </p:nvSpPr>
        <p:spPr/>
        <p:txBody>
          <a:bodyPr/>
          <a:lstStyle/>
          <a:p>
            <a:r>
              <a:rPr lang="en-GB" dirty="0" smtClean="0"/>
              <a:t>The conclusions section should start by restating the research questions you raised in your introduction.</a:t>
            </a:r>
          </a:p>
          <a:p>
            <a:r>
              <a:rPr lang="en-GB" dirty="0" smtClean="0"/>
              <a:t>Reiterate the most relevant results from the analysis.</a:t>
            </a:r>
          </a:p>
          <a:p>
            <a:r>
              <a:rPr lang="en-GB" dirty="0" smtClean="0"/>
              <a:t>If your report contains more than one set of data or analysis, 	this is the place to compare the different results as needed.</a:t>
            </a:r>
          </a:p>
        </p:txBody>
      </p:sp>
    </p:spTree>
    <p:extLst>
      <p:ext uri="{BB962C8B-B14F-4D97-AF65-F5344CB8AC3E}">
        <p14:creationId xmlns:p14="http://schemas.microsoft.com/office/powerpoint/2010/main" val="1979500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the report – appendices</a:t>
            </a:r>
            <a:endParaRPr lang="en-GB" dirty="0"/>
          </a:p>
        </p:txBody>
      </p:sp>
      <p:sp>
        <p:nvSpPr>
          <p:cNvPr id="3" name="Content Placeholder 2"/>
          <p:cNvSpPr>
            <a:spLocks noGrp="1"/>
          </p:cNvSpPr>
          <p:nvPr>
            <p:ph idx="1"/>
          </p:nvPr>
        </p:nvSpPr>
        <p:spPr>
          <a:xfrm>
            <a:off x="838200" y="1825625"/>
            <a:ext cx="10515600" cy="4343527"/>
          </a:xfrm>
        </p:spPr>
        <p:txBody>
          <a:bodyPr/>
          <a:lstStyle/>
          <a:p>
            <a:r>
              <a:rPr lang="en-GB" dirty="0" smtClean="0"/>
              <a:t>Include an Appendices section, if needed.</a:t>
            </a:r>
          </a:p>
          <a:p>
            <a:r>
              <a:rPr lang="en-GB" dirty="0" smtClean="0"/>
              <a:t>If you have hundreds of pages of data, it may be preferable to put it in the appendix rather than in the Data section of the report. This has increasingly become the norm, as the use of large data sets have become more common.</a:t>
            </a:r>
          </a:p>
          <a:p>
            <a:r>
              <a:rPr lang="en-GB" dirty="0" smtClean="0"/>
              <a:t>Insert here any secondary data mentioned in the report, including a reference indicating where the data came from.</a:t>
            </a:r>
          </a:p>
        </p:txBody>
      </p:sp>
    </p:spTree>
    <p:extLst>
      <p:ext uri="{BB962C8B-B14F-4D97-AF65-F5344CB8AC3E}">
        <p14:creationId xmlns:p14="http://schemas.microsoft.com/office/powerpoint/2010/main" val="1111799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6888" y="2510917"/>
            <a:ext cx="10515600" cy="1325563"/>
          </a:xfrm>
        </p:spPr>
        <p:txBody>
          <a:bodyPr/>
          <a:lstStyle/>
          <a:p>
            <a:r>
              <a:rPr lang="en-GB" dirty="0" smtClean="0"/>
              <a:t>Any questions?</a:t>
            </a:r>
            <a:endParaRPr lang="en-GB" dirty="0"/>
          </a:p>
        </p:txBody>
      </p:sp>
    </p:spTree>
    <p:extLst>
      <p:ext uri="{BB962C8B-B14F-4D97-AF65-F5344CB8AC3E}">
        <p14:creationId xmlns:p14="http://schemas.microsoft.com/office/powerpoint/2010/main" val="377776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Statistics Vs Probability</a:t>
            </a:r>
            <a:endParaRPr lang="en-GB" dirty="0"/>
          </a:p>
        </p:txBody>
      </p:sp>
      <p:sp>
        <p:nvSpPr>
          <p:cNvPr id="3" name="Content Placeholder 2"/>
          <p:cNvSpPr>
            <a:spLocks noGrp="1"/>
          </p:cNvSpPr>
          <p:nvPr>
            <p:ph idx="1"/>
          </p:nvPr>
        </p:nvSpPr>
        <p:spPr/>
        <p:txBody>
          <a:bodyPr/>
          <a:lstStyle/>
          <a:p>
            <a:r>
              <a:rPr lang="en-GB" dirty="0" smtClean="0"/>
              <a:t>It is perhaps easiest to understand the nature of statistics by looking at an important difference between it and the related area of probability.</a:t>
            </a:r>
          </a:p>
          <a:p>
            <a:r>
              <a:rPr lang="en-GB" dirty="0" smtClean="0"/>
              <a:t>Probability says “I've got a data generating process” (e.g., throwing two dice and adding the result), “now tell me what sorts of outcomes I can expect from this data generating process”.</a:t>
            </a:r>
          </a:p>
          <a:p>
            <a:r>
              <a:rPr lang="en-GB" dirty="0" smtClean="0"/>
              <a:t>Statistics is the inverse. Statistics says “I have some outcomes” (i.e., data), “Now what can I infer about the process that generated them?”.</a:t>
            </a:r>
          </a:p>
        </p:txBody>
      </p:sp>
    </p:spTree>
    <p:extLst>
      <p:ext uri="{BB962C8B-B14F-4D97-AF65-F5344CB8AC3E}">
        <p14:creationId xmlns:p14="http://schemas.microsoft.com/office/powerpoint/2010/main" val="118876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Nature of the Beast</a:t>
            </a:r>
            <a:endParaRPr lang="en-GB" dirty="0"/>
          </a:p>
        </p:txBody>
      </p:sp>
      <p:sp>
        <p:nvSpPr>
          <p:cNvPr id="3" name="Content Placeholder 2"/>
          <p:cNvSpPr>
            <a:spLocks noGrp="1"/>
          </p:cNvSpPr>
          <p:nvPr>
            <p:ph idx="1"/>
          </p:nvPr>
        </p:nvSpPr>
        <p:spPr>
          <a:xfrm>
            <a:off x="838200" y="1825624"/>
            <a:ext cx="10515600" cy="4599559"/>
          </a:xfrm>
        </p:spPr>
        <p:txBody>
          <a:bodyPr>
            <a:normAutofit fontScale="92500" lnSpcReduction="10000"/>
          </a:bodyPr>
          <a:lstStyle/>
          <a:p>
            <a:r>
              <a:rPr lang="en-GB" dirty="0" smtClean="0"/>
              <a:t>All forms of statistical analysis are based upon an inferential move that gets a lot of mileage in statistics, one that is based on the following logic:</a:t>
            </a:r>
          </a:p>
          <a:p>
            <a:pPr marL="0" indent="0">
              <a:buNone/>
            </a:pPr>
            <a:r>
              <a:rPr lang="en-GB" dirty="0" smtClean="0"/>
              <a:t>	1. It argues that, if the world were a certain way, what sort of 		outcomes would we expect to see?</a:t>
            </a:r>
          </a:p>
          <a:p>
            <a:pPr marL="0" indent="0">
              <a:buNone/>
            </a:pPr>
            <a:r>
              <a:rPr lang="en-GB" dirty="0" smtClean="0"/>
              <a:t>	2. We then compare the predicted outcome in that hypothetical 	world to the outcome we’ve actually seen in the real world.</a:t>
            </a:r>
          </a:p>
          <a:p>
            <a:pPr marL="0" indent="0">
              <a:buNone/>
            </a:pPr>
            <a:r>
              <a:rPr lang="en-GB" dirty="0" smtClean="0"/>
              <a:t>	3. We then reason that the real-world result either is or isn’t close 	enough to the hypothetical one to make us suspect that the 	hypothetical world’s data-generating process is actually a good 	description of the real one.</a:t>
            </a:r>
          </a:p>
          <a:p>
            <a:r>
              <a:rPr lang="en-GB" dirty="0" smtClean="0"/>
              <a:t>Once you “get” that inferential strategy, all of statistics starts to make a lot more sense.</a:t>
            </a:r>
          </a:p>
          <a:p>
            <a:endParaRPr lang="en-GB" dirty="0"/>
          </a:p>
        </p:txBody>
      </p:sp>
    </p:spTree>
    <p:extLst>
      <p:ext uri="{BB962C8B-B14F-4D97-AF65-F5344CB8AC3E}">
        <p14:creationId xmlns:p14="http://schemas.microsoft.com/office/powerpoint/2010/main" val="1585861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Things to Remember</a:t>
            </a:r>
            <a:endParaRPr lang="en-GB" dirty="0"/>
          </a:p>
        </p:txBody>
      </p:sp>
      <p:sp>
        <p:nvSpPr>
          <p:cNvPr id="3" name="Content Placeholder 2"/>
          <p:cNvSpPr>
            <a:spLocks noGrp="1"/>
          </p:cNvSpPr>
          <p:nvPr>
            <p:ph idx="1"/>
          </p:nvPr>
        </p:nvSpPr>
        <p:spPr/>
        <p:txBody>
          <a:bodyPr/>
          <a:lstStyle/>
          <a:p>
            <a:r>
              <a:rPr lang="en-GB" dirty="0" smtClean="0"/>
              <a:t>Remember that some of statistics is convention: e.g., why are we so interested in the squared differences from the mean?</a:t>
            </a:r>
          </a:p>
          <a:p>
            <a:r>
              <a:rPr lang="en-GB" dirty="0" smtClean="0"/>
              <a:t>Not everything is exact, there's often more than one way to do things.</a:t>
            </a:r>
          </a:p>
          <a:p>
            <a:r>
              <a:rPr lang="en-GB" dirty="0" smtClean="0"/>
              <a:t>The statistical tests we favour might have been different if we'd had a different history of statistical development.</a:t>
            </a:r>
          </a:p>
          <a:p>
            <a:r>
              <a:rPr lang="en-GB" dirty="0" smtClean="0"/>
              <a:t>There's a pragmatic rather than a pure spirit about statistical thinking.</a:t>
            </a:r>
          </a:p>
        </p:txBody>
      </p:sp>
    </p:spTree>
    <p:extLst>
      <p:ext uri="{BB962C8B-B14F-4D97-AF65-F5344CB8AC3E}">
        <p14:creationId xmlns:p14="http://schemas.microsoft.com/office/powerpoint/2010/main" val="2990786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Data Analytics?</a:t>
            </a:r>
            <a:endParaRPr lang="en-GB" dirty="0"/>
          </a:p>
        </p:txBody>
      </p:sp>
      <p:sp>
        <p:nvSpPr>
          <p:cNvPr id="3" name="Content Placeholder 2"/>
          <p:cNvSpPr>
            <a:spLocks noGrp="1"/>
          </p:cNvSpPr>
          <p:nvPr>
            <p:ph idx="1"/>
          </p:nvPr>
        </p:nvSpPr>
        <p:spPr/>
        <p:txBody>
          <a:bodyPr>
            <a:normAutofit lnSpcReduction="10000"/>
          </a:bodyPr>
          <a:lstStyle/>
          <a:p>
            <a:r>
              <a:rPr lang="en-GB" dirty="0" smtClean="0"/>
              <a:t>Data analysis can be thought of as the applying statistical techniques for practical purposes, in a range of domains; including business and science. Specifically, it involves data collection, inspecting, cleaning, transforming, and modelling data with the aim of discovering useful information.</a:t>
            </a:r>
          </a:p>
          <a:p>
            <a:endParaRPr lang="en-GB" dirty="0" smtClean="0"/>
          </a:p>
          <a:p>
            <a:pPr marL="0" indent="0">
              <a:buNone/>
            </a:pPr>
            <a:r>
              <a:rPr lang="en-GB" i="1" dirty="0" smtClean="0"/>
              <a:t>“Procedures for analysing data, techniques for interpreting the results of such procedures, ways of planning the gathering of data to make its analysis easier, more precise or more accurate, and all the machinery and results of (mathematical) statistics which apply to analysing data.”</a:t>
            </a:r>
          </a:p>
          <a:p>
            <a:pPr marL="0" indent="0">
              <a:buNone/>
            </a:pPr>
            <a:r>
              <a:rPr lang="en-GB" dirty="0" smtClean="0"/>
              <a:t>					- John Tukey (1961).</a:t>
            </a:r>
          </a:p>
        </p:txBody>
      </p:sp>
    </p:spTree>
    <p:extLst>
      <p:ext uri="{BB962C8B-B14F-4D97-AF65-F5344CB8AC3E}">
        <p14:creationId xmlns:p14="http://schemas.microsoft.com/office/powerpoint/2010/main" val="3682993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1191641"/>
            <a:ext cx="10366248" cy="4351338"/>
          </a:xfrm>
        </p:spPr>
        <p:txBody>
          <a:bodyPr/>
          <a:lstStyle/>
          <a:p>
            <a:r>
              <a:rPr lang="en-GB" dirty="0" smtClean="0"/>
              <a:t>The process of data analysis has a number of iterative steps to it.</a:t>
            </a:r>
          </a:p>
          <a:p>
            <a:r>
              <a:rPr lang="en-GB" dirty="0" smtClean="0"/>
              <a:t>These steps are iterative in the sense that feedback from later phases may result in additional work in earlier phases.</a:t>
            </a:r>
          </a:p>
          <a:p>
            <a:r>
              <a:rPr lang="en-GB" dirty="0" smtClean="0"/>
              <a:t>For practical reasons, this course will cover this process from the data cleaning stage through to the communication stage.</a:t>
            </a:r>
          </a:p>
        </p:txBody>
      </p:sp>
      <p:pic>
        <p:nvPicPr>
          <p:cNvPr id="8" name="Picture 7"/>
          <p:cNvPicPr>
            <a:picLocks noChangeAspect="1"/>
          </p:cNvPicPr>
          <p:nvPr/>
        </p:nvPicPr>
        <p:blipFill>
          <a:blip r:embed="rId2"/>
          <a:stretch>
            <a:fillRect/>
          </a:stretch>
        </p:blipFill>
        <p:spPr>
          <a:xfrm>
            <a:off x="219456" y="5077630"/>
            <a:ext cx="11850624" cy="658368"/>
          </a:xfrm>
          <a:prstGeom prst="rect">
            <a:avLst/>
          </a:prstGeom>
        </p:spPr>
      </p:pic>
      <p:sp>
        <p:nvSpPr>
          <p:cNvPr id="9" name="Down Arrow 8"/>
          <p:cNvSpPr/>
          <p:nvPr/>
        </p:nvSpPr>
        <p:spPr>
          <a:xfrm>
            <a:off x="3621024" y="4547616"/>
            <a:ext cx="256032" cy="53001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11207496" y="4547616"/>
            <a:ext cx="256032" cy="53001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730752" y="4547616"/>
            <a:ext cx="7604760" cy="1584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4288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Communicating your analysis</a:t>
            </a:r>
            <a:endParaRPr lang="en-GB" dirty="0"/>
          </a:p>
        </p:txBody>
      </p:sp>
      <p:sp>
        <p:nvSpPr>
          <p:cNvPr id="3" name="Content Placeholder 2"/>
          <p:cNvSpPr>
            <a:spLocks noGrp="1"/>
          </p:cNvSpPr>
          <p:nvPr>
            <p:ph idx="1"/>
          </p:nvPr>
        </p:nvSpPr>
        <p:spPr/>
        <p:txBody>
          <a:bodyPr>
            <a:normAutofit/>
          </a:bodyPr>
          <a:lstStyle/>
          <a:p>
            <a:r>
              <a:rPr lang="en-GB" dirty="0" smtClean="0"/>
              <a:t>It can be difficult to explain the nature and results of analytical tests to audiences.</a:t>
            </a:r>
          </a:p>
          <a:p>
            <a:r>
              <a:rPr lang="en-GB" dirty="0" smtClean="0"/>
              <a:t>Data analysts are notorious for being poor communicators; leads to analysis not being used properly.</a:t>
            </a:r>
          </a:p>
          <a:p>
            <a:r>
              <a:rPr lang="en-GB" dirty="0" smtClean="0"/>
              <a:t>Good analysts tell a story.</a:t>
            </a:r>
          </a:p>
          <a:p>
            <a:r>
              <a:rPr lang="en-GB" dirty="0" smtClean="0"/>
              <a:t>In contrast, those analysts who rather the data ‘speak for themselves’ do not tend to be very effective. </a:t>
            </a:r>
          </a:p>
        </p:txBody>
      </p:sp>
    </p:spTree>
    <p:extLst>
      <p:ext uri="{BB962C8B-B14F-4D97-AF65-F5344CB8AC3E}">
        <p14:creationId xmlns:p14="http://schemas.microsoft.com/office/powerpoint/2010/main" val="1021091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784" y="352933"/>
            <a:ext cx="11195304" cy="1325563"/>
          </a:xfrm>
        </p:spPr>
        <p:txBody>
          <a:bodyPr/>
          <a:lstStyle/>
          <a:p>
            <a:r>
              <a:rPr lang="en-GB" dirty="0" smtClean="0"/>
              <a:t>The importance of communicating: A good historical example.</a:t>
            </a:r>
            <a:endParaRPr lang="en-GB" dirty="0"/>
          </a:p>
        </p:txBody>
      </p:sp>
      <p:sp>
        <p:nvSpPr>
          <p:cNvPr id="3" name="Content Placeholder 2"/>
          <p:cNvSpPr>
            <a:spLocks noGrp="1"/>
          </p:cNvSpPr>
          <p:nvPr>
            <p:ph idx="1"/>
          </p:nvPr>
        </p:nvSpPr>
        <p:spPr>
          <a:xfrm>
            <a:off x="237698" y="2272472"/>
            <a:ext cx="8878824" cy="1053024"/>
          </a:xfrm>
        </p:spPr>
        <p:txBody>
          <a:bodyPr>
            <a:normAutofit fontScale="92500" lnSpcReduction="20000"/>
          </a:bodyPr>
          <a:lstStyle/>
          <a:p>
            <a:r>
              <a:rPr lang="en-GB" sz="3000" dirty="0" smtClean="0"/>
              <a:t>In October 1854, during the Crimean War, Nightingale and a number of other nurses were sent to a British military hospital in Turkey.</a:t>
            </a:r>
          </a:p>
          <a:p>
            <a:pPr marL="0" indent="0">
              <a:buNone/>
            </a:pPr>
            <a:endParaRPr lang="en-GB" sz="2400" dirty="0" smtClean="0"/>
          </a:p>
        </p:txBody>
      </p:sp>
      <p:pic>
        <p:nvPicPr>
          <p:cNvPr id="1026" name="Picture 2" descr="Image result for florence nightinga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6307" y="2090916"/>
            <a:ext cx="2261709" cy="3096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7698" y="3380104"/>
            <a:ext cx="8671561" cy="2954655"/>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She found that most of the deaths at the hospital were the result of epidemic, endemic, and contagious diseases, and not the original wounds for which individuals were admitted. </a:t>
            </a:r>
          </a:p>
          <a:p>
            <a:pPr marL="285750" indent="-285750">
              <a:buFont typeface="Arial" panose="020B0604020202020204" pitchFamily="34" charset="0"/>
              <a:buChar char="•"/>
            </a:pPr>
            <a:r>
              <a:rPr lang="en-GB" sz="2800" dirty="0" smtClean="0"/>
              <a:t>By February 1855, the mortality rate in the hospital was 43%.</a:t>
            </a:r>
          </a:p>
          <a:p>
            <a:endParaRPr lang="en-GB" dirty="0"/>
          </a:p>
        </p:txBody>
      </p:sp>
      <p:sp>
        <p:nvSpPr>
          <p:cNvPr id="5" name="Rectangle 4"/>
          <p:cNvSpPr/>
          <p:nvPr/>
        </p:nvSpPr>
        <p:spPr>
          <a:xfrm>
            <a:off x="9296307" y="5181356"/>
            <a:ext cx="2609088" cy="923330"/>
          </a:xfrm>
          <a:prstGeom prst="rect">
            <a:avLst/>
          </a:prstGeom>
        </p:spPr>
        <p:txBody>
          <a:bodyPr wrap="square">
            <a:spAutoFit/>
          </a:bodyPr>
          <a:lstStyle/>
          <a:p>
            <a:r>
              <a:rPr lang="en-GB" i="1" dirty="0"/>
              <a:t>Florence Nightingale: founder of professional nursing and stats pioneer </a:t>
            </a:r>
          </a:p>
        </p:txBody>
      </p:sp>
    </p:spTree>
    <p:extLst>
      <p:ext uri="{BB962C8B-B14F-4D97-AF65-F5344CB8AC3E}">
        <p14:creationId xmlns:p14="http://schemas.microsoft.com/office/powerpoint/2010/main" val="1401636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1641</Words>
  <Application>Microsoft Office PowerPoint</Application>
  <PresentationFormat>Widescreen</PresentationFormat>
  <Paragraphs>115</Paragraphs>
  <Slides>26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The nature of statistics, data analysis, and communicating results.</vt:lpstr>
      <vt:lpstr>Statistics in Everyday Life</vt:lpstr>
      <vt:lpstr>Statistics Vs Probability</vt:lpstr>
      <vt:lpstr>The Nature of the Beast</vt:lpstr>
      <vt:lpstr>Things to Remember</vt:lpstr>
      <vt:lpstr>What is Data Analytics?</vt:lpstr>
      <vt:lpstr>PowerPoint Presentation</vt:lpstr>
      <vt:lpstr>Communicating your analysis</vt:lpstr>
      <vt:lpstr>The importance of communicating: A good historical example.</vt:lpstr>
      <vt:lpstr>PowerPoint Presentation</vt:lpstr>
      <vt:lpstr>PowerPoint Presentation</vt:lpstr>
      <vt:lpstr>PowerPoint Presentation</vt:lpstr>
      <vt:lpstr>The importance of communicating: A bad historical example.</vt:lpstr>
      <vt:lpstr>PowerPoint Presentation</vt:lpstr>
      <vt:lpstr>PowerPoint Presentation</vt:lpstr>
      <vt:lpstr>The art of conveying an analysis</vt:lpstr>
      <vt:lpstr>PowerPoint Presentation</vt:lpstr>
      <vt:lpstr>Rules for storytelling</vt:lpstr>
      <vt:lpstr>What does a data report look like?</vt:lpstr>
      <vt:lpstr>When preparing to present data or write a report</vt:lpstr>
      <vt:lpstr>Writing the report – the introduction</vt:lpstr>
      <vt:lpstr>Writing the report – the body</vt:lpstr>
      <vt:lpstr>Writing the report – the body</vt:lpstr>
      <vt:lpstr>Writing the report – conclusions</vt:lpstr>
      <vt:lpstr>Writing the report – appendices</vt:lpstr>
      <vt:lpstr>Any questions?</vt:lpstr>
    </vt:vector>
  </TitlesOfParts>
  <Company>University of Exeter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nature of statistics and its relationship with data analysis.</dc:title>
  <dc:creator>Brace, Lewys</dc:creator>
  <cp:lastModifiedBy>Brace, Lewys</cp:lastModifiedBy>
  <cp:revision>52</cp:revision>
  <dcterms:created xsi:type="dcterms:W3CDTF">2018-07-23T11:35:15Z</dcterms:created>
  <dcterms:modified xsi:type="dcterms:W3CDTF">2019-02-27T10:34:22Z</dcterms:modified>
</cp:coreProperties>
</file>