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E074E1-A9A6-4DB4-A978-660D60A4806A}"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134269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E074E1-A9A6-4DB4-A978-660D60A4806A}"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267575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E074E1-A9A6-4DB4-A978-660D60A4806A}"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254347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E074E1-A9A6-4DB4-A978-660D60A4806A}"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388720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074E1-A9A6-4DB4-A978-660D60A4806A}"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298695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074E1-A9A6-4DB4-A978-660D60A4806A}"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229617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E074E1-A9A6-4DB4-A978-660D60A4806A}" type="datetimeFigureOut">
              <a:rPr lang="en-GB" smtClean="0"/>
              <a:t>12/11/2018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424627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E074E1-A9A6-4DB4-A978-660D60A4806A}" type="datetimeFigureOut">
              <a:rPr lang="en-GB" smtClean="0"/>
              <a:t>12/11/2018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124373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074E1-A9A6-4DB4-A978-660D60A4806A}" type="datetimeFigureOut">
              <a:rPr lang="en-GB" smtClean="0"/>
              <a:t>12/11/2018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340479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074E1-A9A6-4DB4-A978-660D60A4806A}"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325910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074E1-A9A6-4DB4-A978-660D60A4806A}"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15D22F-F72B-45EE-ACF2-7116E853E318}" type="slidenum">
              <a:rPr lang="en-GB" smtClean="0"/>
              <a:t>‹#›</a:t>
            </a:fld>
            <a:endParaRPr lang="en-GB"/>
          </a:p>
        </p:txBody>
      </p:sp>
    </p:spTree>
    <p:extLst>
      <p:ext uri="{BB962C8B-B14F-4D97-AF65-F5344CB8AC3E}">
        <p14:creationId xmlns:p14="http://schemas.microsoft.com/office/powerpoint/2010/main" val="35561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074E1-A9A6-4DB4-A978-660D60A4806A}" type="datetimeFigureOut">
              <a:rPr lang="en-GB" smtClean="0"/>
              <a:t>12/11/2018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5D22F-F72B-45EE-ACF2-7116E853E318}" type="slidenum">
              <a:rPr lang="en-GB" smtClean="0"/>
              <a:t>‹#›</a:t>
            </a:fld>
            <a:endParaRPr lang="en-GB"/>
          </a:p>
        </p:txBody>
      </p:sp>
    </p:spTree>
    <p:extLst>
      <p:ext uri="{BB962C8B-B14F-4D97-AF65-F5344CB8AC3E}">
        <p14:creationId xmlns:p14="http://schemas.microsoft.com/office/powerpoint/2010/main" val="528081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445399" y="1583316"/>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R vs Python for Data Analysis </a:t>
            </a:r>
            <a:endParaRPr lang="en-GB" dirty="0"/>
          </a:p>
        </p:txBody>
      </p:sp>
      <p:pic>
        <p:nvPicPr>
          <p:cNvPr id="5" name="Picture 4"/>
          <p:cNvPicPr>
            <a:picLocks noChangeAspect="1"/>
          </p:cNvPicPr>
          <p:nvPr/>
        </p:nvPicPr>
        <p:blipFill>
          <a:blip r:embed="rId2"/>
          <a:stretch>
            <a:fillRect/>
          </a:stretch>
        </p:blipFill>
        <p:spPr>
          <a:xfrm>
            <a:off x="16346" y="197598"/>
            <a:ext cx="2076450" cy="933450"/>
          </a:xfrm>
          <a:prstGeom prst="rect">
            <a:avLst/>
          </a:prstGeom>
        </p:spPr>
      </p:pic>
      <p:pic>
        <p:nvPicPr>
          <p:cNvPr id="6" name="Picture 5" descr="Image result for Q-step exe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570" y="197598"/>
            <a:ext cx="2595862" cy="1173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5"/>
          <p:cNvSpPr txBox="1"/>
          <p:nvPr/>
        </p:nvSpPr>
        <p:spPr>
          <a:xfrm>
            <a:off x="9432454" y="5997595"/>
            <a:ext cx="2743200" cy="6628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Lewys Brace</a:t>
            </a:r>
          </a:p>
          <a:p>
            <a:r>
              <a:rPr lang="en-GB" dirty="0" smtClean="0"/>
              <a:t>l.brace@Exeter.ac.uk</a:t>
            </a:r>
            <a:endParaRPr lang="en-GB" dirty="0"/>
          </a:p>
        </p:txBody>
      </p:sp>
    </p:spTree>
    <p:extLst>
      <p:ext uri="{BB962C8B-B14F-4D97-AF65-F5344CB8AC3E}">
        <p14:creationId xmlns:p14="http://schemas.microsoft.com/office/powerpoint/2010/main" val="3169732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not both?</a:t>
            </a:r>
            <a:endParaRPr lang="en-GB" dirty="0"/>
          </a:p>
        </p:txBody>
      </p:sp>
      <p:sp>
        <p:nvSpPr>
          <p:cNvPr id="3" name="Content Placeholder 2"/>
          <p:cNvSpPr>
            <a:spLocks noGrp="1"/>
          </p:cNvSpPr>
          <p:nvPr>
            <p:ph idx="1"/>
          </p:nvPr>
        </p:nvSpPr>
        <p:spPr/>
        <p:txBody>
          <a:bodyPr/>
          <a:lstStyle/>
          <a:p>
            <a:r>
              <a:rPr lang="en-GB" dirty="0" smtClean="0"/>
              <a:t>The </a:t>
            </a:r>
            <a:r>
              <a:rPr lang="en-GB" dirty="0" err="1" smtClean="0">
                <a:latin typeface="Agency FB" panose="020B0503020202020204" pitchFamily="34" charset="0"/>
              </a:rPr>
              <a:t>rPython</a:t>
            </a:r>
            <a:r>
              <a:rPr lang="en-GB" dirty="0" smtClean="0"/>
              <a:t> package allows a user to run Python code from R. Pass or get data from python, call Python functions or methods.</a:t>
            </a:r>
          </a:p>
          <a:p>
            <a:r>
              <a:rPr lang="en-GB" dirty="0" smtClean="0"/>
              <a:t>The </a:t>
            </a:r>
            <a:r>
              <a:rPr lang="en-GB" dirty="0" smtClean="0">
                <a:latin typeface="Agency FB" panose="020B0503020202020204" pitchFamily="34" charset="0"/>
              </a:rPr>
              <a:t>EPy2</a:t>
            </a:r>
            <a:r>
              <a:rPr lang="en-GB" dirty="0" smtClean="0"/>
              <a:t> library allows a user to run R code from within Python. It provides a low-level interface from Python to R.</a:t>
            </a:r>
            <a:endParaRPr lang="en-GB" dirty="0"/>
          </a:p>
        </p:txBody>
      </p:sp>
    </p:spTree>
    <p:extLst>
      <p:ext uri="{BB962C8B-B14F-4D97-AF65-F5344CB8AC3E}">
        <p14:creationId xmlns:p14="http://schemas.microsoft.com/office/powerpoint/2010/main" val="3094814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 Conducting Data Analysis</a:t>
            </a:r>
            <a:endParaRPr lang="en-GB" dirty="0"/>
          </a:p>
        </p:txBody>
      </p:sp>
      <p:sp>
        <p:nvSpPr>
          <p:cNvPr id="4" name="Content Placeholder 2"/>
          <p:cNvSpPr>
            <a:spLocks noGrp="1"/>
          </p:cNvSpPr>
          <p:nvPr>
            <p:ph idx="1"/>
          </p:nvPr>
        </p:nvSpPr>
        <p:spPr>
          <a:xfrm>
            <a:off x="838200" y="2599982"/>
            <a:ext cx="4762500" cy="4351338"/>
          </a:xfrm>
        </p:spPr>
        <p:txBody>
          <a:bodyPr>
            <a:normAutofit/>
          </a:bodyPr>
          <a:lstStyle/>
          <a:p>
            <a:r>
              <a:rPr lang="en-GB" dirty="0" smtClean="0"/>
              <a:t>R is mainly used when the data analysis tasks require standalone computing or analysis on individual servers.</a:t>
            </a:r>
          </a:p>
          <a:p>
            <a:r>
              <a:rPr lang="en-GB" dirty="0" smtClean="0"/>
              <a:t>R doesn’t require the installation of additional packages for basic analysis. Although bigger data sets are likely to </a:t>
            </a:r>
            <a:r>
              <a:rPr lang="en-GB" smtClean="0"/>
              <a:t>require </a:t>
            </a:r>
            <a:r>
              <a:rPr lang="en-GB" smtClean="0"/>
              <a:t>packages </a:t>
            </a:r>
            <a:r>
              <a:rPr lang="en-GB" dirty="0" smtClean="0"/>
              <a:t>such as </a:t>
            </a:r>
            <a:r>
              <a:rPr lang="en-GB" dirty="0" err="1" smtClean="0">
                <a:latin typeface="Agency FB" panose="020B0503020202020204" pitchFamily="34" charset="0"/>
              </a:rPr>
              <a:t>data.table</a:t>
            </a:r>
            <a:r>
              <a:rPr lang="en-GB" dirty="0" smtClean="0"/>
              <a:t> and </a:t>
            </a:r>
            <a:r>
              <a:rPr lang="en-GB" dirty="0" err="1" smtClean="0">
                <a:latin typeface="Agency FB" panose="020B0503020202020204" pitchFamily="34" charset="0"/>
              </a:rPr>
              <a:t>dplyr</a:t>
            </a:r>
            <a:r>
              <a:rPr lang="en-GB" dirty="0" smtClean="0"/>
              <a:t>.</a:t>
            </a:r>
            <a:endParaRPr lang="en-GB" dirty="0"/>
          </a:p>
        </p:txBody>
      </p:sp>
      <p:sp>
        <p:nvSpPr>
          <p:cNvPr id="5" name="Content Placeholder 2"/>
          <p:cNvSpPr txBox="1">
            <a:spLocks/>
          </p:cNvSpPr>
          <p:nvPr/>
        </p:nvSpPr>
        <p:spPr>
          <a:xfrm>
            <a:off x="6944497" y="2599982"/>
            <a:ext cx="4409303"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Python is generally used when the data analysis tasks need to be integrated with web apps or if statistics code needs to be incorporated into a production database.</a:t>
            </a:r>
          </a:p>
          <a:p>
            <a:r>
              <a:rPr lang="en-GB" dirty="0" smtClean="0"/>
              <a:t>You need to use </a:t>
            </a:r>
            <a:r>
              <a:rPr lang="en-GB" dirty="0" err="1" smtClean="0">
                <a:latin typeface="Agency FB" panose="020B0503020202020204" pitchFamily="34" charset="0"/>
              </a:rPr>
              <a:t>NumPy</a:t>
            </a:r>
            <a:r>
              <a:rPr lang="en-GB" dirty="0" smtClean="0">
                <a:latin typeface="Agency FB" panose="020B0503020202020204" pitchFamily="34" charset="0"/>
              </a:rPr>
              <a:t> </a:t>
            </a:r>
            <a:r>
              <a:rPr lang="en-GB" dirty="0" smtClean="0"/>
              <a:t>and </a:t>
            </a:r>
            <a:r>
              <a:rPr lang="en-GB" dirty="0" smtClean="0">
                <a:latin typeface="Agency FB" panose="020B0503020202020204" pitchFamily="34" charset="0"/>
              </a:rPr>
              <a:t>pandas</a:t>
            </a:r>
            <a:r>
              <a:rPr lang="en-GB" dirty="0" smtClean="0"/>
              <a:t>, amongst others, to make Python useable for data analysis.</a:t>
            </a:r>
            <a:endParaRPr lang="en-GB" dirty="0"/>
          </a:p>
        </p:txBody>
      </p:sp>
      <p:pic>
        <p:nvPicPr>
          <p:cNvPr id="6" name="Picture 5"/>
          <p:cNvPicPr>
            <a:picLocks noChangeAspect="1"/>
          </p:cNvPicPr>
          <p:nvPr/>
        </p:nvPicPr>
        <p:blipFill>
          <a:blip r:embed="rId2"/>
          <a:stretch>
            <a:fillRect/>
          </a:stretch>
        </p:blipFill>
        <p:spPr>
          <a:xfrm>
            <a:off x="2127810" y="1727715"/>
            <a:ext cx="951680" cy="835239"/>
          </a:xfrm>
          <a:prstGeom prst="rect">
            <a:avLst/>
          </a:prstGeom>
        </p:spPr>
      </p:pic>
      <p:pic>
        <p:nvPicPr>
          <p:cNvPr id="7" name="Picture 6"/>
          <p:cNvPicPr>
            <a:picLocks noChangeAspect="1"/>
          </p:cNvPicPr>
          <p:nvPr/>
        </p:nvPicPr>
        <p:blipFill>
          <a:blip r:embed="rId3"/>
          <a:stretch>
            <a:fillRect/>
          </a:stretch>
        </p:blipFill>
        <p:spPr>
          <a:xfrm>
            <a:off x="7277616" y="1727715"/>
            <a:ext cx="2357478" cy="723857"/>
          </a:xfrm>
          <a:prstGeom prst="rect">
            <a:avLst/>
          </a:prstGeom>
        </p:spPr>
      </p:pic>
    </p:spTree>
    <p:extLst>
      <p:ext uri="{BB962C8B-B14F-4D97-AF65-F5344CB8AC3E}">
        <p14:creationId xmlns:p14="http://schemas.microsoft.com/office/powerpoint/2010/main" val="184269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the winner is….</a:t>
            </a:r>
            <a:endParaRPr lang="en-GB" dirty="0"/>
          </a:p>
        </p:txBody>
      </p:sp>
      <p:sp>
        <p:nvSpPr>
          <p:cNvPr id="3" name="Content Placeholder 2"/>
          <p:cNvSpPr>
            <a:spLocks noGrp="1"/>
          </p:cNvSpPr>
          <p:nvPr>
            <p:ph idx="1"/>
          </p:nvPr>
        </p:nvSpPr>
        <p:spPr/>
        <p:txBody>
          <a:bodyPr/>
          <a:lstStyle/>
          <a:p>
            <a:r>
              <a:rPr lang="en-GB" dirty="0" smtClean="0"/>
              <a:t>Neither, it’s a tie.</a:t>
            </a:r>
          </a:p>
          <a:p>
            <a:r>
              <a:rPr lang="en-GB" dirty="0" smtClean="0"/>
              <a:t>It is up to you to decide which tool is best for the kind of analysis that you will be conducting.</a:t>
            </a:r>
          </a:p>
          <a:p>
            <a:r>
              <a:rPr lang="en-GB" dirty="0" smtClean="0"/>
              <a:t>However, be aware that companies are increasing looking for applicants who are familiar, at least to a basic level, with both languages.</a:t>
            </a:r>
            <a:endParaRPr lang="en-GB" dirty="0"/>
          </a:p>
        </p:txBody>
      </p:sp>
    </p:spTree>
    <p:extLst>
      <p:ext uri="{BB962C8B-B14F-4D97-AF65-F5344CB8AC3E}">
        <p14:creationId xmlns:p14="http://schemas.microsoft.com/office/powerpoint/2010/main" val="230280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questions that you may ask yourself when selecting a language</a:t>
            </a:r>
            <a:endParaRPr lang="en-GB" dirty="0"/>
          </a:p>
        </p:txBody>
      </p:sp>
      <p:sp>
        <p:nvSpPr>
          <p:cNvPr id="3" name="Content Placeholder 2"/>
          <p:cNvSpPr>
            <a:spLocks noGrp="1"/>
          </p:cNvSpPr>
          <p:nvPr>
            <p:ph idx="1"/>
          </p:nvPr>
        </p:nvSpPr>
        <p:spPr/>
        <p:txBody>
          <a:bodyPr/>
          <a:lstStyle/>
          <a:p>
            <a:r>
              <a:rPr lang="en-GB" dirty="0" smtClean="0"/>
              <a:t>What problems do you need/want to solve?</a:t>
            </a:r>
          </a:p>
          <a:p>
            <a:r>
              <a:rPr lang="en-GB" dirty="0" smtClean="0"/>
              <a:t>What are the commonly used tool(s) in your field?</a:t>
            </a:r>
          </a:p>
          <a:p>
            <a:r>
              <a:rPr lang="en-GB" dirty="0" smtClean="0"/>
              <a:t>What are the other available tools in your field, and how do these relate to one another?</a:t>
            </a:r>
            <a:endParaRPr lang="en-GB" dirty="0"/>
          </a:p>
        </p:txBody>
      </p:sp>
    </p:spTree>
    <p:extLst>
      <p:ext uri="{BB962C8B-B14F-4D97-AF65-F5344CB8AC3E}">
        <p14:creationId xmlns:p14="http://schemas.microsoft.com/office/powerpoint/2010/main" val="356654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559685"/>
            <a:ext cx="10515600" cy="1325563"/>
          </a:xfrm>
        </p:spPr>
        <p:txBody>
          <a:bodyPr/>
          <a:lstStyle/>
          <a:p>
            <a:r>
              <a:rPr lang="en-GB" dirty="0" smtClean="0"/>
              <a:t>Any questions?</a:t>
            </a:r>
            <a:endParaRPr lang="en-GB" dirty="0"/>
          </a:p>
        </p:txBody>
      </p:sp>
    </p:spTree>
    <p:extLst>
      <p:ext uri="{BB962C8B-B14F-4D97-AF65-F5344CB8AC3E}">
        <p14:creationId xmlns:p14="http://schemas.microsoft.com/office/powerpoint/2010/main" val="341759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War! What are they good for?</a:t>
            </a:r>
            <a:endParaRPr lang="en-GB" dirty="0"/>
          </a:p>
        </p:txBody>
      </p:sp>
      <p:sp>
        <p:nvSpPr>
          <p:cNvPr id="3" name="Content Placeholder 2"/>
          <p:cNvSpPr>
            <a:spLocks noGrp="1"/>
          </p:cNvSpPr>
          <p:nvPr>
            <p:ph idx="1"/>
          </p:nvPr>
        </p:nvSpPr>
        <p:spPr>
          <a:xfrm>
            <a:off x="838200" y="1690688"/>
            <a:ext cx="10515600" cy="4351338"/>
          </a:xfrm>
        </p:spPr>
        <p:txBody>
          <a:bodyPr/>
          <a:lstStyle/>
          <a:p>
            <a:r>
              <a:rPr lang="en-GB" dirty="0" smtClean="0"/>
              <a:t>Python and R are amongst the most popular languages for data analysis.</a:t>
            </a:r>
          </a:p>
          <a:p>
            <a:r>
              <a:rPr lang="en-GB" dirty="0" smtClean="0"/>
              <a:t>Both have their pros and cons when being used for this purpose, and both therefore have their supports and critics.</a:t>
            </a:r>
          </a:p>
          <a:p>
            <a:r>
              <a:rPr lang="en-GB" dirty="0" smtClean="0"/>
              <a:t>Python is praised for being a general-purpose language with an easy-to-understand syntax, while R’s functionality was developed with statisticians in mind, thereby offering it a number of field advantages; such as great features for data visualisation.</a:t>
            </a:r>
          </a:p>
        </p:txBody>
      </p:sp>
      <p:pic>
        <p:nvPicPr>
          <p:cNvPr id="4" name="Picture 3"/>
          <p:cNvPicPr>
            <a:picLocks noChangeAspect="1"/>
          </p:cNvPicPr>
          <p:nvPr/>
        </p:nvPicPr>
        <p:blipFill>
          <a:blip r:embed="rId2"/>
          <a:stretch>
            <a:fillRect/>
          </a:stretch>
        </p:blipFill>
        <p:spPr>
          <a:xfrm>
            <a:off x="2310584" y="5657850"/>
            <a:ext cx="7439025" cy="1200150"/>
          </a:xfrm>
          <a:prstGeom prst="rect">
            <a:avLst/>
          </a:prstGeom>
        </p:spPr>
      </p:pic>
    </p:spTree>
    <p:extLst>
      <p:ext uri="{BB962C8B-B14F-4D97-AF65-F5344CB8AC3E}">
        <p14:creationId xmlns:p14="http://schemas.microsoft.com/office/powerpoint/2010/main" val="367086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438" y="1290166"/>
            <a:ext cx="10515600" cy="4351338"/>
          </a:xfrm>
        </p:spPr>
        <p:txBody>
          <a:bodyPr/>
          <a:lstStyle/>
          <a:p>
            <a:r>
              <a:rPr lang="en-GB" dirty="0" smtClean="0"/>
              <a:t>Both languages are gaining prominence in the data analytics community, they are fighting to become the language of choice for data scientists.</a:t>
            </a:r>
          </a:p>
          <a:p>
            <a:r>
              <a:rPr lang="en-GB" dirty="0" smtClean="0"/>
              <a:t>This course will be taught using Python, for reasons we’ll get into later.</a:t>
            </a:r>
          </a:p>
          <a:p>
            <a:r>
              <a:rPr lang="en-GB" dirty="0" smtClean="0"/>
              <a:t>However, it is worth spending some time now covering the differences between R and Python and their relative strengths and weaknesses.</a:t>
            </a:r>
            <a:endParaRPr lang="en-GB" dirty="0"/>
          </a:p>
        </p:txBody>
      </p:sp>
    </p:spTree>
    <p:extLst>
      <p:ext uri="{BB962C8B-B14F-4D97-AF65-F5344CB8AC3E}">
        <p14:creationId xmlns:p14="http://schemas.microsoft.com/office/powerpoint/2010/main" val="237946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A history</a:t>
            </a:r>
            <a:endParaRPr lang="en-GB" dirty="0"/>
          </a:p>
        </p:txBody>
      </p:sp>
      <p:sp>
        <p:nvSpPr>
          <p:cNvPr id="3" name="Content Placeholder 2"/>
          <p:cNvSpPr>
            <a:spLocks noGrp="1"/>
          </p:cNvSpPr>
          <p:nvPr>
            <p:ph idx="1"/>
          </p:nvPr>
        </p:nvSpPr>
        <p:spPr>
          <a:xfrm>
            <a:off x="838200" y="1690688"/>
            <a:ext cx="10515600" cy="4351338"/>
          </a:xfrm>
        </p:spPr>
        <p:txBody>
          <a:bodyPr/>
          <a:lstStyle/>
          <a:p>
            <a:r>
              <a:rPr lang="en-GB" dirty="0" smtClean="0"/>
              <a:t>Released in 1995.</a:t>
            </a:r>
          </a:p>
          <a:p>
            <a:r>
              <a:rPr lang="en-GB" dirty="0" smtClean="0"/>
              <a:t>R is an implementation of the S programming language developed by Bell Labs.</a:t>
            </a:r>
          </a:p>
          <a:p>
            <a:r>
              <a:rPr lang="en-GB" dirty="0" smtClean="0"/>
              <a:t>R’s design and evolution is handled by the R-core group and R foundation.</a:t>
            </a:r>
          </a:p>
          <a:p>
            <a:r>
              <a:rPr lang="en-GB" dirty="0" smtClean="0"/>
              <a:t>R’s software environment was written primarily in C, Fortran, and R.</a:t>
            </a:r>
          </a:p>
          <a:p>
            <a:r>
              <a:rPr lang="en-GB" dirty="0" smtClean="0"/>
              <a:t>R focuses on better, use friendly data analysis, statistical, and graphical models.</a:t>
            </a:r>
          </a:p>
        </p:txBody>
      </p:sp>
      <p:pic>
        <p:nvPicPr>
          <p:cNvPr id="4" name="Picture 3"/>
          <p:cNvPicPr>
            <a:picLocks noChangeAspect="1"/>
          </p:cNvPicPr>
          <p:nvPr/>
        </p:nvPicPr>
        <p:blipFill>
          <a:blip r:embed="rId2"/>
          <a:stretch>
            <a:fillRect/>
          </a:stretch>
        </p:blipFill>
        <p:spPr>
          <a:xfrm>
            <a:off x="10904585" y="123825"/>
            <a:ext cx="1137590" cy="1012997"/>
          </a:xfrm>
          <a:prstGeom prst="rect">
            <a:avLst/>
          </a:prstGeom>
        </p:spPr>
      </p:pic>
    </p:spTree>
    <p:extLst>
      <p:ext uri="{BB962C8B-B14F-4D97-AF65-F5344CB8AC3E}">
        <p14:creationId xmlns:p14="http://schemas.microsoft.com/office/powerpoint/2010/main" val="401439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a history</a:t>
            </a:r>
            <a:endParaRPr lang="en-GB" dirty="0"/>
          </a:p>
        </p:txBody>
      </p:sp>
      <p:sp>
        <p:nvSpPr>
          <p:cNvPr id="3" name="Content Placeholder 2"/>
          <p:cNvSpPr>
            <a:spLocks noGrp="1"/>
          </p:cNvSpPr>
          <p:nvPr>
            <p:ph idx="1"/>
          </p:nvPr>
        </p:nvSpPr>
        <p:spPr/>
        <p:txBody>
          <a:bodyPr/>
          <a:lstStyle/>
          <a:p>
            <a:r>
              <a:rPr lang="en-GB" dirty="0" smtClean="0"/>
              <a:t>Released in 1991.</a:t>
            </a:r>
          </a:p>
          <a:p>
            <a:r>
              <a:rPr lang="en-GB" dirty="0" smtClean="0"/>
              <a:t>Python was inspired by C, Modula-3, and particularly ABC.</a:t>
            </a:r>
          </a:p>
          <a:p>
            <a:r>
              <a:rPr lang="en-GB" dirty="0" smtClean="0"/>
              <a:t>Python gets its name from the Monty Python’s Flying Circus’ comedy series.</a:t>
            </a:r>
          </a:p>
          <a:p>
            <a:r>
              <a:rPr lang="en-GB" dirty="0" smtClean="0"/>
              <a:t>Python Software Foundation (PSF) takes care of Python’s advances.</a:t>
            </a:r>
          </a:p>
          <a:p>
            <a:r>
              <a:rPr lang="en-GB" dirty="0" smtClean="0"/>
              <a:t>Python focuses on productivity and code readability.</a:t>
            </a:r>
          </a:p>
        </p:txBody>
      </p:sp>
      <p:pic>
        <p:nvPicPr>
          <p:cNvPr id="4" name="Picture 3"/>
          <p:cNvPicPr>
            <a:picLocks noChangeAspect="1"/>
          </p:cNvPicPr>
          <p:nvPr/>
        </p:nvPicPr>
        <p:blipFill>
          <a:blip r:embed="rId2"/>
          <a:stretch>
            <a:fillRect/>
          </a:stretch>
        </p:blipFill>
        <p:spPr>
          <a:xfrm>
            <a:off x="9726699" y="230188"/>
            <a:ext cx="2259355" cy="650600"/>
          </a:xfrm>
          <a:prstGeom prst="rect">
            <a:avLst/>
          </a:prstGeom>
        </p:spPr>
      </p:pic>
    </p:spTree>
    <p:extLst>
      <p:ext uri="{BB962C8B-B14F-4D97-AF65-F5344CB8AC3E}">
        <p14:creationId xmlns:p14="http://schemas.microsoft.com/office/powerpoint/2010/main" val="94646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Used by?</a:t>
            </a:r>
            <a:endParaRPr lang="en-GB" dirty="0"/>
          </a:p>
        </p:txBody>
      </p:sp>
      <p:sp>
        <p:nvSpPr>
          <p:cNvPr id="3" name="Content Placeholder 2"/>
          <p:cNvSpPr>
            <a:spLocks noGrp="1"/>
          </p:cNvSpPr>
          <p:nvPr>
            <p:ph idx="1"/>
          </p:nvPr>
        </p:nvSpPr>
        <p:spPr/>
        <p:txBody>
          <a:bodyPr/>
          <a:lstStyle/>
          <a:p>
            <a:r>
              <a:rPr lang="en-GB" dirty="0" smtClean="0"/>
              <a:t>R has been used primarily in academic research. However, R is rapidly expanding into the enterprise market.</a:t>
            </a:r>
          </a:p>
          <a:p>
            <a:r>
              <a:rPr lang="en-GB" dirty="0" smtClean="0"/>
              <a:t>Python is used by programmers that want to delve into data analysis or apply statistical </a:t>
            </a:r>
            <a:r>
              <a:rPr lang="en-GB" dirty="0"/>
              <a:t>t</a:t>
            </a:r>
            <a:r>
              <a:rPr lang="en-GB" dirty="0" smtClean="0"/>
              <a:t>echniques, and by developers that turn to data science.</a:t>
            </a:r>
          </a:p>
          <a:p>
            <a:r>
              <a:rPr lang="en-GB" dirty="0" smtClean="0"/>
              <a:t>The closer you are to statistics, research, and data science, the more you might prefer R. While the closer you are to working in an engineering environment, the more you might prefer Python.</a:t>
            </a:r>
            <a:endParaRPr lang="en-GB" dirty="0"/>
          </a:p>
        </p:txBody>
      </p:sp>
    </p:spTree>
    <p:extLst>
      <p:ext uri="{BB962C8B-B14F-4D97-AF65-F5344CB8AC3E}">
        <p14:creationId xmlns:p14="http://schemas.microsoft.com/office/powerpoint/2010/main" val="310727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3034"/>
            <a:ext cx="10515600" cy="1325563"/>
          </a:xfrm>
        </p:spPr>
        <p:txBody>
          <a:bodyPr/>
          <a:lstStyle/>
          <a:p>
            <a:r>
              <a:rPr lang="en-GB" dirty="0" smtClean="0"/>
              <a:t>Community</a:t>
            </a:r>
            <a:endParaRPr lang="en-GB" dirty="0"/>
          </a:p>
        </p:txBody>
      </p:sp>
      <p:sp>
        <p:nvSpPr>
          <p:cNvPr id="3" name="Content Placeholder 2"/>
          <p:cNvSpPr>
            <a:spLocks noGrp="1"/>
          </p:cNvSpPr>
          <p:nvPr>
            <p:ph idx="1"/>
          </p:nvPr>
        </p:nvSpPr>
        <p:spPr>
          <a:xfrm>
            <a:off x="82378" y="2399570"/>
            <a:ext cx="6172199" cy="4351338"/>
          </a:xfrm>
        </p:spPr>
        <p:txBody>
          <a:bodyPr>
            <a:normAutofit/>
          </a:bodyPr>
          <a:lstStyle/>
          <a:p>
            <a:r>
              <a:rPr lang="en-GB" dirty="0" smtClean="0"/>
              <a:t>Huge community with support coming in the form of:</a:t>
            </a:r>
          </a:p>
          <a:p>
            <a:pPr marL="0" indent="0">
              <a:buNone/>
            </a:pPr>
            <a:r>
              <a:rPr lang="en-GB" dirty="0" smtClean="0"/>
              <a:t>	- Mailing lists.</a:t>
            </a:r>
            <a:br>
              <a:rPr lang="en-GB" dirty="0" smtClean="0"/>
            </a:br>
            <a:r>
              <a:rPr lang="en-GB" dirty="0" smtClean="0"/>
              <a:t>	- User-contributed documentation.</a:t>
            </a:r>
            <a:br>
              <a:rPr lang="en-GB" dirty="0" smtClean="0"/>
            </a:br>
            <a:r>
              <a:rPr lang="en-GB" dirty="0" smtClean="0"/>
              <a:t>	- Active stack overflow members.</a:t>
            </a:r>
          </a:p>
          <a:p>
            <a:r>
              <a:rPr lang="en-GB" dirty="0" smtClean="0"/>
              <a:t>More adoption from researchers, data scientists, statisticians, and quants.</a:t>
            </a:r>
            <a:endParaRPr lang="en-GB" dirty="0"/>
          </a:p>
        </p:txBody>
      </p:sp>
      <p:sp>
        <p:nvSpPr>
          <p:cNvPr id="4" name="Content Placeholder 2"/>
          <p:cNvSpPr txBox="1">
            <a:spLocks/>
          </p:cNvSpPr>
          <p:nvPr/>
        </p:nvSpPr>
        <p:spPr>
          <a:xfrm>
            <a:off x="6674708" y="2399570"/>
            <a:ext cx="55172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Overall good support for general purpose coding. Python support is found at:</a:t>
            </a:r>
          </a:p>
          <a:p>
            <a:pPr marL="0" indent="0">
              <a:buFont typeface="Arial" panose="020B0604020202020204" pitchFamily="34" charset="0"/>
              <a:buNone/>
            </a:pPr>
            <a:r>
              <a:rPr lang="en-GB" dirty="0" smtClean="0"/>
              <a:t>	- Stack overflow.</a:t>
            </a:r>
          </a:p>
          <a:p>
            <a:pPr marL="0" indent="0">
              <a:buFont typeface="Arial" panose="020B0604020202020204" pitchFamily="34" charset="0"/>
              <a:buNone/>
            </a:pPr>
            <a:r>
              <a:rPr lang="en-GB" dirty="0"/>
              <a:t>	</a:t>
            </a:r>
            <a:r>
              <a:rPr lang="en-GB" dirty="0" smtClean="0"/>
              <a:t>- Mailing lists.</a:t>
            </a:r>
            <a:br>
              <a:rPr lang="en-GB" dirty="0" smtClean="0"/>
            </a:br>
            <a:r>
              <a:rPr lang="en-GB" dirty="0" smtClean="0"/>
              <a:t>	- User-contributed code.</a:t>
            </a:r>
          </a:p>
          <a:p>
            <a:r>
              <a:rPr lang="en-GB" dirty="0" smtClean="0"/>
              <a:t>More adoption from developers and programmers.</a:t>
            </a:r>
            <a:endParaRPr lang="en-GB" dirty="0"/>
          </a:p>
        </p:txBody>
      </p:sp>
      <p:pic>
        <p:nvPicPr>
          <p:cNvPr id="5" name="Picture 4"/>
          <p:cNvPicPr>
            <a:picLocks noChangeAspect="1"/>
          </p:cNvPicPr>
          <p:nvPr/>
        </p:nvPicPr>
        <p:blipFill>
          <a:blip r:embed="rId2"/>
          <a:stretch>
            <a:fillRect/>
          </a:stretch>
        </p:blipFill>
        <p:spPr>
          <a:xfrm>
            <a:off x="2284328" y="1508597"/>
            <a:ext cx="951680" cy="835239"/>
          </a:xfrm>
          <a:prstGeom prst="rect">
            <a:avLst/>
          </a:prstGeom>
        </p:spPr>
      </p:pic>
      <p:pic>
        <p:nvPicPr>
          <p:cNvPr id="6" name="Picture 5"/>
          <p:cNvPicPr>
            <a:picLocks noChangeAspect="1"/>
          </p:cNvPicPr>
          <p:nvPr/>
        </p:nvPicPr>
        <p:blipFill>
          <a:blip r:embed="rId3"/>
          <a:stretch>
            <a:fillRect/>
          </a:stretch>
        </p:blipFill>
        <p:spPr>
          <a:xfrm>
            <a:off x="7829550" y="1508597"/>
            <a:ext cx="2357478" cy="723857"/>
          </a:xfrm>
          <a:prstGeom prst="rect">
            <a:avLst/>
          </a:prstGeom>
        </p:spPr>
      </p:pic>
    </p:spTree>
    <p:extLst>
      <p:ext uri="{BB962C8B-B14F-4D97-AF65-F5344CB8AC3E}">
        <p14:creationId xmlns:p14="http://schemas.microsoft.com/office/powerpoint/2010/main" val="370290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Usability and flexibility</a:t>
            </a:r>
            <a:endParaRPr lang="en-GB" dirty="0"/>
          </a:p>
        </p:txBody>
      </p:sp>
      <p:sp>
        <p:nvSpPr>
          <p:cNvPr id="3" name="Content Placeholder 2"/>
          <p:cNvSpPr>
            <a:spLocks noGrp="1"/>
          </p:cNvSpPr>
          <p:nvPr>
            <p:ph idx="1"/>
          </p:nvPr>
        </p:nvSpPr>
        <p:spPr>
          <a:xfrm>
            <a:off x="780535" y="2270468"/>
            <a:ext cx="4845908" cy="4351338"/>
          </a:xfrm>
        </p:spPr>
        <p:txBody>
          <a:bodyPr/>
          <a:lstStyle/>
          <a:p>
            <a:r>
              <a:rPr lang="en-GB" dirty="0" smtClean="0"/>
              <a:t>Statistical models can be written with only a few lines.</a:t>
            </a:r>
          </a:p>
          <a:p>
            <a:r>
              <a:rPr lang="en-GB" dirty="0" smtClean="0"/>
              <a:t>The same piece of functionality can be written in several ways in R.</a:t>
            </a:r>
          </a:p>
          <a:p>
            <a:r>
              <a:rPr lang="en-GB" dirty="0" smtClean="0"/>
              <a:t>It is easy to use complex formulae in R. All kinds of statistical tests and models are readily available and easily used.</a:t>
            </a:r>
            <a:endParaRPr lang="en-GB" dirty="0"/>
          </a:p>
        </p:txBody>
      </p:sp>
      <p:sp>
        <p:nvSpPr>
          <p:cNvPr id="4" name="Content Placeholder 2"/>
          <p:cNvSpPr txBox="1">
            <a:spLocks/>
          </p:cNvSpPr>
          <p:nvPr/>
        </p:nvSpPr>
        <p:spPr>
          <a:xfrm>
            <a:off x="6600568" y="2204566"/>
            <a:ext cx="5500816" cy="453398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Coding and debugging is easier to do in Python, mainly due to its ‘nice’ syntax.</a:t>
            </a:r>
          </a:p>
          <a:p>
            <a:r>
              <a:rPr lang="en-GB" dirty="0" smtClean="0"/>
              <a:t>The indentation of the code affects its meaning.</a:t>
            </a:r>
          </a:p>
          <a:p>
            <a:r>
              <a:rPr lang="en-GB" dirty="0" smtClean="0"/>
              <a:t>Any piece of functionality is always written the same way in Python.</a:t>
            </a:r>
          </a:p>
          <a:p>
            <a:r>
              <a:rPr lang="en-GB" dirty="0" smtClean="0"/>
              <a:t>Python is flexible for doing something novel that has never been done before. Developers can also use it for scripting a website or other applications</a:t>
            </a:r>
          </a:p>
        </p:txBody>
      </p:sp>
      <p:pic>
        <p:nvPicPr>
          <p:cNvPr id="5" name="Picture 4"/>
          <p:cNvPicPr>
            <a:picLocks noChangeAspect="1"/>
          </p:cNvPicPr>
          <p:nvPr/>
        </p:nvPicPr>
        <p:blipFill>
          <a:blip r:embed="rId2"/>
          <a:stretch>
            <a:fillRect/>
          </a:stretch>
        </p:blipFill>
        <p:spPr>
          <a:xfrm>
            <a:off x="2284328" y="1508597"/>
            <a:ext cx="951680" cy="835239"/>
          </a:xfrm>
          <a:prstGeom prst="rect">
            <a:avLst/>
          </a:prstGeom>
        </p:spPr>
      </p:pic>
      <p:pic>
        <p:nvPicPr>
          <p:cNvPr id="6" name="Picture 5"/>
          <p:cNvPicPr>
            <a:picLocks noChangeAspect="1"/>
          </p:cNvPicPr>
          <p:nvPr/>
        </p:nvPicPr>
        <p:blipFill>
          <a:blip r:embed="rId3"/>
          <a:stretch>
            <a:fillRect/>
          </a:stretch>
        </p:blipFill>
        <p:spPr>
          <a:xfrm>
            <a:off x="7829550" y="1508597"/>
            <a:ext cx="2357478" cy="723857"/>
          </a:xfrm>
          <a:prstGeom prst="rect">
            <a:avLst/>
          </a:prstGeom>
        </p:spPr>
      </p:pic>
    </p:spTree>
    <p:extLst>
      <p:ext uri="{BB962C8B-B14F-4D97-AF65-F5344CB8AC3E}">
        <p14:creationId xmlns:p14="http://schemas.microsoft.com/office/powerpoint/2010/main" val="197834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Ease of learning</a:t>
            </a:r>
            <a:endParaRPr lang="en-GB" dirty="0"/>
          </a:p>
        </p:txBody>
      </p:sp>
      <p:sp>
        <p:nvSpPr>
          <p:cNvPr id="3" name="Content Placeholder 2"/>
          <p:cNvSpPr>
            <a:spLocks noGrp="1"/>
          </p:cNvSpPr>
          <p:nvPr>
            <p:ph idx="1"/>
          </p:nvPr>
        </p:nvSpPr>
        <p:spPr>
          <a:xfrm>
            <a:off x="838200" y="2599982"/>
            <a:ext cx="4409303" cy="4351338"/>
          </a:xfrm>
        </p:spPr>
        <p:txBody>
          <a:bodyPr/>
          <a:lstStyle/>
          <a:p>
            <a:r>
              <a:rPr lang="en-GB" dirty="0" smtClean="0"/>
              <a:t>R has a steep learning curve.</a:t>
            </a:r>
          </a:p>
          <a:p>
            <a:r>
              <a:rPr lang="en-GB" dirty="0" smtClean="0"/>
              <a:t>But once you know the basics, you can easily learn advanced stuff.</a:t>
            </a:r>
          </a:p>
          <a:p>
            <a:r>
              <a:rPr lang="en-GB" dirty="0" smtClean="0"/>
              <a:t>R is not hard for experienced programmers.</a:t>
            </a:r>
            <a:endParaRPr lang="en-GB" dirty="0"/>
          </a:p>
        </p:txBody>
      </p:sp>
      <p:sp>
        <p:nvSpPr>
          <p:cNvPr id="4" name="Content Placeholder 2"/>
          <p:cNvSpPr txBox="1">
            <a:spLocks/>
          </p:cNvSpPr>
          <p:nvPr/>
        </p:nvSpPr>
        <p:spPr>
          <a:xfrm>
            <a:off x="6944497" y="2599982"/>
            <a:ext cx="440930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Python’s focus on readability and simplicity means that it its learning curve is low and gradual.</a:t>
            </a:r>
          </a:p>
          <a:p>
            <a:r>
              <a:rPr lang="en-GB" dirty="0" smtClean="0"/>
              <a:t>Python is considered a good language for starting programmers.</a:t>
            </a:r>
            <a:endParaRPr lang="en-GB" dirty="0"/>
          </a:p>
        </p:txBody>
      </p:sp>
      <p:pic>
        <p:nvPicPr>
          <p:cNvPr id="6" name="Picture 5"/>
          <p:cNvPicPr>
            <a:picLocks noChangeAspect="1"/>
          </p:cNvPicPr>
          <p:nvPr/>
        </p:nvPicPr>
        <p:blipFill>
          <a:blip r:embed="rId2"/>
          <a:stretch>
            <a:fillRect/>
          </a:stretch>
        </p:blipFill>
        <p:spPr>
          <a:xfrm>
            <a:off x="2127810" y="1727715"/>
            <a:ext cx="951680" cy="835239"/>
          </a:xfrm>
          <a:prstGeom prst="rect">
            <a:avLst/>
          </a:prstGeom>
        </p:spPr>
      </p:pic>
      <p:pic>
        <p:nvPicPr>
          <p:cNvPr id="7" name="Picture 6"/>
          <p:cNvPicPr>
            <a:picLocks noChangeAspect="1"/>
          </p:cNvPicPr>
          <p:nvPr/>
        </p:nvPicPr>
        <p:blipFill>
          <a:blip r:embed="rId3"/>
          <a:stretch>
            <a:fillRect/>
          </a:stretch>
        </p:blipFill>
        <p:spPr>
          <a:xfrm>
            <a:off x="7277616" y="1727715"/>
            <a:ext cx="2357478" cy="723857"/>
          </a:xfrm>
          <a:prstGeom prst="rect">
            <a:avLst/>
          </a:prstGeom>
        </p:spPr>
      </p:pic>
    </p:spTree>
    <p:extLst>
      <p:ext uri="{BB962C8B-B14F-4D97-AF65-F5344CB8AC3E}">
        <p14:creationId xmlns:p14="http://schemas.microsoft.com/office/powerpoint/2010/main" val="394845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828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Agency FB</vt:lpstr>
      <vt:lpstr>Arial</vt:lpstr>
      <vt:lpstr>Calibri</vt:lpstr>
      <vt:lpstr>Calibri Light</vt:lpstr>
      <vt:lpstr>Office Theme</vt:lpstr>
      <vt:lpstr>PowerPoint Presentation</vt:lpstr>
      <vt:lpstr>War! What are they good for?</vt:lpstr>
      <vt:lpstr>PowerPoint Presentation</vt:lpstr>
      <vt:lpstr>R: A history</vt:lpstr>
      <vt:lpstr>Python: a history</vt:lpstr>
      <vt:lpstr>Used by?</vt:lpstr>
      <vt:lpstr>Community</vt:lpstr>
      <vt:lpstr>Usability and flexibility</vt:lpstr>
      <vt:lpstr>Ease of learning</vt:lpstr>
      <vt:lpstr>Why not both?</vt:lpstr>
      <vt:lpstr>On Conducting Data Analysis</vt:lpstr>
      <vt:lpstr>So, the winner is….</vt:lpstr>
      <vt:lpstr>Some questions that you may ask yourself when selecting a language</vt:lpstr>
      <vt:lpstr>Any questions?</vt:lpstr>
    </vt:vector>
  </TitlesOfParts>
  <Company>University of Exeter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Brace, Lewys</dc:creator>
  <cp:lastModifiedBy>Brace, Lewys</cp:lastModifiedBy>
  <cp:revision>20</cp:revision>
  <dcterms:created xsi:type="dcterms:W3CDTF">2018-08-14T11:50:16Z</dcterms:created>
  <dcterms:modified xsi:type="dcterms:W3CDTF">2018-11-12T17:03:31Z</dcterms:modified>
</cp:coreProperties>
</file>