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0" r:id="rId6"/>
    <p:sldId id="261" r:id="rId7"/>
    <p:sldId id="269" r:id="rId8"/>
    <p:sldId id="262" r:id="rId9"/>
    <p:sldId id="263" r:id="rId10"/>
    <p:sldId id="264" r:id="rId11"/>
    <p:sldId id="265"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5029" autoAdjust="0"/>
  </p:normalViewPr>
  <p:slideViewPr>
    <p:cSldViewPr snapToGrid="0">
      <p:cViewPr varScale="1">
        <p:scale>
          <a:sx n="56" d="100"/>
          <a:sy n="56"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D1B41-BCF7-4B51-A05D-5F71D9AF93CB}" type="datetimeFigureOut">
              <a:rPr lang="en-GB" smtClean="0"/>
              <a:t>27/02/2019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C77DE-7A40-45D2-AD11-E944A0589439}" type="slidenum">
              <a:rPr lang="en-GB" smtClean="0"/>
              <a:t>‹#›</a:t>
            </a:fld>
            <a:endParaRPr lang="en-GB"/>
          </a:p>
        </p:txBody>
      </p:sp>
    </p:spTree>
    <p:extLst>
      <p:ext uri="{BB962C8B-B14F-4D97-AF65-F5344CB8AC3E}">
        <p14:creationId xmlns:p14="http://schemas.microsoft.com/office/powerpoint/2010/main" val="332654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2</a:t>
            </a:fld>
            <a:endParaRPr lang="en-GB"/>
          </a:p>
        </p:txBody>
      </p:sp>
    </p:spTree>
    <p:extLst>
      <p:ext uri="{BB962C8B-B14F-4D97-AF65-F5344CB8AC3E}">
        <p14:creationId xmlns:p14="http://schemas.microsoft.com/office/powerpoint/2010/main" val="177272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5</a:t>
            </a:fld>
            <a:endParaRPr lang="en-GB"/>
          </a:p>
        </p:txBody>
      </p:sp>
    </p:spTree>
    <p:extLst>
      <p:ext uri="{BB962C8B-B14F-4D97-AF65-F5344CB8AC3E}">
        <p14:creationId xmlns:p14="http://schemas.microsoft.com/office/powerpoint/2010/main" val="26963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smtClean="0"/>
              <a:t>Once you have assessed the data, think about how you want to correct it. Some corrections will be obvious, like changing the L3wys to Lewys, as we saw in the previous slide. However, if you were working with a sample of 500,000 people, for example, and one of the records has a name of “</a:t>
            </a:r>
            <a:r>
              <a:rPr lang="en-GB" baseline="0" dirty="0" err="1" smtClean="0"/>
              <a:t>Mert</a:t>
            </a:r>
            <a:r>
              <a:rPr lang="en-GB" baseline="0" dirty="0" smtClean="0"/>
              <a:t>”, you may be sure that this is a typo and should say “Bert”. However, unless you have some prior knowledge that this is the case or a high level of confidence in your assumption, you should avoid correcting things like this.</a:t>
            </a:r>
          </a:p>
          <a:p>
            <a:pPr marL="228600" indent="-228600">
              <a:buAutoNum type="arabicPeriod"/>
            </a:pPr>
            <a:r>
              <a:rPr lang="en-GB" baseline="0" dirty="0" smtClean="0"/>
              <a:t>See if you can see any pattern to your data issues. If, for example, your phone number field only allows numerical data, but you have a phone number whereby the area code is in parentheses, then you can easily use excel, python, or whatever software you are using to correct this. </a:t>
            </a:r>
          </a:p>
          <a:p>
            <a:pPr marL="228600" indent="-228600">
              <a:buAutoNum type="arabicPeriod"/>
            </a:pPr>
            <a:r>
              <a:rPr lang="en-GB" baseline="0" dirty="0" smtClean="0"/>
              <a:t>If you can, use the same logic to fill in the data for missing numerical values. However, if there is no conditional logic, there may be other ways with which to address missing data.</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When checking</a:t>
            </a:r>
            <a:r>
              <a:rPr lang="en-GB" baseline="0" dirty="0" smtClean="0"/>
              <a:t> these first two points, you want to check things like whether the names are in the names column, addresses in the address columns, or are there different data in the columns?</a:t>
            </a:r>
          </a:p>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6</a:t>
            </a:fld>
            <a:endParaRPr lang="en-GB"/>
          </a:p>
        </p:txBody>
      </p:sp>
    </p:spTree>
    <p:extLst>
      <p:ext uri="{BB962C8B-B14F-4D97-AF65-F5344CB8AC3E}">
        <p14:creationId xmlns:p14="http://schemas.microsoft.com/office/powerpoint/2010/main" val="67002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1. As an example, I use to work for a company that ran</a:t>
            </a:r>
            <a:r>
              <a:rPr lang="en-GB" baseline="0" dirty="0" smtClean="0"/>
              <a:t> the NHS Patient Survey programme on behalf of the CQC. I came in after being off on leave once to find my colleagues confused about the ‘Site Code’ column in the data set for a particular trust. The codes in this column, which take the form of S92, for example, denote the specific hospital or clinic that a patient was treated in. However, the codes in this data set didn’t match up with any known codes, and instead were just the numbers 1 to 5. Instead of trying to piece it together, I just phoned the data team at the trust in question, who confirmed that the numbers 1 -5 were merely how they had labelled the site when filtering the data in order to make it easy for themselves. We were very quickly then able to match each of the integers 1-5 to a proper site code.</a:t>
            </a:r>
            <a:endParaRPr lang="en-GB" dirty="0" smtClean="0"/>
          </a:p>
          <a:p>
            <a:endParaRPr lang="en-GB" dirty="0"/>
          </a:p>
        </p:txBody>
      </p:sp>
      <p:sp>
        <p:nvSpPr>
          <p:cNvPr id="4" name="Slide Number Placeholder 3"/>
          <p:cNvSpPr>
            <a:spLocks noGrp="1"/>
          </p:cNvSpPr>
          <p:nvPr>
            <p:ph type="sldNum" sz="quarter" idx="10"/>
          </p:nvPr>
        </p:nvSpPr>
        <p:spPr/>
        <p:txBody>
          <a:bodyPr/>
          <a:lstStyle/>
          <a:p>
            <a:fld id="{EE7C77DE-7A40-45D2-AD11-E944A0589439}" type="slidenum">
              <a:rPr lang="en-GB" smtClean="0"/>
              <a:t>15</a:t>
            </a:fld>
            <a:endParaRPr lang="en-GB"/>
          </a:p>
        </p:txBody>
      </p:sp>
    </p:spTree>
    <p:extLst>
      <p:ext uri="{BB962C8B-B14F-4D97-AF65-F5344CB8AC3E}">
        <p14:creationId xmlns:p14="http://schemas.microsoft.com/office/powerpoint/2010/main" val="242780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Putting some thought into the kind of operations you want to do on your data and selecting the appropriate tools for the job can save you a lot of time and effort, by avoiding doing the same processes time and time again. As an example….</a:t>
            </a:r>
          </a:p>
        </p:txBody>
      </p:sp>
      <p:sp>
        <p:nvSpPr>
          <p:cNvPr id="4" name="Slide Number Placeholder 3"/>
          <p:cNvSpPr>
            <a:spLocks noGrp="1"/>
          </p:cNvSpPr>
          <p:nvPr>
            <p:ph type="sldNum" sz="quarter" idx="10"/>
          </p:nvPr>
        </p:nvSpPr>
        <p:spPr/>
        <p:txBody>
          <a:bodyPr/>
          <a:lstStyle/>
          <a:p>
            <a:fld id="{EE7C77DE-7A40-45D2-AD11-E944A0589439}" type="slidenum">
              <a:rPr lang="en-GB" smtClean="0"/>
              <a:t>17</a:t>
            </a:fld>
            <a:endParaRPr lang="en-GB"/>
          </a:p>
        </p:txBody>
      </p:sp>
    </p:spTree>
    <p:extLst>
      <p:ext uri="{BB962C8B-B14F-4D97-AF65-F5344CB8AC3E}">
        <p14:creationId xmlns:p14="http://schemas.microsoft.com/office/powerpoint/2010/main" val="261130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71CF78-D89C-4C0F-81FE-85A7C30FF420}"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76835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71CF78-D89C-4C0F-81FE-85A7C30FF420}"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399037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71CF78-D89C-4C0F-81FE-85A7C30FF420}"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189745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71CF78-D89C-4C0F-81FE-85A7C30FF420}"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163946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1CF78-D89C-4C0F-81FE-85A7C30FF420}"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306898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71CF78-D89C-4C0F-81FE-85A7C30FF420}"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24773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71CF78-D89C-4C0F-81FE-85A7C30FF420}"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207833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71CF78-D89C-4C0F-81FE-85A7C30FF420}"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174040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1CF78-D89C-4C0F-81FE-85A7C30FF420}"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86731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1CF78-D89C-4C0F-81FE-85A7C30FF420}"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52572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1CF78-D89C-4C0F-81FE-85A7C30FF420}"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12B340-726A-475B-9E15-0CC7B423D794}" type="slidenum">
              <a:rPr lang="en-GB" smtClean="0"/>
              <a:t>‹#›</a:t>
            </a:fld>
            <a:endParaRPr lang="en-GB"/>
          </a:p>
        </p:txBody>
      </p:sp>
    </p:spTree>
    <p:extLst>
      <p:ext uri="{BB962C8B-B14F-4D97-AF65-F5344CB8AC3E}">
        <p14:creationId xmlns:p14="http://schemas.microsoft.com/office/powerpoint/2010/main" val="183643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CF78-D89C-4C0F-81FE-85A7C30FF420}" type="datetimeFigureOut">
              <a:rPr lang="en-GB" smtClean="0"/>
              <a:t>27/02/2019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2B340-726A-475B-9E15-0CC7B423D794}" type="slidenum">
              <a:rPr lang="en-GB" smtClean="0"/>
              <a:t>‹#›</a:t>
            </a:fld>
            <a:endParaRPr lang="en-GB"/>
          </a:p>
        </p:txBody>
      </p:sp>
    </p:spTree>
    <p:extLst>
      <p:ext uri="{BB962C8B-B14F-4D97-AF65-F5344CB8AC3E}">
        <p14:creationId xmlns:p14="http://schemas.microsoft.com/office/powerpoint/2010/main" val="260355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485482"/>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Data Cleaning</a:t>
            </a:r>
            <a:endParaRPr lang="en-GB" dirty="0"/>
          </a:p>
        </p:txBody>
      </p:sp>
      <p:pic>
        <p:nvPicPr>
          <p:cNvPr id="5" name="Picture 4"/>
          <p:cNvPicPr>
            <a:picLocks noChangeAspect="1"/>
          </p:cNvPicPr>
          <p:nvPr/>
        </p:nvPicPr>
        <p:blipFill>
          <a:blip r:embed="rId2"/>
          <a:stretch>
            <a:fillRect/>
          </a:stretch>
        </p:blipFill>
        <p:spPr>
          <a:xfrm>
            <a:off x="230401" y="188913"/>
            <a:ext cx="2076450" cy="933450"/>
          </a:xfrm>
          <a:prstGeom prst="rect">
            <a:avLst/>
          </a:prstGeom>
        </p:spPr>
      </p:pic>
      <p:pic>
        <p:nvPicPr>
          <p:cNvPr id="6" name="Picture 2"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625" y="188913"/>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266625" y="6010943"/>
            <a:ext cx="2743200" cy="662806"/>
          </a:xfrm>
          <a:prstGeom prst="rect">
            <a:avLst/>
          </a:prstGeom>
          <a:noFill/>
        </p:spPr>
        <p:txBody>
          <a:bodyPr wrap="square" rtlCol="0">
            <a:spAutoFit/>
          </a:bodyPr>
          <a:lstStyle/>
          <a:p>
            <a:r>
              <a:rPr lang="en-GB" dirty="0" smtClean="0"/>
              <a:t>Lewys </a:t>
            </a:r>
            <a:r>
              <a:rPr lang="en-GB" dirty="0" smtClean="0"/>
              <a:t>Brace</a:t>
            </a:r>
            <a:endParaRPr lang="en-GB" dirty="0" smtClean="0"/>
          </a:p>
          <a:p>
            <a:r>
              <a:rPr lang="en-GB" dirty="0" smtClean="0"/>
              <a:t>l.brace@Exeter.ac.uk</a:t>
            </a:r>
            <a:endParaRPr lang="en-GB" dirty="0"/>
          </a:p>
        </p:txBody>
      </p:sp>
    </p:spTree>
    <p:extLst>
      <p:ext uri="{BB962C8B-B14F-4D97-AF65-F5344CB8AC3E}">
        <p14:creationId xmlns:p14="http://schemas.microsoft.com/office/powerpoint/2010/main" val="3802254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Dropping observations</a:t>
            </a:r>
            <a:endParaRPr lang="en-GB" dirty="0"/>
          </a:p>
        </p:txBody>
      </p:sp>
      <p:sp>
        <p:nvSpPr>
          <p:cNvPr id="3" name="Content Placeholder 2"/>
          <p:cNvSpPr>
            <a:spLocks noGrp="1"/>
          </p:cNvSpPr>
          <p:nvPr>
            <p:ph idx="1"/>
          </p:nvPr>
        </p:nvSpPr>
        <p:spPr/>
        <p:txBody>
          <a:bodyPr/>
          <a:lstStyle/>
          <a:p>
            <a:r>
              <a:rPr lang="en-GB" dirty="0" smtClean="0"/>
              <a:t>Dropping observations that have missing values is sub-optimal for the obvious reason that, when you drop observations, you drop information.</a:t>
            </a:r>
          </a:p>
          <a:p>
            <a:r>
              <a:rPr lang="en-GB" dirty="0" smtClean="0"/>
              <a:t>Indeed, the fact </a:t>
            </a:r>
            <a:r>
              <a:rPr lang="en-GB" dirty="0"/>
              <a:t>that the value was missing may be informative in itself</a:t>
            </a:r>
            <a:r>
              <a:rPr lang="en-GB" dirty="0" smtClean="0"/>
              <a:t>.</a:t>
            </a:r>
          </a:p>
          <a:p>
            <a:r>
              <a:rPr lang="en-GB" dirty="0" smtClean="0"/>
              <a:t>In the real world, you also often have </a:t>
            </a:r>
            <a:r>
              <a:rPr lang="en-GB" dirty="0"/>
              <a:t>to make predictions on new data even if some of the features are </a:t>
            </a:r>
            <a:r>
              <a:rPr lang="en-GB" dirty="0" smtClean="0"/>
              <a:t>missing.</a:t>
            </a:r>
            <a:endParaRPr lang="en-GB" dirty="0"/>
          </a:p>
        </p:txBody>
      </p:sp>
    </p:spTree>
    <p:extLst>
      <p:ext uri="{BB962C8B-B14F-4D97-AF65-F5344CB8AC3E}">
        <p14:creationId xmlns:p14="http://schemas.microsoft.com/office/powerpoint/2010/main" val="3461819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Inputting</a:t>
            </a:r>
            <a:endParaRPr lang="en-GB" dirty="0"/>
          </a:p>
        </p:txBody>
      </p:sp>
      <p:sp>
        <p:nvSpPr>
          <p:cNvPr id="3" name="Content Placeholder 2"/>
          <p:cNvSpPr>
            <a:spLocks noGrp="1"/>
          </p:cNvSpPr>
          <p:nvPr>
            <p:ph idx="1"/>
          </p:nvPr>
        </p:nvSpPr>
        <p:spPr>
          <a:xfrm>
            <a:off x="838200" y="1506136"/>
            <a:ext cx="10515600" cy="4817546"/>
          </a:xfrm>
        </p:spPr>
        <p:txBody>
          <a:bodyPr>
            <a:normAutofit/>
          </a:bodyPr>
          <a:lstStyle/>
          <a:p>
            <a:r>
              <a:rPr lang="en-GB" dirty="0" smtClean="0"/>
              <a:t>Inputting missing values is sub-optimal because the value was originally missing, but then filled in by the analyst. </a:t>
            </a:r>
          </a:p>
          <a:p>
            <a:r>
              <a:rPr lang="en-GB" dirty="0" smtClean="0"/>
              <a:t>This leads to the loss of information, no matter how sophisticated your imputation method is.</a:t>
            </a:r>
          </a:p>
          <a:p>
            <a:r>
              <a:rPr lang="en-GB" dirty="0" smtClean="0"/>
              <a:t>A number of sophisticated methods for dealing with this issue.</a:t>
            </a:r>
          </a:p>
          <a:p>
            <a:r>
              <a:rPr lang="en-GB" dirty="0" smtClean="0"/>
              <a:t>The issue with all these methods is that, when you input values </a:t>
            </a:r>
            <a:r>
              <a:rPr lang="en-GB" dirty="0"/>
              <a:t>you’re not adding any real information. You’re just reinforcing the patterns already provided by other features.</a:t>
            </a:r>
            <a:endParaRPr lang="en-GB" dirty="0" smtClean="0"/>
          </a:p>
          <a:p>
            <a:r>
              <a:rPr lang="en-GB" dirty="0" smtClean="0"/>
              <a:t>Again, however, ‘</a:t>
            </a:r>
            <a:r>
              <a:rPr lang="en-GB" dirty="0" err="1" smtClean="0"/>
              <a:t>missingness</a:t>
            </a:r>
            <a:r>
              <a:rPr lang="en-GB" dirty="0" smtClean="0"/>
              <a:t>’ </a:t>
            </a:r>
            <a:r>
              <a:rPr lang="en-GB" dirty="0"/>
              <a:t>is almost always informative in </a:t>
            </a:r>
            <a:r>
              <a:rPr lang="en-GB" dirty="0" smtClean="0"/>
              <a:t>itself.</a:t>
            </a:r>
          </a:p>
          <a:p>
            <a:endParaRPr lang="en-GB" dirty="0"/>
          </a:p>
        </p:txBody>
      </p:sp>
    </p:spTree>
    <p:extLst>
      <p:ext uri="{BB962C8B-B14F-4D97-AF65-F5344CB8AC3E}">
        <p14:creationId xmlns:p14="http://schemas.microsoft.com/office/powerpoint/2010/main" val="555210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missing values</a:t>
            </a:r>
            <a:endParaRPr lang="en-GB" dirty="0"/>
          </a:p>
        </p:txBody>
      </p:sp>
      <p:sp>
        <p:nvSpPr>
          <p:cNvPr id="3" name="Content Placeholder 2"/>
          <p:cNvSpPr>
            <a:spLocks noGrp="1"/>
          </p:cNvSpPr>
          <p:nvPr>
            <p:ph idx="1"/>
          </p:nvPr>
        </p:nvSpPr>
        <p:spPr/>
        <p:txBody>
          <a:bodyPr/>
          <a:lstStyle/>
          <a:p>
            <a:r>
              <a:rPr lang="en-GB" dirty="0"/>
              <a:t>In short, you should always tell your algorithm that a value was missing because </a:t>
            </a:r>
            <a:r>
              <a:rPr lang="en-GB" dirty="0" err="1"/>
              <a:t>missingness</a:t>
            </a:r>
            <a:r>
              <a:rPr lang="en-GB" dirty="0"/>
              <a:t> is informative</a:t>
            </a:r>
            <a:r>
              <a:rPr lang="en-GB" dirty="0" smtClean="0"/>
              <a:t>.</a:t>
            </a:r>
          </a:p>
          <a:p>
            <a:r>
              <a:rPr lang="en-GB" dirty="0" smtClean="0"/>
              <a:t>So, how does an analyst dealing with missing data?</a:t>
            </a:r>
            <a:endParaRPr lang="en-GB" dirty="0"/>
          </a:p>
        </p:txBody>
      </p:sp>
    </p:spTree>
    <p:extLst>
      <p:ext uri="{BB962C8B-B14F-4D97-AF65-F5344CB8AC3E}">
        <p14:creationId xmlns:p14="http://schemas.microsoft.com/office/powerpoint/2010/main" val="2193646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categorical data</a:t>
            </a:r>
            <a:endParaRPr lang="en-GB" dirty="0"/>
          </a:p>
        </p:txBody>
      </p:sp>
      <p:sp>
        <p:nvSpPr>
          <p:cNvPr id="3" name="Content Placeholder 2"/>
          <p:cNvSpPr>
            <a:spLocks noGrp="1"/>
          </p:cNvSpPr>
          <p:nvPr>
            <p:ph idx="1"/>
          </p:nvPr>
        </p:nvSpPr>
        <p:spPr/>
        <p:txBody>
          <a:bodyPr/>
          <a:lstStyle/>
          <a:p>
            <a:r>
              <a:rPr lang="en-GB" dirty="0"/>
              <a:t>The best way to handle missing data for </a:t>
            </a:r>
            <a:r>
              <a:rPr lang="en-GB" i="1" dirty="0"/>
              <a:t>categorical</a:t>
            </a:r>
            <a:r>
              <a:rPr lang="en-GB" dirty="0"/>
              <a:t> features is to simply label them as </a:t>
            </a:r>
            <a:r>
              <a:rPr lang="en-GB" dirty="0" smtClean="0"/>
              <a:t>‘Missing’, by assigning some form of dummy code.</a:t>
            </a:r>
            <a:endParaRPr lang="en-GB" dirty="0"/>
          </a:p>
          <a:p>
            <a:pPr fontAlgn="base"/>
            <a:r>
              <a:rPr lang="en-GB" dirty="0"/>
              <a:t>You’re essentially adding a new class for the feature.</a:t>
            </a:r>
          </a:p>
          <a:p>
            <a:pPr fontAlgn="base"/>
            <a:r>
              <a:rPr lang="en-GB" dirty="0" smtClean="0"/>
              <a:t>This </a:t>
            </a:r>
            <a:r>
              <a:rPr lang="en-GB" dirty="0"/>
              <a:t>also gets around the technical requirement </a:t>
            </a:r>
            <a:r>
              <a:rPr lang="en-GB" dirty="0" smtClean="0"/>
              <a:t>of analysis software for needing </a:t>
            </a:r>
            <a:r>
              <a:rPr lang="en-GB" dirty="0"/>
              <a:t>no missing values</a:t>
            </a:r>
            <a:r>
              <a:rPr lang="en-GB" dirty="0" smtClean="0"/>
              <a:t>.</a:t>
            </a:r>
            <a:endParaRPr lang="en-GB" dirty="0"/>
          </a:p>
        </p:txBody>
      </p:sp>
    </p:spTree>
    <p:extLst>
      <p:ext uri="{BB962C8B-B14F-4D97-AF65-F5344CB8AC3E}">
        <p14:creationId xmlns:p14="http://schemas.microsoft.com/office/powerpoint/2010/main" val="1109717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numeric data</a:t>
            </a:r>
            <a:endParaRPr lang="en-GB" dirty="0"/>
          </a:p>
        </p:txBody>
      </p:sp>
      <p:sp>
        <p:nvSpPr>
          <p:cNvPr id="3" name="Content Placeholder 2"/>
          <p:cNvSpPr>
            <a:spLocks noGrp="1"/>
          </p:cNvSpPr>
          <p:nvPr>
            <p:ph idx="1"/>
          </p:nvPr>
        </p:nvSpPr>
        <p:spPr>
          <a:xfrm>
            <a:off x="838200" y="2123080"/>
            <a:ext cx="10515600" cy="4351338"/>
          </a:xfrm>
        </p:spPr>
        <p:txBody>
          <a:bodyPr/>
          <a:lstStyle/>
          <a:p>
            <a:r>
              <a:rPr lang="en-GB" dirty="0"/>
              <a:t>For missing numeric data, you should flag and fill the </a:t>
            </a:r>
            <a:r>
              <a:rPr lang="en-GB" dirty="0" smtClean="0"/>
              <a:t>values:</a:t>
            </a:r>
          </a:p>
          <a:p>
            <a:pPr marL="0" indent="0">
              <a:buNone/>
            </a:pPr>
            <a:r>
              <a:rPr lang="en-GB" dirty="0"/>
              <a:t>	</a:t>
            </a:r>
            <a:r>
              <a:rPr lang="en-GB" dirty="0" smtClean="0"/>
              <a:t>1. </a:t>
            </a:r>
            <a:r>
              <a:rPr lang="en-GB" dirty="0"/>
              <a:t>Flag the observation with an indicator variable of </a:t>
            </a:r>
            <a:r>
              <a:rPr lang="en-GB" dirty="0" err="1"/>
              <a:t>missingness</a:t>
            </a:r>
            <a:r>
              <a:rPr lang="en-GB" dirty="0"/>
              <a:t>.</a:t>
            </a:r>
          </a:p>
          <a:p>
            <a:pPr marL="0" indent="0">
              <a:buNone/>
            </a:pPr>
            <a:r>
              <a:rPr lang="en-GB" dirty="0" smtClean="0"/>
              <a:t>	2. Then, fill the original missing value with just to meet the 	technical requirement of no missing values.</a:t>
            </a:r>
          </a:p>
          <a:p>
            <a:r>
              <a:rPr lang="en-GB" dirty="0" smtClean="0"/>
              <a:t>By </a:t>
            </a:r>
            <a:r>
              <a:rPr lang="en-GB" dirty="0"/>
              <a:t>using this technique of flagging and filling, you are essentially allowing </a:t>
            </a:r>
            <a:r>
              <a:rPr lang="en-GB" dirty="0" smtClean="0"/>
              <a:t>for the estimate of the </a:t>
            </a:r>
            <a:r>
              <a:rPr lang="en-GB" dirty="0"/>
              <a:t>optimal constant for </a:t>
            </a:r>
            <a:r>
              <a:rPr lang="en-GB" dirty="0" err="1"/>
              <a:t>missingness</a:t>
            </a:r>
            <a:r>
              <a:rPr lang="en-GB" dirty="0"/>
              <a:t>, instead of just filling it in with the mean.</a:t>
            </a:r>
          </a:p>
          <a:p>
            <a:pPr marL="0" indent="0">
              <a:buNone/>
            </a:pPr>
            <a:endParaRPr lang="en-GB" dirty="0" smtClean="0"/>
          </a:p>
        </p:txBody>
      </p:sp>
    </p:spTree>
    <p:extLst>
      <p:ext uri="{BB962C8B-B14F-4D97-AF65-F5344CB8AC3E}">
        <p14:creationId xmlns:p14="http://schemas.microsoft.com/office/powerpoint/2010/main" val="114149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Communicate with the source</a:t>
            </a:r>
            <a:endParaRPr lang="en-GB" dirty="0"/>
          </a:p>
        </p:txBody>
      </p:sp>
      <p:sp>
        <p:nvSpPr>
          <p:cNvPr id="3" name="Content Placeholder 2"/>
          <p:cNvSpPr>
            <a:spLocks noGrp="1"/>
          </p:cNvSpPr>
          <p:nvPr>
            <p:ph idx="1"/>
          </p:nvPr>
        </p:nvSpPr>
        <p:spPr/>
        <p:txBody>
          <a:bodyPr/>
          <a:lstStyle/>
          <a:p>
            <a:r>
              <a:rPr lang="en-GB" dirty="0" smtClean="0"/>
              <a:t>Sometimes an ‘error’ in the data is merely the result of a decision made upon data collection or input.</a:t>
            </a:r>
          </a:p>
          <a:p>
            <a:r>
              <a:rPr lang="en-GB" dirty="0" smtClean="0"/>
              <a:t>Do not be afraid to contact the data source to ask questions, it is always better to check such details than risk pressing ahead with analysis on a false assumption.</a:t>
            </a:r>
          </a:p>
          <a:p>
            <a:pPr marL="0" indent="0">
              <a:buNone/>
            </a:pPr>
            <a:endParaRPr lang="en-GB" dirty="0"/>
          </a:p>
        </p:txBody>
      </p:sp>
    </p:spTree>
    <p:extLst>
      <p:ext uri="{BB962C8B-B14F-4D97-AF65-F5344CB8AC3E}">
        <p14:creationId xmlns:p14="http://schemas.microsoft.com/office/powerpoint/2010/main" val="3388982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There are other approaches to data cleaning</a:t>
            </a:r>
            <a:endParaRPr lang="en-GB" dirty="0"/>
          </a:p>
        </p:txBody>
      </p:sp>
      <p:sp>
        <p:nvSpPr>
          <p:cNvPr id="3" name="Content Placeholder 2"/>
          <p:cNvSpPr>
            <a:spLocks noGrp="1"/>
          </p:cNvSpPr>
          <p:nvPr>
            <p:ph idx="1"/>
          </p:nvPr>
        </p:nvSpPr>
        <p:spPr/>
        <p:txBody>
          <a:bodyPr/>
          <a:lstStyle/>
          <a:p>
            <a:r>
              <a:rPr lang="en-GB" dirty="0" smtClean="0"/>
              <a:t>A lot of work has been done, and many clever mathematical methods have been devised in order to deal with data cleaning issues.</a:t>
            </a:r>
          </a:p>
          <a:p>
            <a:r>
              <a:rPr lang="en-GB" dirty="0" smtClean="0"/>
              <a:t>This is just MY method. There are others.</a:t>
            </a:r>
          </a:p>
          <a:p>
            <a:r>
              <a:rPr lang="en-GB" dirty="0" smtClean="0"/>
              <a:t>The method you use will very much be dependent upon the data set you are working with.</a:t>
            </a:r>
          </a:p>
          <a:p>
            <a:pPr marL="0" indent="0">
              <a:buNone/>
            </a:pPr>
            <a:endParaRPr lang="en-GB" dirty="0"/>
          </a:p>
        </p:txBody>
      </p:sp>
    </p:spTree>
    <p:extLst>
      <p:ext uri="{BB962C8B-B14F-4D97-AF65-F5344CB8AC3E}">
        <p14:creationId xmlns:p14="http://schemas.microsoft.com/office/powerpoint/2010/main" val="57668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the correct tools</a:t>
            </a:r>
            <a:endParaRPr lang="en-GB" dirty="0"/>
          </a:p>
        </p:txBody>
      </p:sp>
      <p:sp>
        <p:nvSpPr>
          <p:cNvPr id="4" name="Content Placeholder 2"/>
          <p:cNvSpPr>
            <a:spLocks noGrp="1"/>
          </p:cNvSpPr>
          <p:nvPr>
            <p:ph idx="1"/>
          </p:nvPr>
        </p:nvSpPr>
        <p:spPr>
          <a:xfrm>
            <a:off x="838200" y="1690688"/>
            <a:ext cx="4352365" cy="4351338"/>
          </a:xfrm>
        </p:spPr>
        <p:txBody>
          <a:bodyPr>
            <a:normAutofit fontScale="85000" lnSpcReduction="20000"/>
          </a:bodyPr>
          <a:lstStyle/>
          <a:p>
            <a:pPr marL="0" indent="0">
              <a:buNone/>
            </a:pPr>
            <a:r>
              <a:rPr lang="en-GB" dirty="0" smtClean="0"/>
              <a:t>Use Excel if:</a:t>
            </a:r>
          </a:p>
          <a:p>
            <a:r>
              <a:rPr lang="en-GB" dirty="0" smtClean="0"/>
              <a:t>You have fewer than 1 million records.</a:t>
            </a:r>
          </a:p>
          <a:p>
            <a:r>
              <a:rPr lang="en-GB" dirty="0" smtClean="0"/>
              <a:t>You need to do a job quickly and easily.</a:t>
            </a:r>
          </a:p>
          <a:p>
            <a:r>
              <a:rPr lang="en-GB" dirty="0" smtClean="0"/>
              <a:t>There is a logical pattern to cleaning the data and it’s easy enough to clean using Excel functions.</a:t>
            </a:r>
          </a:p>
          <a:p>
            <a:r>
              <a:rPr lang="en-GB" dirty="0" smtClean="0"/>
              <a:t>The logical pattern to cleaning the data is hard to define, and you need to clean the data manually.</a:t>
            </a:r>
            <a:endParaRPr lang="en-GB" dirty="0"/>
          </a:p>
        </p:txBody>
      </p:sp>
      <p:sp>
        <p:nvSpPr>
          <p:cNvPr id="5" name="Content Placeholder 2"/>
          <p:cNvSpPr txBox="1">
            <a:spLocks/>
          </p:cNvSpPr>
          <p:nvPr/>
        </p:nvSpPr>
        <p:spPr>
          <a:xfrm>
            <a:off x="7028329" y="1687047"/>
            <a:ext cx="3299011"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Use a scripting language (i.e. Python or R) if:</a:t>
            </a:r>
          </a:p>
          <a:p>
            <a:r>
              <a:rPr lang="en-GB" dirty="0" smtClean="0"/>
              <a:t>You need to document your process</a:t>
            </a:r>
          </a:p>
          <a:p>
            <a:r>
              <a:rPr lang="en-GB" dirty="0" smtClean="0"/>
              <a:t>You plan on doing the job on a repeated basis</a:t>
            </a:r>
          </a:p>
          <a:p>
            <a:r>
              <a:rPr lang="en-GB" dirty="0" smtClean="0"/>
              <a:t>There is a logical pattern to cleaning the data, but it is hard to implement with excel functions.</a:t>
            </a:r>
          </a:p>
        </p:txBody>
      </p:sp>
      <p:sp>
        <p:nvSpPr>
          <p:cNvPr id="6" name="TextBox 5"/>
          <p:cNvSpPr txBox="1"/>
          <p:nvPr/>
        </p:nvSpPr>
        <p:spPr>
          <a:xfrm>
            <a:off x="2286000" y="5807552"/>
            <a:ext cx="10650071" cy="461665"/>
          </a:xfrm>
          <a:prstGeom prst="rect">
            <a:avLst/>
          </a:prstGeom>
          <a:noFill/>
        </p:spPr>
        <p:txBody>
          <a:bodyPr wrap="square" rtlCol="0">
            <a:spAutoFit/>
          </a:bodyPr>
          <a:lstStyle/>
          <a:p>
            <a:r>
              <a:rPr lang="en-GB" sz="2400" dirty="0" smtClean="0"/>
              <a:t>This also depends on what tool you’re most comfortable with!</a:t>
            </a:r>
            <a:endParaRPr lang="en-GB" sz="2400" dirty="0"/>
          </a:p>
        </p:txBody>
      </p:sp>
    </p:spTree>
    <p:extLst>
      <p:ext uri="{BB962C8B-B14F-4D97-AF65-F5344CB8AC3E}">
        <p14:creationId xmlns:p14="http://schemas.microsoft.com/office/powerpoint/2010/main" val="2191898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586" y="2480364"/>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2410260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to clean</a:t>
            </a:r>
            <a:endParaRPr lang="en-GB" dirty="0"/>
          </a:p>
        </p:txBody>
      </p:sp>
      <p:sp>
        <p:nvSpPr>
          <p:cNvPr id="3" name="Content Placeholder 2"/>
          <p:cNvSpPr>
            <a:spLocks noGrp="1"/>
          </p:cNvSpPr>
          <p:nvPr>
            <p:ph idx="1"/>
          </p:nvPr>
        </p:nvSpPr>
        <p:spPr>
          <a:xfrm>
            <a:off x="419559" y="1713687"/>
            <a:ext cx="11599844" cy="2614173"/>
          </a:xfrm>
        </p:spPr>
        <p:txBody>
          <a:bodyPr>
            <a:normAutofit lnSpcReduction="10000"/>
          </a:bodyPr>
          <a:lstStyle/>
          <a:p>
            <a:r>
              <a:rPr lang="en-GB" dirty="0"/>
              <a:t>A vital component of data science involves acquiring raw data and getting it into a form ready for analysis</a:t>
            </a:r>
            <a:r>
              <a:rPr lang="en-GB" dirty="0" smtClean="0"/>
              <a:t>.</a:t>
            </a:r>
          </a:p>
          <a:p>
            <a:r>
              <a:rPr lang="en-GB" dirty="0" smtClean="0"/>
              <a:t>Proper </a:t>
            </a:r>
            <a:r>
              <a:rPr lang="en-GB" dirty="0"/>
              <a:t>data cleaning can make or break your project. </a:t>
            </a:r>
            <a:endParaRPr lang="en-GB" dirty="0" smtClean="0"/>
          </a:p>
          <a:p>
            <a:r>
              <a:rPr lang="en-GB" dirty="0" smtClean="0"/>
              <a:t>Indeed, </a:t>
            </a:r>
            <a:r>
              <a:rPr lang="en-GB" dirty="0"/>
              <a:t>it is commonly said that data scientists spend </a:t>
            </a:r>
            <a:r>
              <a:rPr lang="en-GB" dirty="0" smtClean="0"/>
              <a:t>90</a:t>
            </a:r>
            <a:r>
              <a:rPr lang="en-GB" dirty="0"/>
              <a:t>% of their time cleaning and manipulating data, and only </a:t>
            </a:r>
            <a:r>
              <a:rPr lang="en-GB" dirty="0" smtClean="0"/>
              <a:t>10</a:t>
            </a:r>
            <a:r>
              <a:rPr lang="en-GB" dirty="0"/>
              <a:t>% of their time actually </a:t>
            </a:r>
            <a:r>
              <a:rPr lang="en-GB" dirty="0" smtClean="0"/>
              <a:t>analysing </a:t>
            </a:r>
            <a:r>
              <a:rPr lang="en-GB" dirty="0"/>
              <a:t>it</a:t>
            </a:r>
            <a:r>
              <a:rPr lang="en-GB" dirty="0" smtClean="0"/>
              <a:t>.</a:t>
            </a:r>
          </a:p>
          <a:p>
            <a:pPr marL="0" indent="0">
              <a:buNone/>
            </a:pPr>
            <a:endParaRPr lang="en-GB" dirty="0"/>
          </a:p>
        </p:txBody>
      </p:sp>
      <p:pic>
        <p:nvPicPr>
          <p:cNvPr id="1026" name="Picture 2" descr="Image result for cleaning memes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2984" y="3736469"/>
            <a:ext cx="2764736" cy="2764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559" y="4011770"/>
            <a:ext cx="8713424" cy="2092881"/>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There are no hidden tricks and secrets to uncover, or any ‘hard and fast’ rules for data cleaning.</a:t>
            </a:r>
          </a:p>
          <a:p>
            <a:pPr marL="285750" indent="-285750">
              <a:buFont typeface="Arial" panose="020B0604020202020204" pitchFamily="34" charset="0"/>
              <a:buChar char="•"/>
            </a:pPr>
            <a:r>
              <a:rPr lang="en-GB" sz="2800" dirty="0" smtClean="0"/>
              <a:t>There are a number of steps that an analyst can follow in order to ensure that their data is useable.</a:t>
            </a:r>
          </a:p>
          <a:p>
            <a:endParaRPr lang="en-GB" dirty="0"/>
          </a:p>
        </p:txBody>
      </p:sp>
    </p:spTree>
    <p:extLst>
      <p:ext uri="{BB962C8B-B14F-4D97-AF65-F5344CB8AC3E}">
        <p14:creationId xmlns:p14="http://schemas.microsoft.com/office/powerpoint/2010/main" val="2465873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Remove unwanted observations</a:t>
            </a:r>
            <a:endParaRPr lang="en-GB" dirty="0"/>
          </a:p>
        </p:txBody>
      </p:sp>
      <p:sp>
        <p:nvSpPr>
          <p:cNvPr id="3" name="Content Placeholder 2"/>
          <p:cNvSpPr>
            <a:spLocks noGrp="1"/>
          </p:cNvSpPr>
          <p:nvPr>
            <p:ph idx="1"/>
          </p:nvPr>
        </p:nvSpPr>
        <p:spPr/>
        <p:txBody>
          <a:bodyPr/>
          <a:lstStyle/>
          <a:p>
            <a:pPr marL="0" indent="0">
              <a:buNone/>
            </a:pPr>
            <a:r>
              <a:rPr lang="en-GB" dirty="0"/>
              <a:t>The first step to data cleaning is removing unwanted observations from your dataset</a:t>
            </a:r>
            <a:r>
              <a:rPr lang="en-GB" dirty="0" smtClean="0"/>
              <a:t>. This includes duplicate and irrelevant observations</a:t>
            </a:r>
            <a:endParaRPr lang="en-GB" dirty="0"/>
          </a:p>
        </p:txBody>
      </p:sp>
    </p:spTree>
    <p:extLst>
      <p:ext uri="{BB962C8B-B14F-4D97-AF65-F5344CB8AC3E}">
        <p14:creationId xmlns:p14="http://schemas.microsoft.com/office/powerpoint/2010/main" val="4171769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Duplicate observations</a:t>
            </a:r>
            <a:endParaRPr lang="en-GB" dirty="0"/>
          </a:p>
        </p:txBody>
      </p:sp>
      <p:sp>
        <p:nvSpPr>
          <p:cNvPr id="3" name="Content Placeholder 2"/>
          <p:cNvSpPr>
            <a:spLocks noGrp="1"/>
          </p:cNvSpPr>
          <p:nvPr>
            <p:ph idx="1"/>
          </p:nvPr>
        </p:nvSpPr>
        <p:spPr>
          <a:xfrm>
            <a:off x="838199" y="1913760"/>
            <a:ext cx="10803301" cy="4351338"/>
          </a:xfrm>
        </p:spPr>
        <p:txBody>
          <a:bodyPr/>
          <a:lstStyle/>
          <a:p>
            <a:pPr marL="0" indent="0">
              <a:buNone/>
            </a:pPr>
            <a:r>
              <a:rPr lang="en-GB" dirty="0"/>
              <a:t>Duplicate observations most frequently arise during </a:t>
            </a:r>
            <a:r>
              <a:rPr lang="en-GB" b="1" dirty="0"/>
              <a:t>data collection</a:t>
            </a:r>
            <a:r>
              <a:rPr lang="en-GB" dirty="0"/>
              <a:t>, such as when you</a:t>
            </a:r>
            <a:r>
              <a:rPr lang="en-GB" dirty="0" smtClean="0"/>
              <a:t>:</a:t>
            </a:r>
          </a:p>
          <a:p>
            <a:pPr fontAlgn="base"/>
            <a:r>
              <a:rPr lang="en-GB" dirty="0"/>
              <a:t>Combine datasets from multiple places</a:t>
            </a:r>
          </a:p>
          <a:p>
            <a:pPr fontAlgn="base"/>
            <a:r>
              <a:rPr lang="en-GB" dirty="0"/>
              <a:t>Scrape data</a:t>
            </a:r>
          </a:p>
          <a:p>
            <a:pPr fontAlgn="base"/>
            <a:r>
              <a:rPr lang="en-GB" dirty="0"/>
              <a:t>Receive data from clients/other </a:t>
            </a:r>
            <a:r>
              <a:rPr lang="en-GB" dirty="0" smtClean="0"/>
              <a:t>departments</a:t>
            </a:r>
            <a:endParaRPr lang="en-GB" dirty="0"/>
          </a:p>
        </p:txBody>
      </p:sp>
      <p:pic>
        <p:nvPicPr>
          <p:cNvPr id="4" name="Picture 3"/>
          <p:cNvPicPr>
            <a:picLocks noChangeAspect="1"/>
          </p:cNvPicPr>
          <p:nvPr/>
        </p:nvPicPr>
        <p:blipFill>
          <a:blip r:embed="rId2"/>
          <a:stretch>
            <a:fillRect/>
          </a:stretch>
        </p:blipFill>
        <p:spPr>
          <a:xfrm>
            <a:off x="8416112" y="3139807"/>
            <a:ext cx="3225389" cy="3125291"/>
          </a:xfrm>
          <a:prstGeom prst="rect">
            <a:avLst/>
          </a:prstGeom>
        </p:spPr>
      </p:pic>
    </p:spTree>
    <p:extLst>
      <p:ext uri="{BB962C8B-B14F-4D97-AF65-F5344CB8AC3E}">
        <p14:creationId xmlns:p14="http://schemas.microsoft.com/office/powerpoint/2010/main" val="877246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48" y="379614"/>
            <a:ext cx="10515600" cy="1325563"/>
          </a:xfrm>
        </p:spPr>
        <p:txBody>
          <a:bodyPr/>
          <a:lstStyle/>
          <a:p>
            <a:r>
              <a:rPr lang="en-GB" dirty="0" smtClean="0"/>
              <a:t>Irrelevant observations</a:t>
            </a:r>
            <a:endParaRPr lang="en-GB" dirty="0"/>
          </a:p>
        </p:txBody>
      </p:sp>
      <p:sp>
        <p:nvSpPr>
          <p:cNvPr id="3" name="Content Placeholder 2"/>
          <p:cNvSpPr>
            <a:spLocks noGrp="1"/>
          </p:cNvSpPr>
          <p:nvPr>
            <p:ph idx="1"/>
          </p:nvPr>
        </p:nvSpPr>
        <p:spPr>
          <a:xfrm>
            <a:off x="442727" y="1965284"/>
            <a:ext cx="11629452" cy="2341487"/>
          </a:xfrm>
        </p:spPr>
        <p:txBody>
          <a:bodyPr>
            <a:normAutofit/>
          </a:bodyPr>
          <a:lstStyle/>
          <a:p>
            <a:pPr marL="0" indent="0">
              <a:buNone/>
            </a:pPr>
            <a:r>
              <a:rPr lang="en-GB" sz="2400" dirty="0" smtClean="0"/>
              <a:t>Irrelevant observations are those that don’t actually fit the specific problem that you’re trying to solve.</a:t>
            </a:r>
          </a:p>
          <a:p>
            <a:pPr marL="0" indent="0">
              <a:buNone/>
            </a:pPr>
            <a:endParaRPr lang="en-GB" sz="2400" dirty="0" smtClean="0"/>
          </a:p>
          <a:p>
            <a:r>
              <a:rPr lang="en-GB" sz="2400" dirty="0" smtClean="0"/>
              <a:t>If </a:t>
            </a:r>
            <a:r>
              <a:rPr lang="en-GB" sz="2400" dirty="0"/>
              <a:t>you were building a model for </a:t>
            </a:r>
            <a:r>
              <a:rPr lang="en-GB" sz="2400" dirty="0" smtClean="0"/>
              <a:t>single-family </a:t>
            </a:r>
            <a:r>
              <a:rPr lang="en-GB" sz="2400" dirty="0"/>
              <a:t>homes only, </a:t>
            </a:r>
            <a:r>
              <a:rPr lang="en-GB" sz="2400" dirty="0" smtClean="0"/>
              <a:t>for example, you </a:t>
            </a:r>
            <a:r>
              <a:rPr lang="en-GB" sz="2400" dirty="0"/>
              <a:t>wouldn't want observations for </a:t>
            </a:r>
            <a:r>
              <a:rPr lang="en-GB" sz="2400" dirty="0" smtClean="0"/>
              <a:t>blocks of flats </a:t>
            </a:r>
            <a:r>
              <a:rPr lang="en-GB" sz="2400" dirty="0"/>
              <a:t>in there.</a:t>
            </a:r>
          </a:p>
        </p:txBody>
      </p:sp>
      <p:sp>
        <p:nvSpPr>
          <p:cNvPr id="4" name="TextBox 3"/>
          <p:cNvSpPr txBox="1"/>
          <p:nvPr/>
        </p:nvSpPr>
        <p:spPr>
          <a:xfrm>
            <a:off x="442727" y="3966713"/>
            <a:ext cx="8250290" cy="1200329"/>
          </a:xfrm>
          <a:prstGeom prst="rect">
            <a:avLst/>
          </a:prstGeom>
          <a:noFill/>
        </p:spPr>
        <p:txBody>
          <a:bodyPr wrap="square" rtlCol="0">
            <a:spAutoFit/>
          </a:bodyPr>
          <a:lstStyle/>
          <a:p>
            <a:pPr marL="285750" indent="-285750" fontAlgn="base">
              <a:buFont typeface="Arial" panose="020B0604020202020204" pitchFamily="34" charset="0"/>
              <a:buChar char="•"/>
            </a:pPr>
            <a:r>
              <a:rPr lang="en-GB" sz="2400" dirty="0"/>
              <a:t>This is also a great time to review your charts from Exploratory Analysis. You can look at the distribution charts for categorical features to see if there are any classes that shouldn’t be there</a:t>
            </a:r>
            <a:r>
              <a:rPr lang="en-GB" sz="2400" dirty="0" smtClean="0"/>
              <a:t>.</a:t>
            </a:r>
          </a:p>
        </p:txBody>
      </p:sp>
      <p:pic>
        <p:nvPicPr>
          <p:cNvPr id="5" name="Picture 4"/>
          <p:cNvPicPr>
            <a:picLocks noChangeAspect="1"/>
          </p:cNvPicPr>
          <p:nvPr/>
        </p:nvPicPr>
        <p:blipFill>
          <a:blip r:embed="rId3"/>
          <a:stretch>
            <a:fillRect/>
          </a:stretch>
        </p:blipFill>
        <p:spPr>
          <a:xfrm>
            <a:off x="8866980" y="3675825"/>
            <a:ext cx="3151057" cy="2906211"/>
          </a:xfrm>
          <a:prstGeom prst="rect">
            <a:avLst/>
          </a:prstGeom>
        </p:spPr>
      </p:pic>
    </p:spTree>
    <p:extLst>
      <p:ext uri="{BB962C8B-B14F-4D97-AF65-F5344CB8AC3E}">
        <p14:creationId xmlns:p14="http://schemas.microsoft.com/office/powerpoint/2010/main" val="3312912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Fix Structural Errors</a:t>
            </a:r>
            <a:endParaRPr lang="en-GB" dirty="0"/>
          </a:p>
        </p:txBody>
      </p:sp>
      <p:sp>
        <p:nvSpPr>
          <p:cNvPr id="3" name="Content Placeholder 2"/>
          <p:cNvSpPr>
            <a:spLocks noGrp="1"/>
          </p:cNvSpPr>
          <p:nvPr>
            <p:ph idx="1"/>
          </p:nvPr>
        </p:nvSpPr>
        <p:spPr>
          <a:xfrm>
            <a:off x="838200" y="1561220"/>
            <a:ext cx="10515600" cy="4993816"/>
          </a:xfrm>
        </p:spPr>
        <p:txBody>
          <a:bodyPr>
            <a:normAutofit/>
          </a:bodyPr>
          <a:lstStyle/>
          <a:p>
            <a:r>
              <a:rPr lang="en-GB" dirty="0" smtClean="0"/>
              <a:t>Structural errors are those that arise during measurement, data transfer, or other types of "poor housekeeping”.</a:t>
            </a:r>
          </a:p>
          <a:p>
            <a:r>
              <a:rPr lang="en-GB" dirty="0" smtClean="0"/>
              <a:t>Include issues such as </a:t>
            </a:r>
            <a:r>
              <a:rPr lang="en-GB" dirty="0"/>
              <a:t>typos</a:t>
            </a:r>
            <a:r>
              <a:rPr lang="en-GB" b="1" dirty="0"/>
              <a:t> </a:t>
            </a:r>
            <a:r>
              <a:rPr lang="en-GB" dirty="0"/>
              <a:t>or inconsistent capitalization. </a:t>
            </a:r>
            <a:endParaRPr lang="en-GB" dirty="0" smtClean="0"/>
          </a:p>
          <a:p>
            <a:r>
              <a:rPr lang="en-GB" dirty="0" smtClean="0"/>
              <a:t>If working with a large data set, check the top 20 rows, bottom 20 rows, and a random 20 rows from somewhere in between:</a:t>
            </a:r>
          </a:p>
          <a:p>
            <a:pPr marL="457200" lvl="1" indent="0">
              <a:buNone/>
            </a:pPr>
            <a:r>
              <a:rPr lang="en-GB" dirty="0" smtClean="0"/>
              <a:t>1. Does what you’re looking at make sense?</a:t>
            </a:r>
            <a:br>
              <a:rPr lang="en-GB" dirty="0" smtClean="0"/>
            </a:br>
            <a:r>
              <a:rPr lang="en-GB" dirty="0" smtClean="0"/>
              <a:t>2. Does the data match the column label?</a:t>
            </a:r>
          </a:p>
          <a:p>
            <a:pPr marL="457200" lvl="1" indent="0">
              <a:buNone/>
            </a:pPr>
            <a:r>
              <a:rPr lang="en-GB" dirty="0" smtClean="0"/>
              <a:t>3. Does the data abide by the appropriate rules for its field? i.e. if my name was in a field, it should say “Lewys“, not “L3wys”, and phones numbers should be the correct number of numerical digits.</a:t>
            </a:r>
          </a:p>
          <a:p>
            <a:pPr marL="457200" lvl="1" indent="0">
              <a:buNone/>
            </a:pPr>
            <a:r>
              <a:rPr lang="en-GB" dirty="0" smtClean="0"/>
              <a:t>4. Is there logic to the data issues you are finding; i.e. (01632) 960050 -&gt; 01632 960050.</a:t>
            </a:r>
          </a:p>
          <a:p>
            <a:pPr marL="457200" lvl="1" indent="0">
              <a:buNone/>
            </a:pPr>
            <a:endParaRPr lang="en-GB" dirty="0" smtClean="0"/>
          </a:p>
        </p:txBody>
      </p:sp>
    </p:spTree>
    <p:extLst>
      <p:ext uri="{BB962C8B-B14F-4D97-AF65-F5344CB8AC3E}">
        <p14:creationId xmlns:p14="http://schemas.microsoft.com/office/powerpoint/2010/main" val="3156297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If dealing with categorical features, it is easy to check for such areas using some form of plot.</a:t>
            </a:r>
          </a:p>
          <a:p>
            <a:pPr marL="457200" lvl="1" indent="0">
              <a:buNone/>
            </a:pPr>
            <a:r>
              <a:rPr lang="en-GB" dirty="0" smtClean="0"/>
              <a:t>1. Easy changes are fine to make; i.e. “L3wys” -&gt; “Lewys”.</a:t>
            </a:r>
          </a:p>
          <a:p>
            <a:pPr marL="457200" lvl="1" indent="0">
              <a:buNone/>
            </a:pPr>
            <a:r>
              <a:rPr lang="en-GB" dirty="0" smtClean="0"/>
              <a:t>2. Avoid making amendments, such as “</a:t>
            </a:r>
            <a:r>
              <a:rPr lang="en-GB" dirty="0" err="1" smtClean="0"/>
              <a:t>Mert</a:t>
            </a:r>
            <a:r>
              <a:rPr lang="en-GB" dirty="0" smtClean="0"/>
              <a:t>” -&gt; “Bert”, unless you have prior knowledge.</a:t>
            </a:r>
          </a:p>
          <a:p>
            <a:r>
              <a:rPr lang="en-GB" dirty="0" smtClean="0"/>
              <a:t>If working with numerical features, compute some summary statistics. Do these make sense? i.e. if looking at data for low income families, it’s unlikely that the annual wage for an individual will be ~&gt;£1,000,000.</a:t>
            </a:r>
          </a:p>
          <a:p>
            <a:pPr marL="0" indent="0">
              <a:buNone/>
            </a:pPr>
            <a:endParaRPr lang="en-GB" dirty="0"/>
          </a:p>
        </p:txBody>
      </p:sp>
    </p:spTree>
    <p:extLst>
      <p:ext uri="{BB962C8B-B14F-4D97-AF65-F5344CB8AC3E}">
        <p14:creationId xmlns:p14="http://schemas.microsoft.com/office/powerpoint/2010/main" val="167205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Filter Unwanted Outliers</a:t>
            </a:r>
            <a:endParaRPr lang="en-GB" dirty="0"/>
          </a:p>
        </p:txBody>
      </p:sp>
      <p:sp>
        <p:nvSpPr>
          <p:cNvPr id="3" name="Content Placeholder 2"/>
          <p:cNvSpPr>
            <a:spLocks noGrp="1"/>
          </p:cNvSpPr>
          <p:nvPr>
            <p:ph idx="1"/>
          </p:nvPr>
        </p:nvSpPr>
        <p:spPr>
          <a:xfrm>
            <a:off x="838200" y="2255454"/>
            <a:ext cx="10332904" cy="4351338"/>
          </a:xfrm>
        </p:spPr>
        <p:txBody>
          <a:bodyPr>
            <a:normAutofit/>
          </a:bodyPr>
          <a:lstStyle/>
          <a:p>
            <a:pPr fontAlgn="base"/>
            <a:r>
              <a:rPr lang="en-GB" sz="2400" dirty="0"/>
              <a:t>Outliers can cause problems with certain types of </a:t>
            </a:r>
            <a:r>
              <a:rPr lang="en-GB" sz="2400" dirty="0" smtClean="0"/>
              <a:t>models</a:t>
            </a:r>
          </a:p>
          <a:p>
            <a:pPr fontAlgn="base"/>
            <a:r>
              <a:rPr lang="en-GB" sz="2400" dirty="0" smtClean="0"/>
              <a:t>In </a:t>
            </a:r>
            <a:r>
              <a:rPr lang="en-GB" sz="2400" dirty="0"/>
              <a:t>general, if you have a legitimate</a:t>
            </a:r>
            <a:r>
              <a:rPr lang="en-GB" sz="2400" b="1" dirty="0"/>
              <a:t> </a:t>
            </a:r>
            <a:r>
              <a:rPr lang="en-GB" sz="2400" dirty="0"/>
              <a:t>reason to remove an outlier, it will help your model’s performance</a:t>
            </a:r>
            <a:r>
              <a:rPr lang="en-GB" sz="2400" dirty="0" smtClean="0"/>
              <a:t>.</a:t>
            </a:r>
            <a:endParaRPr lang="en-GB" sz="2400" dirty="0"/>
          </a:p>
        </p:txBody>
      </p:sp>
      <p:pic>
        <p:nvPicPr>
          <p:cNvPr id="4" name="Picture 3"/>
          <p:cNvPicPr>
            <a:picLocks noChangeAspect="1"/>
          </p:cNvPicPr>
          <p:nvPr/>
        </p:nvPicPr>
        <p:blipFill>
          <a:blip r:embed="rId2"/>
          <a:stretch>
            <a:fillRect/>
          </a:stretch>
        </p:blipFill>
        <p:spPr>
          <a:xfrm>
            <a:off x="8571124" y="3405422"/>
            <a:ext cx="3446730" cy="3201370"/>
          </a:xfrm>
          <a:prstGeom prst="rect">
            <a:avLst/>
          </a:prstGeom>
        </p:spPr>
      </p:pic>
      <p:sp>
        <p:nvSpPr>
          <p:cNvPr id="5" name="TextBox 4"/>
          <p:cNvSpPr txBox="1"/>
          <p:nvPr/>
        </p:nvSpPr>
        <p:spPr>
          <a:xfrm>
            <a:off x="838200" y="3482613"/>
            <a:ext cx="6554118" cy="1569660"/>
          </a:xfrm>
          <a:prstGeom prst="rect">
            <a:avLst/>
          </a:prstGeom>
          <a:noFill/>
        </p:spPr>
        <p:txBody>
          <a:bodyPr wrap="square" rtlCol="0">
            <a:spAutoFit/>
          </a:bodyPr>
          <a:lstStyle/>
          <a:p>
            <a:pPr marL="285750" indent="-285750" fontAlgn="base">
              <a:buFont typeface="Arial" panose="020B0604020202020204" pitchFamily="34" charset="0"/>
              <a:buChar char="•"/>
            </a:pPr>
            <a:r>
              <a:rPr lang="en-GB" sz="2400" dirty="0" smtClean="0"/>
              <a:t>However, </a:t>
            </a:r>
            <a:r>
              <a:rPr lang="en-GB" sz="2400" i="1" dirty="0" smtClean="0"/>
              <a:t>outliers are innocent until proven guilty</a:t>
            </a:r>
            <a:r>
              <a:rPr lang="en-GB" sz="2400" dirty="0" smtClean="0"/>
              <a:t>. You should never remove an outlier just because it’s a "big number." That big number could be very informative for your model.</a:t>
            </a:r>
          </a:p>
        </p:txBody>
      </p:sp>
    </p:spTree>
    <p:extLst>
      <p:ext uri="{BB962C8B-B14F-4D97-AF65-F5344CB8AC3E}">
        <p14:creationId xmlns:p14="http://schemas.microsoft.com/office/powerpoint/2010/main" val="3914320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Handle Missing Data</a:t>
            </a:r>
            <a:endParaRPr lang="en-GB" dirty="0"/>
          </a:p>
        </p:txBody>
      </p:sp>
      <p:sp>
        <p:nvSpPr>
          <p:cNvPr id="3" name="Content Placeholder 2"/>
          <p:cNvSpPr>
            <a:spLocks noGrp="1"/>
          </p:cNvSpPr>
          <p:nvPr>
            <p:ph idx="1"/>
          </p:nvPr>
        </p:nvSpPr>
        <p:spPr>
          <a:xfrm>
            <a:off x="838200" y="1825624"/>
            <a:ext cx="10515600" cy="4806529"/>
          </a:xfrm>
        </p:spPr>
        <p:txBody>
          <a:bodyPr>
            <a:normAutofit/>
          </a:bodyPr>
          <a:lstStyle/>
          <a:p>
            <a:r>
              <a:rPr lang="en-GB" dirty="0" smtClean="0"/>
              <a:t>You cannot simply ignore missing values in your dataset. You must handle them in some way for the very practical reason that most missing values could negatively impact your analysis.</a:t>
            </a:r>
          </a:p>
          <a:p>
            <a:r>
              <a:rPr lang="en-GB" dirty="0" smtClean="0"/>
              <a:t>Look at the missing (or ‘null’ values) values. How many are there? Is this number acceptable? Is there a pattern as to where these missing values appear; if so, there could be an issue with data collection or transfer.</a:t>
            </a:r>
          </a:p>
          <a:p>
            <a:r>
              <a:rPr lang="en-GB" dirty="0" smtClean="0"/>
              <a:t>There are two common ways in which to deal with missing values, and neither of them are good:</a:t>
            </a:r>
          </a:p>
          <a:p>
            <a:pPr marL="914400" lvl="1" indent="-457200">
              <a:buAutoNum type="arabicPeriod"/>
            </a:pPr>
            <a:r>
              <a:rPr lang="en-GB" dirty="0" smtClean="0"/>
              <a:t>Dropping observations</a:t>
            </a:r>
          </a:p>
          <a:p>
            <a:pPr marL="914400" lvl="1" indent="-457200">
              <a:buAutoNum type="arabicPeriod"/>
            </a:pPr>
            <a:r>
              <a:rPr lang="en-GB" dirty="0" smtClean="0"/>
              <a:t>Inputting missing values.</a:t>
            </a:r>
          </a:p>
        </p:txBody>
      </p:sp>
    </p:spTree>
    <p:extLst>
      <p:ext uri="{BB962C8B-B14F-4D97-AF65-F5344CB8AC3E}">
        <p14:creationId xmlns:p14="http://schemas.microsoft.com/office/powerpoint/2010/main" val="3941918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1357</Words>
  <Application>Microsoft Office PowerPoint</Application>
  <PresentationFormat>Widescreen</PresentationFormat>
  <Paragraphs>94</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The need to clean</vt:lpstr>
      <vt:lpstr>1. Remove unwanted observations</vt:lpstr>
      <vt:lpstr>Duplicate observations</vt:lpstr>
      <vt:lpstr>Irrelevant observations</vt:lpstr>
      <vt:lpstr>2. Fix Structural Errors</vt:lpstr>
      <vt:lpstr>PowerPoint Presentation</vt:lpstr>
      <vt:lpstr>3. Filter Unwanted Outliers</vt:lpstr>
      <vt:lpstr>4. Handle Missing Data</vt:lpstr>
      <vt:lpstr>Dropping observations</vt:lpstr>
      <vt:lpstr>Inputting</vt:lpstr>
      <vt:lpstr>Dealing with missing values</vt:lpstr>
      <vt:lpstr>Missing categorical data</vt:lpstr>
      <vt:lpstr>Missing numeric data</vt:lpstr>
      <vt:lpstr>Communicate with the source</vt:lpstr>
      <vt:lpstr>There are other approaches to data cleaning</vt:lpstr>
      <vt:lpstr>Use the correct tools</vt:lpstr>
      <vt:lpstr>Any questions?</vt:lpstr>
    </vt:vector>
  </TitlesOfParts>
  <Company>University of Exeter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Brace, Lewys</dc:creator>
  <cp:lastModifiedBy>Brace, Lewys</cp:lastModifiedBy>
  <cp:revision>27</cp:revision>
  <dcterms:created xsi:type="dcterms:W3CDTF">2018-07-24T10:33:33Z</dcterms:created>
  <dcterms:modified xsi:type="dcterms:W3CDTF">2019-02-27T10:34:59Z</dcterms:modified>
</cp:coreProperties>
</file>