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5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423299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62094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48891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393872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304605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32939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92678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23527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361961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296096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9D611-A004-4EEE-9C55-D1390A024666}" type="datetimeFigureOut">
              <a:rPr lang="en-GB" smtClean="0"/>
              <a:t>12/11/2018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286428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9D611-A004-4EEE-9C55-D1390A024666}" type="datetimeFigureOut">
              <a:rPr lang="en-GB" smtClean="0"/>
              <a:t>12/11/2018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DBEE9-DBF8-4D11-84B9-2112FF94AE96}" type="slidenum">
              <a:rPr lang="en-GB" smtClean="0"/>
              <a:t>‹#›</a:t>
            </a:fld>
            <a:endParaRPr lang="en-GB" dirty="0"/>
          </a:p>
        </p:txBody>
      </p:sp>
    </p:spTree>
    <p:extLst>
      <p:ext uri="{BB962C8B-B14F-4D97-AF65-F5344CB8AC3E}">
        <p14:creationId xmlns:p14="http://schemas.microsoft.com/office/powerpoint/2010/main" val="4293581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12447" y="1797500"/>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A </a:t>
            </a:r>
            <a:r>
              <a:rPr lang="en-GB" dirty="0" smtClean="0"/>
              <a:t>Practical Introduction </a:t>
            </a:r>
            <a:r>
              <a:rPr lang="en-GB" dirty="0" smtClean="0"/>
              <a:t>to Python</a:t>
            </a:r>
          </a:p>
          <a:p>
            <a:r>
              <a:rPr lang="en-GB" sz="2400" dirty="0" smtClean="0"/>
              <a:t>Part 1 </a:t>
            </a:r>
            <a:endParaRPr lang="en-GB" sz="2500" dirty="0"/>
          </a:p>
        </p:txBody>
      </p:sp>
      <p:pic>
        <p:nvPicPr>
          <p:cNvPr id="5" name="Picture 4"/>
          <p:cNvPicPr>
            <a:picLocks noChangeAspect="1"/>
          </p:cNvPicPr>
          <p:nvPr/>
        </p:nvPicPr>
        <p:blipFill>
          <a:blip r:embed="rId2"/>
          <a:stretch>
            <a:fillRect/>
          </a:stretch>
        </p:blipFill>
        <p:spPr>
          <a:xfrm>
            <a:off x="16346" y="197598"/>
            <a:ext cx="2076450" cy="933450"/>
          </a:xfrm>
          <a:prstGeom prst="rect">
            <a:avLst/>
          </a:prstGeom>
        </p:spPr>
      </p:pic>
      <p:pic>
        <p:nvPicPr>
          <p:cNvPr id="6" name="Picture 5"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570" y="197598"/>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
          <p:cNvSpPr txBox="1"/>
          <p:nvPr/>
        </p:nvSpPr>
        <p:spPr>
          <a:xfrm>
            <a:off x="9432454" y="5997595"/>
            <a:ext cx="2743200" cy="6628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Lewys Brace</a:t>
            </a:r>
          </a:p>
          <a:p>
            <a:r>
              <a:rPr lang="en-GB" dirty="0" smtClean="0"/>
              <a:t>l.brace@Exeter.ac.uk</a:t>
            </a:r>
            <a:endParaRPr lang="en-GB" dirty="0"/>
          </a:p>
        </p:txBody>
      </p:sp>
    </p:spTree>
    <p:extLst>
      <p:ext uri="{BB962C8B-B14F-4D97-AF65-F5344CB8AC3E}">
        <p14:creationId xmlns:p14="http://schemas.microsoft.com/office/powerpoint/2010/main" val="92807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sp>
        <p:nvSpPr>
          <p:cNvPr id="3" name="Content Placeholder 2"/>
          <p:cNvSpPr>
            <a:spLocks noGrp="1"/>
          </p:cNvSpPr>
          <p:nvPr>
            <p:ph idx="1"/>
          </p:nvPr>
        </p:nvSpPr>
        <p:spPr>
          <a:xfrm>
            <a:off x="838200" y="1517529"/>
            <a:ext cx="10515600" cy="4986655"/>
          </a:xfrm>
        </p:spPr>
        <p:txBody>
          <a:bodyPr>
            <a:normAutofit/>
          </a:bodyPr>
          <a:lstStyle/>
          <a:p>
            <a:r>
              <a:rPr lang="en-GB" dirty="0" smtClean="0"/>
              <a:t>Variables in python can contain alphanumerical characters and some special characters.</a:t>
            </a:r>
          </a:p>
          <a:p>
            <a:r>
              <a:rPr lang="en-GB" dirty="0" smtClean="0"/>
              <a:t>By convention, it is common to have variable names that start with lower case letters and have class names beginning with a capital letter; but you can do whatever you want.</a:t>
            </a:r>
          </a:p>
          <a:p>
            <a:r>
              <a:rPr lang="en-GB" dirty="0" smtClean="0"/>
              <a:t>Some keywords are reserved and cannot be used as variable names due to them serving an in-built Python function; i.e. </a:t>
            </a:r>
            <a:r>
              <a:rPr lang="en-GB" dirty="0" smtClean="0">
                <a:solidFill>
                  <a:schemeClr val="accent5">
                    <a:lumMod val="75000"/>
                  </a:schemeClr>
                </a:solidFill>
                <a:latin typeface="Agency FB" panose="020B0503020202020204" pitchFamily="34" charset="0"/>
              </a:rPr>
              <a:t>and</a:t>
            </a:r>
            <a:r>
              <a:rPr lang="en-GB" dirty="0" smtClean="0"/>
              <a:t>, </a:t>
            </a:r>
            <a:r>
              <a:rPr lang="en-GB" dirty="0" smtClean="0">
                <a:solidFill>
                  <a:schemeClr val="accent5">
                    <a:lumMod val="75000"/>
                  </a:schemeClr>
                </a:solidFill>
                <a:latin typeface="Agency FB" panose="020B0503020202020204" pitchFamily="34" charset="0"/>
              </a:rPr>
              <a:t>continue</a:t>
            </a:r>
            <a:r>
              <a:rPr lang="en-GB" dirty="0" smtClean="0"/>
              <a:t>, </a:t>
            </a:r>
            <a:r>
              <a:rPr lang="en-GB" dirty="0" smtClean="0">
                <a:solidFill>
                  <a:schemeClr val="accent5">
                    <a:lumMod val="75000"/>
                  </a:schemeClr>
                </a:solidFill>
                <a:latin typeface="Agency FB" panose="020B0503020202020204" pitchFamily="34" charset="0"/>
              </a:rPr>
              <a:t>break</a:t>
            </a:r>
            <a:r>
              <a:rPr lang="en-GB" dirty="0" smtClean="0"/>
              <a:t>. Your IDE will let you know if you try to use one of these.</a:t>
            </a:r>
          </a:p>
          <a:p>
            <a:r>
              <a:rPr lang="en-GB" dirty="0" smtClean="0"/>
              <a:t>Python is dynamically typed; the type of the variable is derived from the </a:t>
            </a:r>
            <a:r>
              <a:rPr lang="en-GB" dirty="0"/>
              <a:t>v</a:t>
            </a:r>
            <a:r>
              <a:rPr lang="en-GB" dirty="0" smtClean="0"/>
              <a:t>alue it is assigned.</a:t>
            </a:r>
          </a:p>
        </p:txBody>
      </p:sp>
    </p:spTree>
    <p:extLst>
      <p:ext uri="{BB962C8B-B14F-4D97-AF65-F5344CB8AC3E}">
        <p14:creationId xmlns:p14="http://schemas.microsoft.com/office/powerpoint/2010/main" val="93059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types</a:t>
            </a:r>
            <a:endParaRPr lang="en-GB" dirty="0"/>
          </a:p>
        </p:txBody>
      </p:sp>
      <p:sp>
        <p:nvSpPr>
          <p:cNvPr id="3" name="Content Placeholder 2"/>
          <p:cNvSpPr>
            <a:spLocks noGrp="1"/>
          </p:cNvSpPr>
          <p:nvPr>
            <p:ph idx="1"/>
          </p:nvPr>
        </p:nvSpPr>
        <p:spPr>
          <a:xfrm>
            <a:off x="696097" y="1690688"/>
            <a:ext cx="4096265" cy="4351338"/>
          </a:xfrm>
        </p:spPr>
        <p:txBody>
          <a:bodyPr/>
          <a:lstStyle/>
          <a:p>
            <a:r>
              <a:rPr lang="en-GB" dirty="0" smtClean="0"/>
              <a:t>Integer (</a:t>
            </a:r>
            <a:r>
              <a:rPr lang="en-GB" dirty="0" err="1" smtClean="0">
                <a:solidFill>
                  <a:schemeClr val="accent5">
                    <a:lumMod val="75000"/>
                  </a:schemeClr>
                </a:solidFill>
                <a:latin typeface="Agency FB" panose="020B0503020202020204" pitchFamily="34" charset="0"/>
              </a:rPr>
              <a:t>int</a:t>
            </a:r>
            <a:r>
              <a:rPr lang="en-GB" dirty="0" smtClean="0"/>
              <a:t>)		</a:t>
            </a:r>
          </a:p>
          <a:p>
            <a:r>
              <a:rPr lang="en-GB" dirty="0" smtClean="0"/>
              <a:t>Float (</a:t>
            </a:r>
            <a:r>
              <a:rPr lang="en-GB" dirty="0" smtClean="0">
                <a:solidFill>
                  <a:schemeClr val="accent5">
                    <a:lumMod val="75000"/>
                  </a:schemeClr>
                </a:solidFill>
                <a:latin typeface="Agency FB" panose="020B0503020202020204" pitchFamily="34" charset="0"/>
              </a:rPr>
              <a:t>float</a:t>
            </a:r>
            <a:r>
              <a:rPr lang="en-GB" dirty="0" smtClean="0"/>
              <a:t>)</a:t>
            </a:r>
          </a:p>
          <a:p>
            <a:r>
              <a:rPr lang="en-GB" dirty="0"/>
              <a:t>String (</a:t>
            </a:r>
            <a:r>
              <a:rPr lang="en-GB" dirty="0" err="1">
                <a:solidFill>
                  <a:schemeClr val="accent5">
                    <a:lumMod val="75000"/>
                  </a:schemeClr>
                </a:solidFill>
                <a:latin typeface="Agency FB" panose="020B0503020202020204" pitchFamily="34" charset="0"/>
              </a:rPr>
              <a:t>str</a:t>
            </a:r>
            <a:r>
              <a:rPr lang="en-GB" dirty="0" smtClean="0"/>
              <a:t>)</a:t>
            </a:r>
          </a:p>
          <a:p>
            <a:r>
              <a:rPr lang="en-GB" dirty="0" smtClean="0"/>
              <a:t>Boolean (</a:t>
            </a:r>
            <a:r>
              <a:rPr lang="en-GB" dirty="0" smtClean="0">
                <a:solidFill>
                  <a:schemeClr val="accent5">
                    <a:lumMod val="75000"/>
                  </a:schemeClr>
                </a:solidFill>
                <a:latin typeface="Agency FB" panose="020B0503020202020204" pitchFamily="34" charset="0"/>
              </a:rPr>
              <a:t>bool</a:t>
            </a:r>
            <a:r>
              <a:rPr lang="en-GB" dirty="0" smtClean="0"/>
              <a:t>)</a:t>
            </a:r>
          </a:p>
          <a:p>
            <a:r>
              <a:rPr lang="en-GB" dirty="0" smtClean="0"/>
              <a:t>Complex (</a:t>
            </a:r>
            <a:r>
              <a:rPr lang="en-GB" dirty="0" smtClean="0">
                <a:solidFill>
                  <a:schemeClr val="accent5">
                    <a:lumMod val="75000"/>
                  </a:schemeClr>
                </a:solidFill>
                <a:latin typeface="Agency FB" panose="020B0503020202020204" pitchFamily="34" charset="0"/>
              </a:rPr>
              <a:t>complex</a:t>
            </a:r>
            <a:r>
              <a:rPr lang="en-GB" dirty="0" smtClean="0"/>
              <a:t>)</a:t>
            </a:r>
          </a:p>
          <a:p>
            <a:r>
              <a:rPr lang="en-GB" dirty="0" smtClean="0"/>
              <a:t>[…]</a:t>
            </a:r>
          </a:p>
          <a:p>
            <a:r>
              <a:rPr lang="en-GB" dirty="0" smtClean="0"/>
              <a:t>User defined (</a:t>
            </a:r>
            <a:r>
              <a:rPr lang="en-GB" dirty="0" smtClean="0">
                <a:solidFill>
                  <a:schemeClr val="accent5">
                    <a:lumMod val="75000"/>
                  </a:schemeClr>
                </a:solidFill>
                <a:latin typeface="Agency FB" panose="020B0503020202020204" pitchFamily="34" charset="0"/>
              </a:rPr>
              <a:t>classes</a:t>
            </a:r>
            <a:r>
              <a:rPr lang="en-GB" dirty="0" smtClean="0"/>
              <a:t>)</a:t>
            </a:r>
          </a:p>
        </p:txBody>
      </p:sp>
      <p:sp>
        <p:nvSpPr>
          <p:cNvPr id="4" name="Rectangle 3"/>
          <p:cNvSpPr/>
          <p:nvPr/>
        </p:nvSpPr>
        <p:spPr>
          <a:xfrm>
            <a:off x="4716162" y="1502166"/>
            <a:ext cx="7129850" cy="523220"/>
          </a:xfrm>
          <a:prstGeom prst="rect">
            <a:avLst/>
          </a:prstGeom>
        </p:spPr>
        <p:txBody>
          <a:bodyPr wrap="square">
            <a:spAutoFit/>
          </a:bodyPr>
          <a:lstStyle/>
          <a:p>
            <a:pPr marL="285750" indent="-285750">
              <a:buFont typeface="Arial" panose="020B0604020202020204" pitchFamily="34" charset="0"/>
              <a:buChar char="•"/>
            </a:pPr>
            <a:r>
              <a:rPr lang="en-GB" sz="2800" dirty="0"/>
              <a:t>A variable is assigned using the </a:t>
            </a:r>
            <a:r>
              <a:rPr lang="en-GB" sz="2800" dirty="0">
                <a:solidFill>
                  <a:schemeClr val="accent5">
                    <a:lumMod val="75000"/>
                  </a:schemeClr>
                </a:solidFill>
                <a:latin typeface="Agency FB" panose="020B0503020202020204" pitchFamily="34" charset="0"/>
              </a:rPr>
              <a:t>=</a:t>
            </a:r>
            <a:r>
              <a:rPr lang="en-GB" sz="2800" dirty="0">
                <a:latin typeface="Agency FB" panose="020B0503020202020204" pitchFamily="34" charset="0"/>
              </a:rPr>
              <a:t> </a:t>
            </a:r>
            <a:r>
              <a:rPr lang="en-GB" sz="2800" dirty="0" smtClean="0"/>
              <a:t>operator; </a:t>
            </a:r>
            <a:r>
              <a:rPr lang="en-GB" sz="2800" dirty="0" err="1" smtClean="0"/>
              <a:t>i.e</a:t>
            </a:r>
            <a:r>
              <a:rPr lang="en-GB" sz="2800" dirty="0" smtClean="0"/>
              <a:t>:</a:t>
            </a:r>
          </a:p>
        </p:txBody>
      </p:sp>
      <p:pic>
        <p:nvPicPr>
          <p:cNvPr id="5" name="Picture 4"/>
          <p:cNvPicPr>
            <a:picLocks noChangeAspect="1"/>
          </p:cNvPicPr>
          <p:nvPr/>
        </p:nvPicPr>
        <p:blipFill>
          <a:blip r:embed="rId2"/>
          <a:stretch>
            <a:fillRect/>
          </a:stretch>
        </p:blipFill>
        <p:spPr>
          <a:xfrm>
            <a:off x="5408527" y="2163638"/>
            <a:ext cx="2153422" cy="1740437"/>
          </a:xfrm>
          <a:prstGeom prst="rect">
            <a:avLst/>
          </a:prstGeom>
        </p:spPr>
      </p:pic>
      <p:pic>
        <p:nvPicPr>
          <p:cNvPr id="6" name="Picture 5"/>
          <p:cNvPicPr>
            <a:picLocks noChangeAspect="1"/>
          </p:cNvPicPr>
          <p:nvPr/>
        </p:nvPicPr>
        <p:blipFill>
          <a:blip r:embed="rId3"/>
          <a:stretch>
            <a:fillRect/>
          </a:stretch>
        </p:blipFill>
        <p:spPr>
          <a:xfrm>
            <a:off x="8909222" y="2227122"/>
            <a:ext cx="1420086" cy="1153820"/>
          </a:xfrm>
          <a:prstGeom prst="rect">
            <a:avLst/>
          </a:prstGeom>
        </p:spPr>
      </p:pic>
      <p:sp>
        <p:nvSpPr>
          <p:cNvPr id="7" name="TextBox 6"/>
          <p:cNvSpPr txBox="1"/>
          <p:nvPr/>
        </p:nvSpPr>
        <p:spPr>
          <a:xfrm>
            <a:off x="5025081" y="2110922"/>
            <a:ext cx="568411" cy="369332"/>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In:</a:t>
            </a:r>
            <a:endParaRPr lang="en-GB" dirty="0">
              <a:solidFill>
                <a:schemeClr val="accent5">
                  <a:lumMod val="75000"/>
                </a:schemeClr>
              </a:solidFill>
              <a:latin typeface="Agency FB" panose="020B0503020202020204" pitchFamily="34" charset="0"/>
            </a:endParaRPr>
          </a:p>
        </p:txBody>
      </p:sp>
      <p:sp>
        <p:nvSpPr>
          <p:cNvPr id="8" name="TextBox 7"/>
          <p:cNvSpPr txBox="1"/>
          <p:nvPr/>
        </p:nvSpPr>
        <p:spPr>
          <a:xfrm>
            <a:off x="8517924" y="2163638"/>
            <a:ext cx="568411" cy="369332"/>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Out:</a:t>
            </a:r>
            <a:endParaRPr lang="en-GB" dirty="0">
              <a:solidFill>
                <a:schemeClr val="accent5">
                  <a:lumMod val="75000"/>
                </a:schemeClr>
              </a:solidFill>
              <a:latin typeface="Agency FB" panose="020B0503020202020204" pitchFamily="34" charset="0"/>
            </a:endParaRPr>
          </a:p>
        </p:txBody>
      </p:sp>
      <p:sp>
        <p:nvSpPr>
          <p:cNvPr id="9" name="Rectangle 8"/>
          <p:cNvSpPr/>
          <p:nvPr/>
        </p:nvSpPr>
        <p:spPr>
          <a:xfrm>
            <a:off x="4792362" y="4804763"/>
            <a:ext cx="7129850" cy="1815882"/>
          </a:xfrm>
          <a:prstGeom prst="rect">
            <a:avLst/>
          </a:prstGeom>
        </p:spPr>
        <p:txBody>
          <a:bodyPr wrap="square">
            <a:spAutoFit/>
          </a:bodyPr>
          <a:lstStyle/>
          <a:p>
            <a:pPr marL="285750" indent="-285750">
              <a:buFont typeface="Arial" panose="020B0604020202020204" pitchFamily="34" charset="0"/>
              <a:buChar char="•"/>
            </a:pPr>
            <a:r>
              <a:rPr lang="en-GB" sz="2800" dirty="0" smtClean="0">
                <a:solidFill>
                  <a:schemeClr val="accent2">
                    <a:lumMod val="50000"/>
                  </a:schemeClr>
                </a:solidFill>
              </a:rPr>
              <a:t>Create an integer, float, and string variable.</a:t>
            </a:r>
          </a:p>
          <a:p>
            <a:pPr marL="285750" indent="-285750">
              <a:buFont typeface="Arial" panose="020B0604020202020204" pitchFamily="34" charset="0"/>
              <a:buChar char="•"/>
            </a:pPr>
            <a:r>
              <a:rPr lang="en-GB" sz="2800" dirty="0" smtClean="0">
                <a:solidFill>
                  <a:schemeClr val="accent2">
                    <a:lumMod val="50000"/>
                  </a:schemeClr>
                </a:solidFill>
              </a:rPr>
              <a:t>Print these to the screen.</a:t>
            </a:r>
          </a:p>
          <a:p>
            <a:pPr marL="285750" indent="-285750">
              <a:buFont typeface="Arial" panose="020B0604020202020204" pitchFamily="34" charset="0"/>
              <a:buChar char="•"/>
            </a:pPr>
            <a:r>
              <a:rPr lang="en-GB" sz="2800" dirty="0" smtClean="0">
                <a:solidFill>
                  <a:schemeClr val="accent2">
                    <a:lumMod val="50000"/>
                  </a:schemeClr>
                </a:solidFill>
              </a:rPr>
              <a:t>Play around using different variable names, etc. </a:t>
            </a:r>
          </a:p>
        </p:txBody>
      </p:sp>
      <p:sp>
        <p:nvSpPr>
          <p:cNvPr id="10" name="Rectangle 9"/>
          <p:cNvSpPr/>
          <p:nvPr/>
        </p:nvSpPr>
        <p:spPr>
          <a:xfrm>
            <a:off x="4792362" y="3904075"/>
            <a:ext cx="7129850" cy="954107"/>
          </a:xfrm>
          <a:prstGeom prst="rect">
            <a:avLst/>
          </a:prstGeom>
        </p:spPr>
        <p:txBody>
          <a:bodyPr wrap="square">
            <a:spAutoFit/>
          </a:bodyPr>
          <a:lstStyle/>
          <a:p>
            <a:pPr marL="285750" indent="-285750">
              <a:buFont typeface="Arial" panose="020B0604020202020204" pitchFamily="34" charset="0"/>
              <a:buChar char="•"/>
            </a:pPr>
            <a:r>
              <a:rPr lang="en-GB" sz="2800" dirty="0" smtClean="0"/>
              <a:t>The </a:t>
            </a:r>
            <a:r>
              <a:rPr lang="en-GB" sz="2800" dirty="0" smtClean="0">
                <a:solidFill>
                  <a:schemeClr val="accent5">
                    <a:lumMod val="50000"/>
                  </a:schemeClr>
                </a:solidFill>
                <a:latin typeface="Agency FB" panose="020B0503020202020204" pitchFamily="34" charset="0"/>
              </a:rPr>
              <a:t>print() </a:t>
            </a:r>
            <a:r>
              <a:rPr lang="en-GB" sz="2800" dirty="0" smtClean="0"/>
              <a:t>function is used to print something to the screen.</a:t>
            </a:r>
          </a:p>
        </p:txBody>
      </p:sp>
    </p:spTree>
    <p:extLst>
      <p:ext uri="{BB962C8B-B14F-4D97-AF65-F5344CB8AC3E}">
        <p14:creationId xmlns:p14="http://schemas.microsoft.com/office/powerpoint/2010/main" val="48937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368425"/>
            <a:ext cx="10515600" cy="643255"/>
          </a:xfrm>
        </p:spPr>
        <p:txBody>
          <a:bodyPr/>
          <a:lstStyle/>
          <a:p>
            <a:r>
              <a:rPr lang="en-GB" dirty="0" smtClean="0"/>
              <a:t>You can always check the type of a variable using the </a:t>
            </a:r>
            <a:r>
              <a:rPr lang="en-GB" dirty="0" smtClean="0">
                <a:solidFill>
                  <a:schemeClr val="accent5">
                    <a:lumMod val="75000"/>
                  </a:schemeClr>
                </a:solidFill>
                <a:latin typeface="Agency FB" panose="020B0503020202020204" pitchFamily="34" charset="0"/>
              </a:rPr>
              <a:t>type() </a:t>
            </a:r>
            <a:r>
              <a:rPr lang="en-GB" dirty="0" smtClean="0"/>
              <a:t>function.</a:t>
            </a:r>
            <a:endParaRPr lang="en-GB" dirty="0"/>
          </a:p>
        </p:txBody>
      </p:sp>
      <p:pic>
        <p:nvPicPr>
          <p:cNvPr id="4" name="Picture 3"/>
          <p:cNvPicPr>
            <a:picLocks noChangeAspect="1"/>
          </p:cNvPicPr>
          <p:nvPr/>
        </p:nvPicPr>
        <p:blipFill>
          <a:blip r:embed="rId2"/>
          <a:stretch>
            <a:fillRect/>
          </a:stretch>
        </p:blipFill>
        <p:spPr>
          <a:xfrm>
            <a:off x="1704974" y="3120390"/>
            <a:ext cx="4156075" cy="971550"/>
          </a:xfrm>
          <a:prstGeom prst="rect">
            <a:avLst/>
          </a:prstGeom>
        </p:spPr>
      </p:pic>
      <p:pic>
        <p:nvPicPr>
          <p:cNvPr id="5" name="Picture 4"/>
          <p:cNvPicPr>
            <a:picLocks noChangeAspect="1"/>
          </p:cNvPicPr>
          <p:nvPr/>
        </p:nvPicPr>
        <p:blipFill>
          <a:blip r:embed="rId3"/>
          <a:stretch>
            <a:fillRect/>
          </a:stretch>
        </p:blipFill>
        <p:spPr>
          <a:xfrm>
            <a:off x="7553356" y="3356133"/>
            <a:ext cx="2767265" cy="547688"/>
          </a:xfrm>
          <a:prstGeom prst="rect">
            <a:avLst/>
          </a:prstGeom>
        </p:spPr>
      </p:pic>
      <p:sp>
        <p:nvSpPr>
          <p:cNvPr id="6" name="TextBox 5"/>
          <p:cNvSpPr txBox="1"/>
          <p:nvPr/>
        </p:nvSpPr>
        <p:spPr>
          <a:xfrm>
            <a:off x="1138237" y="304520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832282" y="312039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2" name="TextBox 1"/>
          <p:cNvSpPr txBox="1"/>
          <p:nvPr/>
        </p:nvSpPr>
        <p:spPr>
          <a:xfrm>
            <a:off x="973505" y="4401889"/>
            <a:ext cx="6425514"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Check the type of one of your variables.</a:t>
            </a:r>
            <a:endParaRPr lang="en-GB" sz="2800" dirty="0">
              <a:solidFill>
                <a:schemeClr val="accent2">
                  <a:lumMod val="50000"/>
                </a:schemeClr>
              </a:solidFill>
            </a:endParaRPr>
          </a:p>
        </p:txBody>
      </p:sp>
    </p:spTree>
    <p:extLst>
      <p:ext uri="{BB962C8B-B14F-4D97-AF65-F5344CB8AC3E}">
        <p14:creationId xmlns:p14="http://schemas.microsoft.com/office/powerpoint/2010/main" val="420234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060" y="1528445"/>
            <a:ext cx="10515600" cy="757555"/>
          </a:xfrm>
        </p:spPr>
        <p:txBody>
          <a:bodyPr/>
          <a:lstStyle/>
          <a:p>
            <a:r>
              <a:rPr lang="en-GB" dirty="0" smtClean="0"/>
              <a:t>Variables can be </a:t>
            </a:r>
            <a:r>
              <a:rPr lang="en-GB" i="1" dirty="0" smtClean="0"/>
              <a:t>cast</a:t>
            </a:r>
            <a:r>
              <a:rPr lang="en-GB" dirty="0" smtClean="0"/>
              <a:t> to a different type.</a:t>
            </a:r>
            <a:endParaRPr lang="en-GB" dirty="0"/>
          </a:p>
        </p:txBody>
      </p:sp>
      <p:sp>
        <p:nvSpPr>
          <p:cNvPr id="6" name="TextBox 5"/>
          <p:cNvSpPr txBox="1"/>
          <p:nvPr/>
        </p:nvSpPr>
        <p:spPr>
          <a:xfrm>
            <a:off x="861060" y="275087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336651" y="27508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2" name="Picture 1"/>
          <p:cNvPicPr>
            <a:picLocks noChangeAspect="1"/>
          </p:cNvPicPr>
          <p:nvPr/>
        </p:nvPicPr>
        <p:blipFill>
          <a:blip r:embed="rId2"/>
          <a:stretch>
            <a:fillRect/>
          </a:stretch>
        </p:blipFill>
        <p:spPr>
          <a:xfrm>
            <a:off x="1427797" y="2893696"/>
            <a:ext cx="3757578" cy="1472357"/>
          </a:xfrm>
          <a:prstGeom prst="rect">
            <a:avLst/>
          </a:prstGeom>
        </p:spPr>
      </p:pic>
      <p:pic>
        <p:nvPicPr>
          <p:cNvPr id="8" name="Picture 7"/>
          <p:cNvPicPr>
            <a:picLocks noChangeAspect="1"/>
          </p:cNvPicPr>
          <p:nvPr/>
        </p:nvPicPr>
        <p:blipFill>
          <a:blip r:embed="rId3"/>
          <a:stretch>
            <a:fillRect/>
          </a:stretch>
        </p:blipFill>
        <p:spPr>
          <a:xfrm>
            <a:off x="8167043" y="2893696"/>
            <a:ext cx="2006740" cy="1167558"/>
          </a:xfrm>
          <a:prstGeom prst="rect">
            <a:avLst/>
          </a:prstGeom>
        </p:spPr>
      </p:pic>
    </p:spTree>
    <p:extLst>
      <p:ext uri="{BB962C8B-B14F-4D97-AF65-F5344CB8AC3E}">
        <p14:creationId xmlns:p14="http://schemas.microsoft.com/office/powerpoint/2010/main" val="2167155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Arithmetic operators</a:t>
            </a:r>
            <a:endParaRPr lang="en-GB" dirty="0"/>
          </a:p>
        </p:txBody>
      </p:sp>
      <p:sp>
        <p:nvSpPr>
          <p:cNvPr id="3" name="Content Placeholder 2"/>
          <p:cNvSpPr>
            <a:spLocks noGrp="1"/>
          </p:cNvSpPr>
          <p:nvPr>
            <p:ph idx="1"/>
          </p:nvPr>
        </p:nvSpPr>
        <p:spPr>
          <a:xfrm>
            <a:off x="838200" y="1825625"/>
            <a:ext cx="3947984" cy="4351338"/>
          </a:xfrm>
        </p:spPr>
        <p:txBody>
          <a:bodyPr/>
          <a:lstStyle/>
          <a:p>
            <a:pPr marL="0" indent="0">
              <a:buNone/>
            </a:pPr>
            <a:r>
              <a:rPr lang="en-GB" dirty="0" smtClean="0"/>
              <a:t>The arithmetic operators:</a:t>
            </a:r>
            <a:endParaRPr lang="en-GB" dirty="0"/>
          </a:p>
          <a:p>
            <a:r>
              <a:rPr lang="en-GB" dirty="0" smtClean="0"/>
              <a:t>Addition: </a:t>
            </a:r>
            <a:r>
              <a:rPr lang="en-GB" dirty="0" smtClean="0">
                <a:solidFill>
                  <a:schemeClr val="accent5">
                    <a:lumMod val="75000"/>
                  </a:schemeClr>
                </a:solidFill>
                <a:latin typeface="Agency FB" panose="020B0503020202020204" pitchFamily="34" charset="0"/>
              </a:rPr>
              <a:t>+</a:t>
            </a:r>
          </a:p>
          <a:p>
            <a:r>
              <a:rPr lang="en-GB" dirty="0" smtClean="0"/>
              <a:t>Subtract: </a:t>
            </a:r>
            <a:r>
              <a:rPr lang="en-GB" dirty="0" smtClean="0">
                <a:solidFill>
                  <a:schemeClr val="accent5">
                    <a:lumMod val="75000"/>
                  </a:schemeClr>
                </a:solidFill>
                <a:latin typeface="Agency FB" panose="020B0503020202020204" pitchFamily="34" charset="0"/>
              </a:rPr>
              <a:t>-</a:t>
            </a:r>
          </a:p>
          <a:p>
            <a:r>
              <a:rPr lang="en-GB" dirty="0" smtClean="0"/>
              <a:t>Multiplication: </a:t>
            </a:r>
            <a:r>
              <a:rPr lang="en-GB" dirty="0" smtClean="0">
                <a:solidFill>
                  <a:schemeClr val="accent5">
                    <a:lumMod val="75000"/>
                  </a:schemeClr>
                </a:solidFill>
                <a:latin typeface="Agency FB" panose="020B0503020202020204" pitchFamily="34" charset="0"/>
              </a:rPr>
              <a:t>*</a:t>
            </a:r>
          </a:p>
          <a:p>
            <a:r>
              <a:rPr lang="en-GB" dirty="0" smtClean="0"/>
              <a:t>Division: </a:t>
            </a:r>
            <a:r>
              <a:rPr lang="en-GB" dirty="0" smtClean="0">
                <a:solidFill>
                  <a:schemeClr val="accent5">
                    <a:lumMod val="75000"/>
                  </a:schemeClr>
                </a:solidFill>
                <a:latin typeface="Agency FB" panose="020B0503020202020204" pitchFamily="34" charset="0"/>
              </a:rPr>
              <a:t>/</a:t>
            </a:r>
          </a:p>
          <a:p>
            <a:r>
              <a:rPr lang="en-GB" dirty="0" smtClean="0"/>
              <a:t>Power: </a:t>
            </a:r>
            <a:r>
              <a:rPr lang="en-GB" dirty="0" smtClean="0">
                <a:solidFill>
                  <a:schemeClr val="accent5">
                    <a:lumMod val="75000"/>
                  </a:schemeClr>
                </a:solidFill>
                <a:latin typeface="Agency FB" panose="020B0503020202020204" pitchFamily="34" charset="0"/>
              </a:rPr>
              <a:t>**</a:t>
            </a:r>
            <a:endParaRPr lang="en-GB" dirty="0">
              <a:solidFill>
                <a:schemeClr val="accent5">
                  <a:lumMod val="75000"/>
                </a:schemeClr>
              </a:solidFill>
              <a:latin typeface="Agency FB" panose="020B0503020202020204" pitchFamily="34" charset="0"/>
            </a:endParaRPr>
          </a:p>
        </p:txBody>
      </p:sp>
      <p:sp>
        <p:nvSpPr>
          <p:cNvPr id="4" name="Content Placeholder 2"/>
          <p:cNvSpPr txBox="1">
            <a:spLocks/>
          </p:cNvSpPr>
          <p:nvPr/>
        </p:nvSpPr>
        <p:spPr>
          <a:xfrm>
            <a:off x="6353432" y="1928598"/>
            <a:ext cx="53442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Write a couple of operations using the arithmetic operators, and print the results to the screen.</a:t>
            </a:r>
            <a:endParaRPr lang="en-GB" dirty="0">
              <a:solidFill>
                <a:schemeClr val="accent2">
                  <a:lumMod val="50000"/>
                </a:schemeClr>
              </a:solidFill>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7125639" y="4001294"/>
            <a:ext cx="1814590" cy="1466335"/>
          </a:xfrm>
          <a:prstGeom prst="rect">
            <a:avLst/>
          </a:prstGeom>
        </p:spPr>
      </p:pic>
      <p:pic>
        <p:nvPicPr>
          <p:cNvPr id="6" name="Picture 5"/>
          <p:cNvPicPr>
            <a:picLocks noChangeAspect="1"/>
          </p:cNvPicPr>
          <p:nvPr/>
        </p:nvPicPr>
        <p:blipFill>
          <a:blip r:embed="rId3"/>
          <a:stretch>
            <a:fillRect/>
          </a:stretch>
        </p:blipFill>
        <p:spPr>
          <a:xfrm>
            <a:off x="9854286" y="4001294"/>
            <a:ext cx="1080640" cy="1206715"/>
          </a:xfrm>
          <a:prstGeom prst="rect">
            <a:avLst/>
          </a:prstGeom>
        </p:spPr>
      </p:pic>
      <p:sp>
        <p:nvSpPr>
          <p:cNvPr id="8" name="TextBox 7"/>
          <p:cNvSpPr txBox="1"/>
          <p:nvPr/>
        </p:nvSpPr>
        <p:spPr>
          <a:xfrm>
            <a:off x="6595727" y="383857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9140010" y="383857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102075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note on the increment operator shorthand</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Python has a common idiom that is not necessary, but which is used frequently and is therefore worth noting:</a:t>
            </a:r>
          </a:p>
          <a:p>
            <a:pPr marL="0" indent="0">
              <a:buNone/>
            </a:pPr>
            <a:r>
              <a:rPr lang="en-GB" dirty="0">
                <a:latin typeface="Agency FB" panose="020B0503020202020204" pitchFamily="34" charset="0"/>
              </a:rPr>
              <a:t>	</a:t>
            </a:r>
            <a:r>
              <a:rPr lang="en-GB" dirty="0" smtClean="0">
                <a:solidFill>
                  <a:schemeClr val="accent5">
                    <a:lumMod val="75000"/>
                  </a:schemeClr>
                </a:solidFill>
                <a:latin typeface="Agency FB" panose="020B0503020202020204" pitchFamily="34" charset="0"/>
              </a:rPr>
              <a:t>x += 1</a:t>
            </a:r>
          </a:p>
          <a:p>
            <a:pPr marL="0" indent="0">
              <a:buNone/>
            </a:pPr>
            <a:r>
              <a:rPr lang="en-GB" dirty="0" smtClean="0">
                <a:latin typeface="Agency FB" panose="020B0503020202020204" pitchFamily="34" charset="0"/>
              </a:rPr>
              <a:t>   </a:t>
            </a:r>
            <a:r>
              <a:rPr lang="en-GB" dirty="0" smtClean="0"/>
              <a:t>Is the same as:</a:t>
            </a:r>
          </a:p>
          <a:p>
            <a:pPr marL="0" indent="0">
              <a:buNone/>
            </a:pPr>
            <a:r>
              <a:rPr lang="en-GB" dirty="0">
                <a:latin typeface="Agency FB" panose="020B0503020202020204" pitchFamily="34" charset="0"/>
              </a:rPr>
              <a:t>	</a:t>
            </a:r>
            <a:r>
              <a:rPr lang="en-GB" dirty="0" smtClean="0">
                <a:solidFill>
                  <a:schemeClr val="accent5">
                    <a:lumMod val="75000"/>
                  </a:schemeClr>
                </a:solidFill>
                <a:latin typeface="Agency FB" panose="020B0503020202020204" pitchFamily="34" charset="0"/>
              </a:rPr>
              <a:t>x = x + 1</a:t>
            </a:r>
            <a:r>
              <a:rPr lang="en-GB" dirty="0" smtClean="0">
                <a:latin typeface="Agency FB" panose="020B0503020202020204" pitchFamily="34" charset="0"/>
              </a:rPr>
              <a:t/>
            </a:r>
            <a:br>
              <a:rPr lang="en-GB" dirty="0" smtClean="0">
                <a:latin typeface="Agency FB" panose="020B0503020202020204" pitchFamily="34" charset="0"/>
              </a:rPr>
            </a:br>
            <a:endParaRPr lang="en-GB" dirty="0" smtClean="0">
              <a:latin typeface="Agency FB" panose="020B0503020202020204" pitchFamily="34" charset="0"/>
            </a:endParaRPr>
          </a:p>
          <a:p>
            <a:r>
              <a:rPr lang="en-GB" dirty="0" smtClean="0"/>
              <a:t>This also works for other </a:t>
            </a:r>
            <a:r>
              <a:rPr lang="en-GB" dirty="0"/>
              <a:t>operators</a:t>
            </a:r>
            <a:r>
              <a:rPr lang="en-GB" dirty="0" smtClean="0"/>
              <a:t>:</a:t>
            </a:r>
          </a:p>
          <a:p>
            <a:pPr marL="0" indent="0">
              <a:buNone/>
            </a:pPr>
            <a:r>
              <a:rPr lang="en-GB" dirty="0" smtClean="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latin typeface="Agency FB" panose="020B0503020202020204" pitchFamily="34" charset="0"/>
              </a:rPr>
              <a:t>	</a:t>
            </a:r>
            <a:r>
              <a:rPr lang="en-GB" dirty="0" smtClean="0"/>
              <a:t>	# </a:t>
            </a:r>
            <a:r>
              <a:rPr lang="en-GB" dirty="0"/>
              <a:t>adds y to the value of x </a:t>
            </a:r>
            <a:endParaRPr lang="en-GB" dirty="0" smtClean="0"/>
          </a:p>
          <a:p>
            <a:pPr marL="0" indent="0">
              <a:buNone/>
            </a:pPr>
            <a:r>
              <a:rPr lang="en-GB" dirty="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latin typeface="Agency FB" panose="020B0503020202020204" pitchFamily="34" charset="0"/>
              </a:rPr>
              <a:t>	</a:t>
            </a:r>
            <a:r>
              <a:rPr lang="en-GB" dirty="0" smtClean="0"/>
              <a:t>	# </a:t>
            </a:r>
            <a:r>
              <a:rPr lang="en-GB" dirty="0"/>
              <a:t>multiplies x by the value y </a:t>
            </a:r>
            <a:endParaRPr lang="en-GB" dirty="0" smtClean="0"/>
          </a:p>
          <a:p>
            <a:pPr marL="0" indent="0">
              <a:buNone/>
            </a:pPr>
            <a:r>
              <a:rPr lang="en-GB" dirty="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latin typeface="Agency FB" panose="020B0503020202020204" pitchFamily="34" charset="0"/>
              </a:rPr>
              <a:t>	</a:t>
            </a:r>
            <a:r>
              <a:rPr lang="en-GB" dirty="0" smtClean="0"/>
              <a:t>	# </a:t>
            </a:r>
            <a:r>
              <a:rPr lang="en-GB" dirty="0"/>
              <a:t>subtracts y from x </a:t>
            </a:r>
            <a:endParaRPr lang="en-GB" dirty="0" smtClean="0"/>
          </a:p>
          <a:p>
            <a:pPr marL="0" indent="0">
              <a:buNone/>
            </a:pPr>
            <a:r>
              <a:rPr lang="en-GB" dirty="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t>		# </a:t>
            </a:r>
            <a:r>
              <a:rPr lang="en-GB" dirty="0"/>
              <a:t>divides x by y</a:t>
            </a:r>
            <a:r>
              <a:rPr lang="en-GB" dirty="0" smtClean="0"/>
              <a:t/>
            </a:r>
            <a:br>
              <a:rPr lang="en-GB" dirty="0" smtClean="0"/>
            </a:br>
            <a:endParaRPr lang="en-GB" dirty="0"/>
          </a:p>
        </p:txBody>
      </p:sp>
    </p:spTree>
    <p:extLst>
      <p:ext uri="{BB962C8B-B14F-4D97-AF65-F5344CB8AC3E}">
        <p14:creationId xmlns:p14="http://schemas.microsoft.com/office/powerpoint/2010/main" val="737142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Boolean operators</a:t>
            </a:r>
            <a:endParaRPr lang="en-GB" dirty="0"/>
          </a:p>
        </p:txBody>
      </p:sp>
      <p:sp>
        <p:nvSpPr>
          <p:cNvPr id="3" name="Content Placeholder 2"/>
          <p:cNvSpPr>
            <a:spLocks noGrp="1"/>
          </p:cNvSpPr>
          <p:nvPr>
            <p:ph idx="1"/>
          </p:nvPr>
        </p:nvSpPr>
        <p:spPr/>
        <p:txBody>
          <a:bodyPr/>
          <a:lstStyle/>
          <a:p>
            <a:r>
              <a:rPr lang="en-GB" dirty="0" smtClean="0"/>
              <a:t>Boolean operators are useful when making conditional statements, we will cover these in-depth later.</a:t>
            </a:r>
          </a:p>
          <a:p>
            <a:r>
              <a:rPr lang="en-GB" dirty="0" smtClean="0">
                <a:solidFill>
                  <a:schemeClr val="accent5">
                    <a:lumMod val="75000"/>
                  </a:schemeClr>
                </a:solidFill>
                <a:latin typeface="Agency FB" panose="020B0503020202020204" pitchFamily="34" charset="0"/>
              </a:rPr>
              <a:t>and</a:t>
            </a:r>
          </a:p>
          <a:p>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or</a:t>
            </a:r>
          </a:p>
          <a:p>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not</a:t>
            </a:r>
            <a:endParaRPr lang="en-GB" dirty="0">
              <a:solidFill>
                <a:schemeClr val="accent5">
                  <a:lumMod val="75000"/>
                </a:schemeClr>
              </a:solidFill>
              <a:latin typeface="Agency FB" panose="020B0503020202020204" pitchFamily="34" charset="0"/>
            </a:endParaRPr>
          </a:p>
        </p:txBody>
      </p:sp>
    </p:spTree>
    <p:extLst>
      <p:ext uri="{BB962C8B-B14F-4D97-AF65-F5344CB8AC3E}">
        <p14:creationId xmlns:p14="http://schemas.microsoft.com/office/powerpoint/2010/main" val="3469697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operators</a:t>
            </a:r>
            <a:endParaRPr lang="en-GB" dirty="0"/>
          </a:p>
        </p:txBody>
      </p:sp>
      <p:sp>
        <p:nvSpPr>
          <p:cNvPr id="3" name="Content Placeholder 2"/>
          <p:cNvSpPr>
            <a:spLocks noGrp="1"/>
          </p:cNvSpPr>
          <p:nvPr>
            <p:ph idx="1"/>
          </p:nvPr>
        </p:nvSpPr>
        <p:spPr>
          <a:xfrm>
            <a:off x="838200" y="1668635"/>
            <a:ext cx="10515600" cy="4351338"/>
          </a:xfrm>
        </p:spPr>
        <p:txBody>
          <a:bodyPr/>
          <a:lstStyle/>
          <a:p>
            <a:r>
              <a:rPr lang="en-GB" dirty="0" smtClean="0"/>
              <a:t>Greater than: </a:t>
            </a:r>
            <a:r>
              <a:rPr lang="en-GB" dirty="0" smtClean="0">
                <a:solidFill>
                  <a:schemeClr val="accent5">
                    <a:lumMod val="75000"/>
                  </a:schemeClr>
                </a:solidFill>
                <a:latin typeface="Agency FB" panose="020B0503020202020204" pitchFamily="34" charset="0"/>
              </a:rPr>
              <a:t>&gt;</a:t>
            </a:r>
          </a:p>
          <a:p>
            <a:r>
              <a:rPr lang="en-GB" dirty="0" smtClean="0"/>
              <a:t>Lesser than: </a:t>
            </a:r>
            <a:r>
              <a:rPr lang="en-GB" dirty="0" smtClean="0">
                <a:solidFill>
                  <a:schemeClr val="accent5">
                    <a:lumMod val="75000"/>
                  </a:schemeClr>
                </a:solidFill>
                <a:latin typeface="Agency FB" panose="020B0503020202020204" pitchFamily="34" charset="0"/>
              </a:rPr>
              <a:t>&lt;</a:t>
            </a:r>
          </a:p>
          <a:p>
            <a:r>
              <a:rPr lang="en-GB" dirty="0" smtClean="0"/>
              <a:t>Greater than or equal to: </a:t>
            </a:r>
            <a:r>
              <a:rPr lang="en-GB" dirty="0" smtClean="0">
                <a:solidFill>
                  <a:schemeClr val="accent5">
                    <a:lumMod val="75000"/>
                  </a:schemeClr>
                </a:solidFill>
                <a:latin typeface="Agency FB" panose="020B0503020202020204" pitchFamily="34" charset="0"/>
              </a:rPr>
              <a:t>&gt;=</a:t>
            </a:r>
          </a:p>
          <a:p>
            <a:r>
              <a:rPr lang="en-GB" dirty="0" smtClean="0"/>
              <a:t>Lesser than or equal to: </a:t>
            </a:r>
            <a:r>
              <a:rPr lang="en-GB" dirty="0" smtClean="0">
                <a:solidFill>
                  <a:schemeClr val="accent5">
                    <a:lumMod val="75000"/>
                  </a:schemeClr>
                </a:solidFill>
                <a:latin typeface="Agency FB" panose="020B0503020202020204" pitchFamily="34" charset="0"/>
              </a:rPr>
              <a:t>&lt;=</a:t>
            </a:r>
          </a:p>
          <a:p>
            <a:r>
              <a:rPr lang="en-GB" dirty="0" smtClean="0"/>
              <a:t>Is equal to: </a:t>
            </a:r>
            <a:r>
              <a:rPr lang="en-GB" dirty="0" smtClean="0">
                <a:solidFill>
                  <a:schemeClr val="accent5">
                    <a:lumMod val="75000"/>
                  </a:schemeClr>
                </a:solidFill>
                <a:latin typeface="Agency FB" panose="020B0503020202020204" pitchFamily="34" charset="0"/>
              </a:rPr>
              <a:t>==</a:t>
            </a:r>
            <a:endParaRPr lang="en-GB" dirty="0">
              <a:solidFill>
                <a:schemeClr val="accent5">
                  <a:lumMod val="75000"/>
                </a:schemeClr>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7929507" y="2555812"/>
            <a:ext cx="2312001" cy="2026569"/>
          </a:xfrm>
          <a:prstGeom prst="rect">
            <a:avLst/>
          </a:prstGeom>
        </p:spPr>
      </p:pic>
      <p:pic>
        <p:nvPicPr>
          <p:cNvPr id="5" name="Picture 4"/>
          <p:cNvPicPr>
            <a:picLocks noChangeAspect="1"/>
          </p:cNvPicPr>
          <p:nvPr/>
        </p:nvPicPr>
        <p:blipFill>
          <a:blip r:embed="rId3"/>
          <a:stretch>
            <a:fillRect/>
          </a:stretch>
        </p:blipFill>
        <p:spPr>
          <a:xfrm>
            <a:off x="8044837" y="5225123"/>
            <a:ext cx="1220026" cy="1039281"/>
          </a:xfrm>
          <a:prstGeom prst="rect">
            <a:avLst/>
          </a:prstGeom>
        </p:spPr>
      </p:pic>
      <p:sp>
        <p:nvSpPr>
          <p:cNvPr id="6" name="TextBox 5"/>
          <p:cNvSpPr txBox="1"/>
          <p:nvPr/>
        </p:nvSpPr>
        <p:spPr>
          <a:xfrm>
            <a:off x="7362770" y="247884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362770" y="515998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TextBox 7"/>
          <p:cNvSpPr txBox="1"/>
          <p:nvPr/>
        </p:nvSpPr>
        <p:spPr>
          <a:xfrm>
            <a:off x="6135331" y="1574511"/>
            <a:ext cx="5908387"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Write a couple of operations using comparison operators; i.e.</a:t>
            </a:r>
            <a:endParaRPr lang="en-GB" sz="2800" dirty="0">
              <a:solidFill>
                <a:schemeClr val="accent2">
                  <a:lumMod val="50000"/>
                </a:schemeClr>
              </a:solidFill>
            </a:endParaRPr>
          </a:p>
        </p:txBody>
      </p:sp>
    </p:spTree>
    <p:extLst>
      <p:ext uri="{BB962C8B-B14F-4D97-AF65-F5344CB8AC3E}">
        <p14:creationId xmlns:p14="http://schemas.microsoft.com/office/powerpoint/2010/main" val="15643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4937" y="1855711"/>
            <a:ext cx="5475974" cy="1918335"/>
          </a:xfrm>
          <a:prstGeom prst="rect">
            <a:avLst/>
          </a:prstGeom>
        </p:spPr>
      </p:pic>
      <p:pic>
        <p:nvPicPr>
          <p:cNvPr id="5" name="Picture 4"/>
          <p:cNvPicPr>
            <a:picLocks noChangeAspect="1"/>
          </p:cNvPicPr>
          <p:nvPr/>
        </p:nvPicPr>
        <p:blipFill>
          <a:blip r:embed="rId3"/>
          <a:stretch>
            <a:fillRect/>
          </a:stretch>
        </p:blipFill>
        <p:spPr>
          <a:xfrm>
            <a:off x="8120062" y="1855711"/>
            <a:ext cx="2628900" cy="1663601"/>
          </a:xfrm>
          <a:prstGeom prst="rect">
            <a:avLst/>
          </a:prstGeom>
        </p:spPr>
      </p:pic>
      <p:sp>
        <p:nvSpPr>
          <p:cNvPr id="6" name="TextBox 5"/>
          <p:cNvSpPr txBox="1"/>
          <p:nvPr/>
        </p:nvSpPr>
        <p:spPr>
          <a:xfrm>
            <a:off x="838200" y="169068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313791" y="169068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Title 1"/>
          <p:cNvSpPr>
            <a:spLocks noGrp="1"/>
          </p:cNvSpPr>
          <p:nvPr>
            <p:ph type="title"/>
          </p:nvPr>
        </p:nvSpPr>
        <p:spPr>
          <a:xfrm>
            <a:off x="838200" y="365125"/>
            <a:ext cx="10515600" cy="1325563"/>
          </a:xfrm>
        </p:spPr>
        <p:txBody>
          <a:bodyPr/>
          <a:lstStyle/>
          <a:p>
            <a:r>
              <a:rPr lang="en-GB" dirty="0" smtClean="0"/>
              <a:t>Working with strings</a:t>
            </a:r>
            <a:endParaRPr lang="en-GB" dirty="0"/>
          </a:p>
        </p:txBody>
      </p:sp>
      <p:pic>
        <p:nvPicPr>
          <p:cNvPr id="9" name="Picture 8"/>
          <p:cNvPicPr>
            <a:picLocks noChangeAspect="1"/>
          </p:cNvPicPr>
          <p:nvPr/>
        </p:nvPicPr>
        <p:blipFill>
          <a:blip r:embed="rId4"/>
          <a:stretch>
            <a:fillRect/>
          </a:stretch>
        </p:blipFill>
        <p:spPr>
          <a:xfrm>
            <a:off x="1404937" y="3774046"/>
            <a:ext cx="3493265" cy="1307905"/>
          </a:xfrm>
          <a:prstGeom prst="rect">
            <a:avLst/>
          </a:prstGeom>
        </p:spPr>
      </p:pic>
      <p:pic>
        <p:nvPicPr>
          <p:cNvPr id="10" name="Picture 9"/>
          <p:cNvPicPr>
            <a:picLocks noChangeAspect="1"/>
          </p:cNvPicPr>
          <p:nvPr/>
        </p:nvPicPr>
        <p:blipFill>
          <a:blip r:embed="rId5"/>
          <a:stretch>
            <a:fillRect/>
          </a:stretch>
        </p:blipFill>
        <p:spPr>
          <a:xfrm>
            <a:off x="8142923" y="3395428"/>
            <a:ext cx="2766060" cy="672825"/>
          </a:xfrm>
          <a:prstGeom prst="rect">
            <a:avLst/>
          </a:prstGeom>
        </p:spPr>
      </p:pic>
      <p:sp>
        <p:nvSpPr>
          <p:cNvPr id="11" name="TextBox 10"/>
          <p:cNvSpPr txBox="1"/>
          <p:nvPr/>
        </p:nvSpPr>
        <p:spPr>
          <a:xfrm>
            <a:off x="838200" y="5313763"/>
            <a:ext cx="10694773"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Create a string variable.</a:t>
            </a:r>
          </a:p>
          <a:p>
            <a:pPr marL="285750" indent="-285750">
              <a:buFont typeface="Arial" panose="020B0604020202020204" pitchFamily="34" charset="0"/>
              <a:buChar char="•"/>
            </a:pPr>
            <a:r>
              <a:rPr lang="en-GB" sz="2800" dirty="0" smtClean="0">
                <a:solidFill>
                  <a:schemeClr val="accent2">
                    <a:lumMod val="50000"/>
                  </a:schemeClr>
                </a:solidFill>
              </a:rPr>
              <a:t>Work out the length of the string.</a:t>
            </a:r>
          </a:p>
        </p:txBody>
      </p:sp>
    </p:spTree>
    <p:extLst>
      <p:ext uri="{BB962C8B-B14F-4D97-AF65-F5344CB8AC3E}">
        <p14:creationId xmlns:p14="http://schemas.microsoft.com/office/powerpoint/2010/main" val="9783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a:t>
            </a:r>
            <a:endParaRPr lang="en-GB" dirty="0"/>
          </a:p>
        </p:txBody>
      </p:sp>
      <p:sp>
        <p:nvSpPr>
          <p:cNvPr id="3" name="Content Placeholder 2"/>
          <p:cNvSpPr>
            <a:spLocks noGrp="1"/>
          </p:cNvSpPr>
          <p:nvPr>
            <p:ph idx="1"/>
          </p:nvPr>
        </p:nvSpPr>
        <p:spPr>
          <a:xfrm>
            <a:off x="838200" y="1552576"/>
            <a:ext cx="10515600" cy="664844"/>
          </a:xfrm>
        </p:spPr>
        <p:txBody>
          <a:bodyPr/>
          <a:lstStyle/>
          <a:p>
            <a:r>
              <a:rPr lang="en-GB" dirty="0" smtClean="0"/>
              <a:t>Dictionaries are lists of key-valued pairs.</a:t>
            </a:r>
            <a:endParaRPr lang="en-GB" dirty="0"/>
          </a:p>
        </p:txBody>
      </p:sp>
      <p:pic>
        <p:nvPicPr>
          <p:cNvPr id="4" name="Picture 3"/>
          <p:cNvPicPr>
            <a:picLocks noChangeAspect="1"/>
          </p:cNvPicPr>
          <p:nvPr/>
        </p:nvPicPr>
        <p:blipFill>
          <a:blip r:embed="rId2"/>
          <a:stretch>
            <a:fillRect/>
          </a:stretch>
        </p:blipFill>
        <p:spPr>
          <a:xfrm>
            <a:off x="2452687" y="2287588"/>
            <a:ext cx="6821304" cy="2234565"/>
          </a:xfrm>
          <a:prstGeom prst="rect">
            <a:avLst/>
          </a:prstGeom>
        </p:spPr>
      </p:pic>
      <p:pic>
        <p:nvPicPr>
          <p:cNvPr id="5" name="Picture 4"/>
          <p:cNvPicPr>
            <a:picLocks noChangeAspect="1"/>
          </p:cNvPicPr>
          <p:nvPr/>
        </p:nvPicPr>
        <p:blipFill>
          <a:blip r:embed="rId3"/>
          <a:stretch>
            <a:fillRect/>
          </a:stretch>
        </p:blipFill>
        <p:spPr>
          <a:xfrm>
            <a:off x="2452687" y="4952684"/>
            <a:ext cx="8346758" cy="1314450"/>
          </a:xfrm>
          <a:prstGeom prst="rect">
            <a:avLst/>
          </a:prstGeom>
        </p:spPr>
      </p:pic>
      <p:sp>
        <p:nvSpPr>
          <p:cNvPr id="6" name="TextBox 5"/>
          <p:cNvSpPr txBox="1"/>
          <p:nvPr/>
        </p:nvSpPr>
        <p:spPr>
          <a:xfrm>
            <a:off x="1885950" y="211959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1885950" y="473802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684633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introduction to coding with Python</a:t>
            </a:r>
            <a:endParaRPr lang="en-GB" dirty="0"/>
          </a:p>
        </p:txBody>
      </p:sp>
      <p:pic>
        <p:nvPicPr>
          <p:cNvPr id="5" name="Picture 4"/>
          <p:cNvPicPr>
            <a:picLocks noChangeAspect="1"/>
          </p:cNvPicPr>
          <p:nvPr/>
        </p:nvPicPr>
        <p:blipFill>
          <a:blip r:embed="rId2"/>
          <a:stretch>
            <a:fillRect/>
          </a:stretch>
        </p:blipFill>
        <p:spPr>
          <a:xfrm>
            <a:off x="2675911" y="1608310"/>
            <a:ext cx="5932630" cy="4340466"/>
          </a:xfrm>
          <a:prstGeom prst="rect">
            <a:avLst/>
          </a:prstGeom>
        </p:spPr>
      </p:pic>
      <p:sp>
        <p:nvSpPr>
          <p:cNvPr id="6" name="TextBox 5"/>
          <p:cNvSpPr txBox="1"/>
          <p:nvPr/>
        </p:nvSpPr>
        <p:spPr>
          <a:xfrm>
            <a:off x="3092615" y="6038289"/>
            <a:ext cx="5099222" cy="369332"/>
          </a:xfrm>
          <a:prstGeom prst="rect">
            <a:avLst/>
          </a:prstGeom>
          <a:noFill/>
        </p:spPr>
        <p:txBody>
          <a:bodyPr wrap="square" rtlCol="0">
            <a:spAutoFit/>
          </a:bodyPr>
          <a:lstStyle/>
          <a:p>
            <a:r>
              <a:rPr lang="en-GB" dirty="0" smtClean="0"/>
              <a:t>An introductory coding course with Python…</a:t>
            </a:r>
            <a:endParaRPr lang="en-GB" dirty="0"/>
          </a:p>
        </p:txBody>
      </p:sp>
    </p:spTree>
    <p:extLst>
      <p:ext uri="{BB962C8B-B14F-4D97-AF65-F5344CB8AC3E}">
        <p14:creationId xmlns:p14="http://schemas.microsoft.com/office/powerpoint/2010/main" val="347982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Indexing</a:t>
            </a:r>
            <a:endParaRPr lang="en-GB" dirty="0"/>
          </a:p>
        </p:txBody>
      </p:sp>
      <p:sp>
        <p:nvSpPr>
          <p:cNvPr id="3" name="Content Placeholder 2"/>
          <p:cNvSpPr>
            <a:spLocks noGrp="1"/>
          </p:cNvSpPr>
          <p:nvPr>
            <p:ph idx="1"/>
          </p:nvPr>
        </p:nvSpPr>
        <p:spPr>
          <a:xfrm>
            <a:off x="838200" y="1690688"/>
            <a:ext cx="10515600" cy="1397635"/>
          </a:xfrm>
        </p:spPr>
        <p:txBody>
          <a:bodyPr>
            <a:normAutofit/>
          </a:bodyPr>
          <a:lstStyle/>
          <a:p>
            <a:r>
              <a:rPr lang="en-GB" dirty="0" smtClean="0"/>
              <a:t>Indexing in Python is 0-based, meaning that the first element in a string, list, array, </a:t>
            </a:r>
            <a:r>
              <a:rPr lang="en-GB" dirty="0" err="1" smtClean="0"/>
              <a:t>etc</a:t>
            </a:r>
            <a:r>
              <a:rPr lang="en-GB" dirty="0" smtClean="0"/>
              <a:t>, has an index of 0. The second element then has an index of 1, and so on.</a:t>
            </a:r>
            <a:endParaRPr lang="en-GB" dirty="0"/>
          </a:p>
        </p:txBody>
      </p:sp>
      <p:sp>
        <p:nvSpPr>
          <p:cNvPr id="6" name="TextBox 5"/>
          <p:cNvSpPr txBox="1"/>
          <p:nvPr/>
        </p:nvSpPr>
        <p:spPr>
          <a:xfrm>
            <a:off x="949642" y="289007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425233" y="289007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949642" y="4233357"/>
            <a:ext cx="10515600" cy="93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You can cycle backwards through a list, string, array, </a:t>
            </a:r>
            <a:r>
              <a:rPr lang="en-GB" dirty="0" err="1" smtClean="0"/>
              <a:t>etc</a:t>
            </a:r>
            <a:r>
              <a:rPr lang="en-GB" dirty="0" smtClean="0"/>
              <a:t>, by placing a minus symbol in front of the index location.</a:t>
            </a:r>
            <a:endParaRPr lang="en-GB" dirty="0"/>
          </a:p>
        </p:txBody>
      </p:sp>
      <p:sp>
        <p:nvSpPr>
          <p:cNvPr id="11" name="TextBox 10"/>
          <p:cNvSpPr txBox="1"/>
          <p:nvPr/>
        </p:nvSpPr>
        <p:spPr>
          <a:xfrm>
            <a:off x="1017766" y="518014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2" name="TextBox 11"/>
          <p:cNvSpPr txBox="1"/>
          <p:nvPr/>
        </p:nvSpPr>
        <p:spPr>
          <a:xfrm>
            <a:off x="7493357" y="518014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13" name="Picture 12"/>
          <p:cNvPicPr>
            <a:picLocks noChangeAspect="1"/>
          </p:cNvPicPr>
          <p:nvPr/>
        </p:nvPicPr>
        <p:blipFill>
          <a:blip r:embed="rId2"/>
          <a:stretch>
            <a:fillRect/>
          </a:stretch>
        </p:blipFill>
        <p:spPr>
          <a:xfrm>
            <a:off x="1453201" y="3016251"/>
            <a:ext cx="4259314" cy="758508"/>
          </a:xfrm>
          <a:prstGeom prst="rect">
            <a:avLst/>
          </a:prstGeom>
        </p:spPr>
      </p:pic>
      <p:pic>
        <p:nvPicPr>
          <p:cNvPr id="14" name="Picture 13"/>
          <p:cNvPicPr>
            <a:picLocks noChangeAspect="1"/>
          </p:cNvPicPr>
          <p:nvPr/>
        </p:nvPicPr>
        <p:blipFill>
          <a:blip r:embed="rId3"/>
          <a:stretch>
            <a:fillRect/>
          </a:stretch>
        </p:blipFill>
        <p:spPr>
          <a:xfrm>
            <a:off x="8152498" y="3016251"/>
            <a:ext cx="2611848" cy="620079"/>
          </a:xfrm>
          <a:prstGeom prst="rect">
            <a:avLst/>
          </a:prstGeom>
        </p:spPr>
      </p:pic>
      <p:pic>
        <p:nvPicPr>
          <p:cNvPr id="15" name="Picture 14"/>
          <p:cNvPicPr>
            <a:picLocks noChangeAspect="1"/>
          </p:cNvPicPr>
          <p:nvPr/>
        </p:nvPicPr>
        <p:blipFill>
          <a:blip r:embed="rId4"/>
          <a:stretch>
            <a:fillRect/>
          </a:stretch>
        </p:blipFill>
        <p:spPr>
          <a:xfrm>
            <a:off x="1453201" y="5180142"/>
            <a:ext cx="5284762" cy="750760"/>
          </a:xfrm>
          <a:prstGeom prst="rect">
            <a:avLst/>
          </a:prstGeom>
        </p:spPr>
      </p:pic>
      <p:pic>
        <p:nvPicPr>
          <p:cNvPr id="16" name="Picture 15"/>
          <p:cNvPicPr>
            <a:picLocks noChangeAspect="1"/>
          </p:cNvPicPr>
          <p:nvPr/>
        </p:nvPicPr>
        <p:blipFill>
          <a:blip r:embed="rId5"/>
          <a:stretch>
            <a:fillRect/>
          </a:stretch>
        </p:blipFill>
        <p:spPr>
          <a:xfrm>
            <a:off x="8207953" y="5296316"/>
            <a:ext cx="3224383" cy="634586"/>
          </a:xfrm>
          <a:prstGeom prst="rect">
            <a:avLst/>
          </a:prstGeom>
        </p:spPr>
      </p:pic>
    </p:spTree>
    <p:extLst>
      <p:ext uri="{BB962C8B-B14F-4D97-AF65-F5344CB8AC3E}">
        <p14:creationId xmlns:p14="http://schemas.microsoft.com/office/powerpoint/2010/main" val="4226318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5740" y="1000511"/>
            <a:ext cx="4721107" cy="737673"/>
          </a:xfrm>
          <a:prstGeom prst="rect">
            <a:avLst/>
          </a:prstGeom>
        </p:spPr>
      </p:pic>
      <p:pic>
        <p:nvPicPr>
          <p:cNvPr id="5" name="Picture 4"/>
          <p:cNvPicPr>
            <a:picLocks noChangeAspect="1"/>
          </p:cNvPicPr>
          <p:nvPr/>
        </p:nvPicPr>
        <p:blipFill>
          <a:blip r:embed="rId3"/>
          <a:stretch>
            <a:fillRect/>
          </a:stretch>
        </p:blipFill>
        <p:spPr>
          <a:xfrm>
            <a:off x="7264052" y="1102712"/>
            <a:ext cx="4379604" cy="635472"/>
          </a:xfrm>
          <a:prstGeom prst="rect">
            <a:avLst/>
          </a:prstGeom>
        </p:spPr>
      </p:pic>
      <p:sp>
        <p:nvSpPr>
          <p:cNvPr id="6" name="TextBox 5"/>
          <p:cNvSpPr txBox="1"/>
          <p:nvPr/>
        </p:nvSpPr>
        <p:spPr>
          <a:xfrm>
            <a:off x="1032020" y="90475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580567" y="90475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9" name="Picture 8"/>
          <p:cNvPicPr>
            <a:picLocks noChangeAspect="1"/>
          </p:cNvPicPr>
          <p:nvPr/>
        </p:nvPicPr>
        <p:blipFill>
          <a:blip r:embed="rId4"/>
          <a:stretch>
            <a:fillRect/>
          </a:stretch>
        </p:blipFill>
        <p:spPr>
          <a:xfrm>
            <a:off x="1445740" y="2362200"/>
            <a:ext cx="5323634" cy="562232"/>
          </a:xfrm>
          <a:prstGeom prst="rect">
            <a:avLst/>
          </a:prstGeom>
        </p:spPr>
      </p:pic>
      <p:pic>
        <p:nvPicPr>
          <p:cNvPr id="10" name="Picture 9"/>
          <p:cNvPicPr>
            <a:picLocks noChangeAspect="1"/>
          </p:cNvPicPr>
          <p:nvPr/>
        </p:nvPicPr>
        <p:blipFill>
          <a:blip r:embed="rId5"/>
          <a:stretch>
            <a:fillRect/>
          </a:stretch>
        </p:blipFill>
        <p:spPr>
          <a:xfrm>
            <a:off x="7264052" y="2262831"/>
            <a:ext cx="1204715" cy="463352"/>
          </a:xfrm>
          <a:prstGeom prst="rect">
            <a:avLst/>
          </a:prstGeom>
        </p:spPr>
      </p:pic>
      <p:sp>
        <p:nvSpPr>
          <p:cNvPr id="11" name="TextBox 10"/>
          <p:cNvSpPr txBox="1"/>
          <p:nvPr/>
        </p:nvSpPr>
        <p:spPr>
          <a:xfrm>
            <a:off x="1032020" y="226283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2" name="TextBox 11"/>
          <p:cNvSpPr txBox="1"/>
          <p:nvPr/>
        </p:nvSpPr>
        <p:spPr>
          <a:xfrm>
            <a:off x="6616357" y="214140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3" name="TextBox 12"/>
          <p:cNvSpPr txBox="1"/>
          <p:nvPr/>
        </p:nvSpPr>
        <p:spPr>
          <a:xfrm>
            <a:off x="1032020" y="3620907"/>
            <a:ext cx="10694773"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Create a string that is 10 characters in length.</a:t>
            </a:r>
          </a:p>
          <a:p>
            <a:pPr marL="285750" indent="-285750">
              <a:buFont typeface="Arial" panose="020B0604020202020204" pitchFamily="34" charset="0"/>
              <a:buChar char="•"/>
            </a:pPr>
            <a:r>
              <a:rPr lang="en-GB" sz="2800" dirty="0" smtClean="0">
                <a:solidFill>
                  <a:schemeClr val="accent2">
                    <a:lumMod val="50000"/>
                  </a:schemeClr>
                </a:solidFill>
              </a:rPr>
              <a:t>Print the second character to the screen.</a:t>
            </a:r>
          </a:p>
          <a:p>
            <a:pPr marL="285750" indent="-285750">
              <a:buFont typeface="Arial" panose="020B0604020202020204" pitchFamily="34" charset="0"/>
              <a:buChar char="•"/>
            </a:pPr>
            <a:r>
              <a:rPr lang="en-GB" sz="2800" dirty="0" smtClean="0">
                <a:solidFill>
                  <a:schemeClr val="accent2">
                    <a:lumMod val="50000"/>
                  </a:schemeClr>
                </a:solidFill>
              </a:rPr>
              <a:t>Print the third to last character to the screen.</a:t>
            </a:r>
          </a:p>
          <a:p>
            <a:pPr marL="285750" indent="-285750">
              <a:buFont typeface="Arial" panose="020B0604020202020204" pitchFamily="34" charset="0"/>
              <a:buChar char="•"/>
            </a:pPr>
            <a:r>
              <a:rPr lang="en-GB" sz="2800" dirty="0" smtClean="0">
                <a:solidFill>
                  <a:schemeClr val="accent2">
                    <a:lumMod val="50000"/>
                  </a:schemeClr>
                </a:solidFill>
              </a:rPr>
              <a:t>Print all characters after the fourth character.</a:t>
            </a:r>
          </a:p>
          <a:p>
            <a:pPr marL="285750" indent="-285750">
              <a:buFont typeface="Arial" panose="020B0604020202020204" pitchFamily="34" charset="0"/>
              <a:buChar char="•"/>
            </a:pPr>
            <a:r>
              <a:rPr lang="en-GB" sz="2800" dirty="0" smtClean="0">
                <a:solidFill>
                  <a:schemeClr val="accent2">
                    <a:lumMod val="50000"/>
                  </a:schemeClr>
                </a:solidFill>
              </a:rPr>
              <a:t>Print characters 2-8.</a:t>
            </a:r>
            <a:endParaRPr lang="en-GB" sz="2800" dirty="0">
              <a:solidFill>
                <a:schemeClr val="accent2">
                  <a:lumMod val="50000"/>
                </a:schemeClr>
              </a:solidFill>
            </a:endParaRPr>
          </a:p>
        </p:txBody>
      </p:sp>
    </p:spTree>
    <p:extLst>
      <p:ext uri="{BB962C8B-B14F-4D97-AF65-F5344CB8AC3E}">
        <p14:creationId xmlns:p14="http://schemas.microsoft.com/office/powerpoint/2010/main" val="216218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Tuples</a:t>
            </a:r>
            <a:endParaRPr lang="en-GB" dirty="0"/>
          </a:p>
        </p:txBody>
      </p:sp>
      <p:sp>
        <p:nvSpPr>
          <p:cNvPr id="3" name="Content Placeholder 2"/>
          <p:cNvSpPr>
            <a:spLocks noGrp="1"/>
          </p:cNvSpPr>
          <p:nvPr>
            <p:ph idx="1"/>
          </p:nvPr>
        </p:nvSpPr>
        <p:spPr>
          <a:xfrm>
            <a:off x="838200" y="1690688"/>
            <a:ext cx="10515600" cy="1125085"/>
          </a:xfrm>
        </p:spPr>
        <p:txBody>
          <a:bodyPr/>
          <a:lstStyle/>
          <a:p>
            <a:r>
              <a:rPr lang="en-GB" dirty="0" smtClean="0"/>
              <a:t>Tuples are containers that are immutable; i.e. their contents cannot be altered once created.</a:t>
            </a:r>
          </a:p>
        </p:txBody>
      </p:sp>
      <p:pic>
        <p:nvPicPr>
          <p:cNvPr id="4" name="Picture 3"/>
          <p:cNvPicPr>
            <a:picLocks noChangeAspect="1"/>
          </p:cNvPicPr>
          <p:nvPr/>
        </p:nvPicPr>
        <p:blipFill>
          <a:blip r:embed="rId2"/>
          <a:stretch>
            <a:fillRect/>
          </a:stretch>
        </p:blipFill>
        <p:spPr>
          <a:xfrm>
            <a:off x="1393507" y="3339783"/>
            <a:ext cx="4155254" cy="1124903"/>
          </a:xfrm>
          <a:prstGeom prst="rect">
            <a:avLst/>
          </a:prstGeom>
        </p:spPr>
      </p:pic>
      <p:pic>
        <p:nvPicPr>
          <p:cNvPr id="5" name="Picture 4"/>
          <p:cNvPicPr>
            <a:picLocks noChangeAspect="1"/>
          </p:cNvPicPr>
          <p:nvPr/>
        </p:nvPicPr>
        <p:blipFill>
          <a:blip r:embed="rId3"/>
          <a:stretch>
            <a:fillRect/>
          </a:stretch>
        </p:blipFill>
        <p:spPr>
          <a:xfrm>
            <a:off x="6472237" y="3342006"/>
            <a:ext cx="3435064" cy="877571"/>
          </a:xfrm>
          <a:prstGeom prst="rect">
            <a:avLst/>
          </a:prstGeom>
        </p:spPr>
      </p:pic>
      <p:pic>
        <p:nvPicPr>
          <p:cNvPr id="6" name="Picture 5"/>
          <p:cNvPicPr>
            <a:picLocks noChangeAspect="1"/>
          </p:cNvPicPr>
          <p:nvPr/>
        </p:nvPicPr>
        <p:blipFill>
          <a:blip r:embed="rId4"/>
          <a:stretch>
            <a:fillRect/>
          </a:stretch>
        </p:blipFill>
        <p:spPr>
          <a:xfrm>
            <a:off x="1393507" y="4944170"/>
            <a:ext cx="2309813" cy="434519"/>
          </a:xfrm>
          <a:prstGeom prst="rect">
            <a:avLst/>
          </a:prstGeom>
        </p:spPr>
      </p:pic>
      <p:pic>
        <p:nvPicPr>
          <p:cNvPr id="7" name="Picture 6"/>
          <p:cNvPicPr>
            <a:picLocks noChangeAspect="1"/>
          </p:cNvPicPr>
          <p:nvPr/>
        </p:nvPicPr>
        <p:blipFill>
          <a:blip r:embed="rId5"/>
          <a:stretch>
            <a:fillRect/>
          </a:stretch>
        </p:blipFill>
        <p:spPr>
          <a:xfrm>
            <a:off x="4526280" y="4976268"/>
            <a:ext cx="7665720" cy="370324"/>
          </a:xfrm>
          <a:prstGeom prst="rect">
            <a:avLst/>
          </a:prstGeom>
        </p:spPr>
      </p:pic>
      <p:sp>
        <p:nvSpPr>
          <p:cNvPr id="8" name="TextBox 7"/>
          <p:cNvSpPr txBox="1"/>
          <p:nvPr/>
        </p:nvSpPr>
        <p:spPr>
          <a:xfrm>
            <a:off x="838200" y="319303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5905500" y="326640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0" name="TextBox 9"/>
          <p:cNvSpPr txBox="1"/>
          <p:nvPr/>
        </p:nvSpPr>
        <p:spPr>
          <a:xfrm>
            <a:off x="821054" y="472497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1" name="TextBox 10"/>
          <p:cNvSpPr txBox="1"/>
          <p:nvPr/>
        </p:nvSpPr>
        <p:spPr>
          <a:xfrm>
            <a:off x="3795713" y="479996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31865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a:t>
            </a:r>
            <a:endParaRPr lang="en-GB" dirty="0"/>
          </a:p>
        </p:txBody>
      </p:sp>
      <p:sp>
        <p:nvSpPr>
          <p:cNvPr id="3" name="Content Placeholder 2"/>
          <p:cNvSpPr>
            <a:spLocks noGrp="1"/>
          </p:cNvSpPr>
          <p:nvPr>
            <p:ph idx="1"/>
          </p:nvPr>
        </p:nvSpPr>
        <p:spPr>
          <a:xfrm>
            <a:off x="838199" y="1492849"/>
            <a:ext cx="4753097" cy="5365151"/>
          </a:xfrm>
        </p:spPr>
        <p:txBody>
          <a:bodyPr>
            <a:normAutofit fontScale="92500" lnSpcReduction="10000"/>
          </a:bodyPr>
          <a:lstStyle/>
          <a:p>
            <a:r>
              <a:rPr lang="en-GB" dirty="0" smtClean="0"/>
              <a:t>Lists are essentially containers of arbitrary type.</a:t>
            </a:r>
          </a:p>
          <a:p>
            <a:r>
              <a:rPr lang="en-GB" dirty="0" smtClean="0"/>
              <a:t>They are probably the container that you will use most frequently.</a:t>
            </a:r>
          </a:p>
          <a:p>
            <a:r>
              <a:rPr lang="en-GB" dirty="0" smtClean="0"/>
              <a:t>The elements of a list can be of different types.</a:t>
            </a:r>
          </a:p>
          <a:p>
            <a:r>
              <a:rPr lang="en-GB" dirty="0"/>
              <a:t>The difference between tuples and lists is in performance; it is much faster to ‘grab’ </a:t>
            </a:r>
            <a:r>
              <a:rPr lang="en-GB" dirty="0" smtClean="0"/>
              <a:t>an </a:t>
            </a:r>
            <a:r>
              <a:rPr lang="en-GB" dirty="0"/>
              <a:t>element stored in a </a:t>
            </a:r>
            <a:r>
              <a:rPr lang="en-GB" dirty="0" smtClean="0"/>
              <a:t>tuple, but lists are much more versatile.</a:t>
            </a:r>
            <a:endParaRPr lang="en-GB" dirty="0"/>
          </a:p>
          <a:p>
            <a:r>
              <a:rPr lang="en-GB" dirty="0"/>
              <a:t>Note that </a:t>
            </a:r>
            <a:r>
              <a:rPr lang="en-GB" dirty="0" smtClean="0"/>
              <a:t>lists are denoted by </a:t>
            </a:r>
            <a:r>
              <a:rPr lang="en-GB" dirty="0" smtClean="0">
                <a:solidFill>
                  <a:schemeClr val="accent5">
                    <a:lumMod val="75000"/>
                  </a:schemeClr>
                </a:solidFill>
              </a:rPr>
              <a:t>[]</a:t>
            </a:r>
            <a:r>
              <a:rPr lang="en-GB" dirty="0" smtClean="0"/>
              <a:t> and not the </a:t>
            </a:r>
            <a:r>
              <a:rPr lang="en-GB" dirty="0" smtClean="0">
                <a:solidFill>
                  <a:schemeClr val="accent5">
                    <a:lumMod val="75000"/>
                  </a:schemeClr>
                </a:solidFill>
              </a:rPr>
              <a:t>()</a:t>
            </a:r>
            <a:r>
              <a:rPr lang="en-GB" dirty="0" smtClean="0"/>
              <a:t> used by tuples.</a:t>
            </a:r>
            <a:endParaRPr lang="en-GB" dirty="0"/>
          </a:p>
          <a:p>
            <a:endParaRPr lang="en-GB" dirty="0"/>
          </a:p>
        </p:txBody>
      </p:sp>
      <p:pic>
        <p:nvPicPr>
          <p:cNvPr id="4" name="Picture 3"/>
          <p:cNvPicPr>
            <a:picLocks noChangeAspect="1"/>
          </p:cNvPicPr>
          <p:nvPr/>
        </p:nvPicPr>
        <p:blipFill>
          <a:blip r:embed="rId2"/>
          <a:stretch>
            <a:fillRect/>
          </a:stretch>
        </p:blipFill>
        <p:spPr>
          <a:xfrm>
            <a:off x="6194502" y="1539194"/>
            <a:ext cx="5997498" cy="1526356"/>
          </a:xfrm>
          <a:prstGeom prst="rect">
            <a:avLst/>
          </a:prstGeom>
        </p:spPr>
      </p:pic>
      <p:pic>
        <p:nvPicPr>
          <p:cNvPr id="5" name="Picture 4"/>
          <p:cNvPicPr>
            <a:picLocks noChangeAspect="1"/>
          </p:cNvPicPr>
          <p:nvPr/>
        </p:nvPicPr>
        <p:blipFill>
          <a:blip r:embed="rId3"/>
          <a:stretch>
            <a:fillRect/>
          </a:stretch>
        </p:blipFill>
        <p:spPr>
          <a:xfrm>
            <a:off x="6502499" y="3598052"/>
            <a:ext cx="5381503" cy="1283134"/>
          </a:xfrm>
          <a:prstGeom prst="rect">
            <a:avLst/>
          </a:prstGeom>
        </p:spPr>
      </p:pic>
      <p:sp>
        <p:nvSpPr>
          <p:cNvPr id="6" name="TextBox 5"/>
          <p:cNvSpPr txBox="1"/>
          <p:nvPr/>
        </p:nvSpPr>
        <p:spPr>
          <a:xfrm>
            <a:off x="5591297" y="149284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5591297" y="353500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5709464" y="5295106"/>
            <a:ext cx="5765844" cy="91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Create a list and populate it with some elements.</a:t>
            </a:r>
            <a:endParaRPr lang="en-GB" dirty="0">
              <a:solidFill>
                <a:schemeClr val="accent2">
                  <a:lumMod val="50000"/>
                </a:schemeClr>
              </a:solidFill>
            </a:endParaRPr>
          </a:p>
        </p:txBody>
      </p:sp>
    </p:spTree>
    <p:extLst>
      <p:ext uri="{BB962C8B-B14F-4D97-AF65-F5344CB8AC3E}">
        <p14:creationId xmlns:p14="http://schemas.microsoft.com/office/powerpoint/2010/main" val="40307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871344"/>
            <a:ext cx="10515600" cy="1728468"/>
          </a:xfrm>
        </p:spPr>
        <p:txBody>
          <a:bodyPr>
            <a:normAutofit lnSpcReduction="10000"/>
          </a:bodyPr>
          <a:lstStyle/>
          <a:p>
            <a:r>
              <a:rPr lang="en-GB" dirty="0"/>
              <a:t>Lists are mutable; i.e. their contents can be </a:t>
            </a:r>
            <a:r>
              <a:rPr lang="en-GB" dirty="0" smtClean="0"/>
              <a:t>changed. This can be done in a number of ways.</a:t>
            </a:r>
          </a:p>
          <a:p>
            <a:r>
              <a:rPr lang="en-GB" dirty="0" smtClean="0"/>
              <a:t>With the use of an index to replace a current element with a new one.</a:t>
            </a:r>
            <a:endParaRPr lang="en-GB" dirty="0"/>
          </a:p>
          <a:p>
            <a:endParaRPr lang="en-GB" dirty="0"/>
          </a:p>
        </p:txBody>
      </p:sp>
      <p:pic>
        <p:nvPicPr>
          <p:cNvPr id="4" name="Picture 3"/>
          <p:cNvPicPr>
            <a:picLocks noChangeAspect="1"/>
          </p:cNvPicPr>
          <p:nvPr/>
        </p:nvPicPr>
        <p:blipFill>
          <a:blip r:embed="rId2"/>
          <a:stretch>
            <a:fillRect/>
          </a:stretch>
        </p:blipFill>
        <p:spPr>
          <a:xfrm>
            <a:off x="1450657" y="3599812"/>
            <a:ext cx="5464324" cy="1535430"/>
          </a:xfrm>
          <a:prstGeom prst="rect">
            <a:avLst/>
          </a:prstGeom>
        </p:spPr>
      </p:pic>
      <p:pic>
        <p:nvPicPr>
          <p:cNvPr id="5" name="Picture 4"/>
          <p:cNvPicPr>
            <a:picLocks noChangeAspect="1"/>
          </p:cNvPicPr>
          <p:nvPr/>
        </p:nvPicPr>
        <p:blipFill>
          <a:blip r:embed="rId3"/>
          <a:stretch>
            <a:fillRect/>
          </a:stretch>
        </p:blipFill>
        <p:spPr>
          <a:xfrm>
            <a:off x="7071438" y="3525974"/>
            <a:ext cx="4894819" cy="921068"/>
          </a:xfrm>
          <a:prstGeom prst="rect">
            <a:avLst/>
          </a:prstGeom>
        </p:spPr>
      </p:pic>
      <p:sp>
        <p:nvSpPr>
          <p:cNvPr id="7" name="TextBox 6"/>
          <p:cNvSpPr txBox="1"/>
          <p:nvPr/>
        </p:nvSpPr>
        <p:spPr>
          <a:xfrm>
            <a:off x="883920" y="339368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504701" y="345224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4" name="Title 1"/>
          <p:cNvSpPr>
            <a:spLocks noGrp="1"/>
          </p:cNvSpPr>
          <p:nvPr>
            <p:ph type="title"/>
          </p:nvPr>
        </p:nvSpPr>
        <p:spPr>
          <a:xfrm>
            <a:off x="838200" y="365125"/>
            <a:ext cx="10515600" cy="1325563"/>
          </a:xfrm>
        </p:spPr>
        <p:txBody>
          <a:bodyPr/>
          <a:lstStyle/>
          <a:p>
            <a:r>
              <a:rPr lang="en-GB" dirty="0" smtClean="0"/>
              <a:t>Adding elements to a list</a:t>
            </a:r>
            <a:endParaRPr lang="en-GB" dirty="0"/>
          </a:p>
        </p:txBody>
      </p:sp>
      <p:sp>
        <p:nvSpPr>
          <p:cNvPr id="9" name="Content Placeholder 2"/>
          <p:cNvSpPr txBox="1">
            <a:spLocks/>
          </p:cNvSpPr>
          <p:nvPr/>
        </p:nvSpPr>
        <p:spPr>
          <a:xfrm>
            <a:off x="883920" y="5278865"/>
            <a:ext cx="10515600" cy="1728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Replace the second element in your string with the integer 2.</a:t>
            </a:r>
          </a:p>
          <a:p>
            <a:endParaRPr lang="en-GB" dirty="0"/>
          </a:p>
        </p:txBody>
      </p:sp>
    </p:spTree>
    <p:extLst>
      <p:ext uri="{BB962C8B-B14F-4D97-AF65-F5344CB8AC3E}">
        <p14:creationId xmlns:p14="http://schemas.microsoft.com/office/powerpoint/2010/main" val="2240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705571" y="1250768"/>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You can use the </a:t>
            </a:r>
            <a:r>
              <a:rPr lang="en-GB" dirty="0" smtClean="0">
                <a:solidFill>
                  <a:schemeClr val="accent5">
                    <a:lumMod val="75000"/>
                  </a:schemeClr>
                </a:solidFill>
                <a:latin typeface="Agency FB" panose="020B0503020202020204" pitchFamily="34" charset="0"/>
              </a:rPr>
              <a:t>insert() </a:t>
            </a:r>
            <a:r>
              <a:rPr lang="en-GB" dirty="0" smtClean="0"/>
              <a:t>function in order to add an element to a list at a specific indexed location, without overwriting any of the original elements.</a:t>
            </a:r>
            <a:endParaRPr lang="en-GB" dirty="0"/>
          </a:p>
        </p:txBody>
      </p:sp>
      <p:pic>
        <p:nvPicPr>
          <p:cNvPr id="9" name="Picture 8"/>
          <p:cNvPicPr>
            <a:picLocks noChangeAspect="1"/>
          </p:cNvPicPr>
          <p:nvPr/>
        </p:nvPicPr>
        <p:blipFill>
          <a:blip r:embed="rId2"/>
          <a:stretch>
            <a:fillRect/>
          </a:stretch>
        </p:blipFill>
        <p:spPr>
          <a:xfrm>
            <a:off x="1272308" y="2588352"/>
            <a:ext cx="4679068" cy="1232347"/>
          </a:xfrm>
          <a:prstGeom prst="rect">
            <a:avLst/>
          </a:prstGeom>
        </p:spPr>
      </p:pic>
      <p:pic>
        <p:nvPicPr>
          <p:cNvPr id="10" name="Picture 9"/>
          <p:cNvPicPr>
            <a:picLocks noChangeAspect="1"/>
          </p:cNvPicPr>
          <p:nvPr/>
        </p:nvPicPr>
        <p:blipFill>
          <a:blip r:embed="rId3"/>
          <a:stretch>
            <a:fillRect/>
          </a:stretch>
        </p:blipFill>
        <p:spPr>
          <a:xfrm>
            <a:off x="6846848" y="2864888"/>
            <a:ext cx="4987300" cy="679274"/>
          </a:xfrm>
          <a:prstGeom prst="rect">
            <a:avLst/>
          </a:prstGeom>
        </p:spPr>
      </p:pic>
      <p:sp>
        <p:nvSpPr>
          <p:cNvPr id="11" name="TextBox 10"/>
          <p:cNvSpPr txBox="1"/>
          <p:nvPr/>
        </p:nvSpPr>
        <p:spPr>
          <a:xfrm>
            <a:off x="711285" y="2449106"/>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2" name="TextBox 11"/>
          <p:cNvSpPr txBox="1"/>
          <p:nvPr/>
        </p:nvSpPr>
        <p:spPr>
          <a:xfrm>
            <a:off x="6169895" y="257760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3" name="Content Placeholder 2"/>
          <p:cNvSpPr txBox="1">
            <a:spLocks/>
          </p:cNvSpPr>
          <p:nvPr/>
        </p:nvSpPr>
        <p:spPr>
          <a:xfrm>
            <a:off x="705571" y="3892724"/>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a:t>
            </a:r>
            <a:r>
              <a:rPr lang="en-GB" dirty="0">
                <a:solidFill>
                  <a:schemeClr val="accent5">
                    <a:lumMod val="75000"/>
                  </a:schemeClr>
                </a:solidFill>
                <a:latin typeface="Agency FB" panose="020B0503020202020204" pitchFamily="34" charset="0"/>
              </a:rPr>
              <a:t>insert</a:t>
            </a:r>
            <a:r>
              <a:rPr lang="en-GB" dirty="0" smtClean="0">
                <a:solidFill>
                  <a:schemeClr val="accent5">
                    <a:lumMod val="75000"/>
                  </a:schemeClr>
                </a:solidFill>
                <a:latin typeface="Agency FB" panose="020B0503020202020204" pitchFamily="34" charset="0"/>
              </a:rPr>
              <a:t>() </a:t>
            </a:r>
            <a:r>
              <a:rPr lang="en-GB" dirty="0" smtClean="0">
                <a:solidFill>
                  <a:schemeClr val="accent2">
                    <a:lumMod val="50000"/>
                  </a:schemeClr>
                </a:solidFill>
              </a:rPr>
              <a:t>to put the integer 3 after the 2 that you just added to your string. </a:t>
            </a:r>
            <a:endParaRPr lang="en-GB" dirty="0">
              <a:solidFill>
                <a:schemeClr val="accent2">
                  <a:lumMod val="50000"/>
                </a:schemeClr>
              </a:solidFill>
            </a:endParaRPr>
          </a:p>
        </p:txBody>
      </p:sp>
    </p:spTree>
    <p:extLst>
      <p:ext uri="{BB962C8B-B14F-4D97-AF65-F5344CB8AC3E}">
        <p14:creationId xmlns:p14="http://schemas.microsoft.com/office/powerpoint/2010/main" val="384568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93575" y="1809635"/>
            <a:ext cx="10515600" cy="734695"/>
          </a:xfrm>
        </p:spPr>
        <p:txBody>
          <a:bodyPr/>
          <a:lstStyle/>
          <a:p>
            <a:r>
              <a:rPr lang="en-GB" dirty="0" smtClean="0"/>
              <a:t>You can add an element to the end of a list using the </a:t>
            </a:r>
            <a:r>
              <a:rPr lang="en-GB" dirty="0" smtClean="0">
                <a:solidFill>
                  <a:schemeClr val="accent5">
                    <a:lumMod val="75000"/>
                  </a:schemeClr>
                </a:solidFill>
                <a:latin typeface="Agency FB" panose="020B0503020202020204" pitchFamily="34" charset="0"/>
              </a:rPr>
              <a:t>append() </a:t>
            </a:r>
            <a:r>
              <a:rPr lang="en-GB" dirty="0" smtClean="0"/>
              <a:t>function.</a:t>
            </a:r>
            <a:endParaRPr lang="en-GB" dirty="0"/>
          </a:p>
        </p:txBody>
      </p:sp>
      <p:pic>
        <p:nvPicPr>
          <p:cNvPr id="5" name="Picture 4"/>
          <p:cNvPicPr>
            <a:picLocks noChangeAspect="1"/>
          </p:cNvPicPr>
          <p:nvPr/>
        </p:nvPicPr>
        <p:blipFill>
          <a:blip r:embed="rId2"/>
          <a:stretch>
            <a:fillRect/>
          </a:stretch>
        </p:blipFill>
        <p:spPr>
          <a:xfrm>
            <a:off x="1362230" y="2544330"/>
            <a:ext cx="5280660" cy="1440180"/>
          </a:xfrm>
          <a:prstGeom prst="rect">
            <a:avLst/>
          </a:prstGeom>
        </p:spPr>
      </p:pic>
      <p:pic>
        <p:nvPicPr>
          <p:cNvPr id="6" name="Picture 5"/>
          <p:cNvPicPr>
            <a:picLocks noChangeAspect="1"/>
          </p:cNvPicPr>
          <p:nvPr/>
        </p:nvPicPr>
        <p:blipFill>
          <a:blip r:embed="rId3"/>
          <a:stretch>
            <a:fillRect/>
          </a:stretch>
        </p:blipFill>
        <p:spPr>
          <a:xfrm>
            <a:off x="7209627" y="2614755"/>
            <a:ext cx="4688840" cy="811530"/>
          </a:xfrm>
          <a:prstGeom prst="rect">
            <a:avLst/>
          </a:prstGeom>
        </p:spPr>
      </p:pic>
      <p:sp>
        <p:nvSpPr>
          <p:cNvPr id="7" name="TextBox 6"/>
          <p:cNvSpPr txBox="1"/>
          <p:nvPr/>
        </p:nvSpPr>
        <p:spPr>
          <a:xfrm>
            <a:off x="795493" y="243574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416274" y="24942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9" name="Content Placeholder 2"/>
          <p:cNvSpPr txBox="1">
            <a:spLocks/>
          </p:cNvSpPr>
          <p:nvPr/>
        </p:nvSpPr>
        <p:spPr>
          <a:xfrm>
            <a:off x="693575" y="4329330"/>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a:t>
            </a:r>
            <a:r>
              <a:rPr lang="en-GB" dirty="0" smtClean="0">
                <a:solidFill>
                  <a:schemeClr val="accent5">
                    <a:lumMod val="75000"/>
                  </a:schemeClr>
                </a:solidFill>
                <a:latin typeface="Agency FB" panose="020B0503020202020204" pitchFamily="34" charset="0"/>
              </a:rPr>
              <a:t>append() </a:t>
            </a:r>
            <a:r>
              <a:rPr lang="en-GB" dirty="0" smtClean="0">
                <a:solidFill>
                  <a:schemeClr val="accent2">
                    <a:lumMod val="50000"/>
                  </a:schemeClr>
                </a:solidFill>
              </a:rPr>
              <a:t>to add the string “end” as the last element in your list.</a:t>
            </a:r>
            <a:endParaRPr lang="en-GB" dirty="0">
              <a:solidFill>
                <a:schemeClr val="accent2">
                  <a:lumMod val="50000"/>
                </a:schemeClr>
              </a:solidFill>
            </a:endParaRPr>
          </a:p>
        </p:txBody>
      </p:sp>
    </p:spTree>
    <p:extLst>
      <p:ext uri="{BB962C8B-B14F-4D97-AF65-F5344CB8AC3E}">
        <p14:creationId xmlns:p14="http://schemas.microsoft.com/office/powerpoint/2010/main" val="38669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Removing elements from a list</a:t>
            </a:r>
            <a:endParaRPr lang="en-GB" dirty="0"/>
          </a:p>
        </p:txBody>
      </p:sp>
      <p:sp>
        <p:nvSpPr>
          <p:cNvPr id="3" name="Content Placeholder 2"/>
          <p:cNvSpPr>
            <a:spLocks noGrp="1"/>
          </p:cNvSpPr>
          <p:nvPr>
            <p:ph idx="1"/>
          </p:nvPr>
        </p:nvSpPr>
        <p:spPr>
          <a:xfrm>
            <a:off x="838200" y="1553174"/>
            <a:ext cx="10515600" cy="1466215"/>
          </a:xfrm>
        </p:spPr>
        <p:txBody>
          <a:bodyPr/>
          <a:lstStyle/>
          <a:p>
            <a:r>
              <a:rPr lang="en-GB" dirty="0" smtClean="0"/>
              <a:t>You can remove an element from a list based upon the element value.</a:t>
            </a:r>
          </a:p>
          <a:p>
            <a:r>
              <a:rPr lang="en-GB" dirty="0" smtClean="0"/>
              <a:t>Remember: If there is more than one element with this value, only the first occurrence will be removed.</a:t>
            </a:r>
            <a:endParaRPr lang="en-GB" dirty="0"/>
          </a:p>
        </p:txBody>
      </p:sp>
      <p:pic>
        <p:nvPicPr>
          <p:cNvPr id="4" name="Picture 3"/>
          <p:cNvPicPr>
            <a:picLocks noChangeAspect="1"/>
          </p:cNvPicPr>
          <p:nvPr/>
        </p:nvPicPr>
        <p:blipFill>
          <a:blip r:embed="rId2"/>
          <a:stretch>
            <a:fillRect/>
          </a:stretch>
        </p:blipFill>
        <p:spPr>
          <a:xfrm>
            <a:off x="1346969" y="3772854"/>
            <a:ext cx="4520431" cy="1191578"/>
          </a:xfrm>
          <a:prstGeom prst="rect">
            <a:avLst/>
          </a:prstGeom>
        </p:spPr>
      </p:pic>
      <p:pic>
        <p:nvPicPr>
          <p:cNvPr id="5" name="Picture 4"/>
          <p:cNvPicPr>
            <a:picLocks noChangeAspect="1"/>
          </p:cNvPicPr>
          <p:nvPr/>
        </p:nvPicPr>
        <p:blipFill>
          <a:blip r:embed="rId3"/>
          <a:stretch>
            <a:fillRect/>
          </a:stretch>
        </p:blipFill>
        <p:spPr>
          <a:xfrm>
            <a:off x="7103745" y="3793808"/>
            <a:ext cx="3790386" cy="770573"/>
          </a:xfrm>
          <a:prstGeom prst="rect">
            <a:avLst/>
          </a:prstGeom>
        </p:spPr>
      </p:pic>
      <p:sp>
        <p:nvSpPr>
          <p:cNvPr id="6" name="TextBox 5"/>
          <p:cNvSpPr txBox="1"/>
          <p:nvPr/>
        </p:nvSpPr>
        <p:spPr>
          <a:xfrm>
            <a:off x="838200" y="352231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458981" y="358086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308087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75360" y="1443993"/>
            <a:ext cx="10515600" cy="1002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It is better practice to remove elements by their index using the </a:t>
            </a:r>
            <a:r>
              <a:rPr lang="en-GB" dirty="0" smtClean="0">
                <a:solidFill>
                  <a:schemeClr val="accent5">
                    <a:lumMod val="75000"/>
                  </a:schemeClr>
                </a:solidFill>
                <a:latin typeface="Agency FB" panose="020B0503020202020204" pitchFamily="34" charset="0"/>
              </a:rPr>
              <a:t>del</a:t>
            </a:r>
            <a:r>
              <a:rPr lang="en-GB" dirty="0" smtClean="0">
                <a:latin typeface="Agency FB" panose="020B0503020202020204" pitchFamily="34" charset="0"/>
              </a:rPr>
              <a:t> </a:t>
            </a:r>
            <a:r>
              <a:rPr lang="en-GB" dirty="0" smtClean="0"/>
              <a:t>function.</a:t>
            </a:r>
            <a:endParaRPr lang="en-GB" dirty="0"/>
          </a:p>
        </p:txBody>
      </p:sp>
      <p:pic>
        <p:nvPicPr>
          <p:cNvPr id="5" name="Picture 4"/>
          <p:cNvPicPr>
            <a:picLocks noChangeAspect="1"/>
          </p:cNvPicPr>
          <p:nvPr/>
        </p:nvPicPr>
        <p:blipFill>
          <a:blip r:embed="rId2"/>
          <a:stretch>
            <a:fillRect/>
          </a:stretch>
        </p:blipFill>
        <p:spPr>
          <a:xfrm>
            <a:off x="1656397" y="2963227"/>
            <a:ext cx="3797263" cy="1496379"/>
          </a:xfrm>
          <a:prstGeom prst="rect">
            <a:avLst/>
          </a:prstGeom>
        </p:spPr>
      </p:pic>
      <p:pic>
        <p:nvPicPr>
          <p:cNvPr id="6" name="Picture 5"/>
          <p:cNvPicPr>
            <a:picLocks noChangeAspect="1"/>
          </p:cNvPicPr>
          <p:nvPr/>
        </p:nvPicPr>
        <p:blipFill>
          <a:blip r:embed="rId3"/>
          <a:stretch>
            <a:fillRect/>
          </a:stretch>
        </p:blipFill>
        <p:spPr>
          <a:xfrm>
            <a:off x="7455217" y="2963227"/>
            <a:ext cx="3672269" cy="992505"/>
          </a:xfrm>
          <a:prstGeom prst="rect">
            <a:avLst/>
          </a:prstGeom>
        </p:spPr>
      </p:pic>
      <p:sp>
        <p:nvSpPr>
          <p:cNvPr id="7" name="TextBox 6"/>
          <p:cNvSpPr txBox="1"/>
          <p:nvPr/>
        </p:nvSpPr>
        <p:spPr>
          <a:xfrm>
            <a:off x="1089660" y="280415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710441" y="286271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9" name="Content Placeholder 2"/>
          <p:cNvSpPr txBox="1">
            <a:spLocks/>
          </p:cNvSpPr>
          <p:nvPr/>
        </p:nvSpPr>
        <p:spPr>
          <a:xfrm>
            <a:off x="975360" y="5223213"/>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a:t>
            </a:r>
            <a:r>
              <a:rPr lang="en-GB" dirty="0" smtClean="0">
                <a:solidFill>
                  <a:schemeClr val="accent5">
                    <a:lumMod val="75000"/>
                  </a:schemeClr>
                </a:solidFill>
                <a:latin typeface="Agency FB" panose="020B0503020202020204" pitchFamily="34" charset="0"/>
              </a:rPr>
              <a:t>del </a:t>
            </a:r>
            <a:r>
              <a:rPr lang="en-GB" dirty="0" smtClean="0">
                <a:solidFill>
                  <a:schemeClr val="accent2">
                    <a:lumMod val="50000"/>
                  </a:schemeClr>
                </a:solidFill>
              </a:rPr>
              <a:t>to remove the 3 that you added to the list earlier.</a:t>
            </a:r>
            <a:endParaRPr lang="en-GB" dirty="0">
              <a:solidFill>
                <a:schemeClr val="accent2">
                  <a:lumMod val="50000"/>
                </a:schemeClr>
              </a:solidFill>
            </a:endParaRPr>
          </a:p>
        </p:txBody>
      </p:sp>
    </p:spTree>
    <p:extLst>
      <p:ext uri="{BB962C8B-B14F-4D97-AF65-F5344CB8AC3E}">
        <p14:creationId xmlns:p14="http://schemas.microsoft.com/office/powerpoint/2010/main" val="127832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loops</a:t>
            </a:r>
            <a:endParaRPr lang="en-GB" dirty="0"/>
          </a:p>
        </p:txBody>
      </p:sp>
      <p:sp>
        <p:nvSpPr>
          <p:cNvPr id="3" name="Content Placeholder 2"/>
          <p:cNvSpPr>
            <a:spLocks noGrp="1"/>
          </p:cNvSpPr>
          <p:nvPr>
            <p:ph idx="1"/>
          </p:nvPr>
        </p:nvSpPr>
        <p:spPr/>
        <p:txBody>
          <a:bodyPr/>
          <a:lstStyle/>
          <a:p>
            <a:r>
              <a:rPr lang="en-GB" dirty="0" smtClean="0"/>
              <a:t>The for loop is used to iterate over elements in a sequence, and is often used when you have a piece of code that you want to repeat a number of times.</a:t>
            </a:r>
          </a:p>
          <a:p>
            <a:r>
              <a:rPr lang="en-GB" dirty="0" smtClean="0"/>
              <a:t>For loops essentially say:</a:t>
            </a:r>
            <a:br>
              <a:rPr lang="en-GB" dirty="0" smtClean="0"/>
            </a:br>
            <a:r>
              <a:rPr lang="en-GB" dirty="0" smtClean="0"/>
              <a:t/>
            </a:r>
            <a:br>
              <a:rPr lang="en-GB" dirty="0" smtClean="0"/>
            </a:br>
            <a:r>
              <a:rPr lang="en-GB" dirty="0" smtClean="0"/>
              <a:t>		</a:t>
            </a:r>
            <a:r>
              <a:rPr lang="en-GB" i="1" dirty="0" smtClean="0"/>
              <a:t>“For all elements in a sequence, do something”</a:t>
            </a:r>
            <a:endParaRPr lang="en-GB" i="1" dirty="0"/>
          </a:p>
        </p:txBody>
      </p:sp>
    </p:spTree>
    <p:extLst>
      <p:ext uri="{BB962C8B-B14F-4D97-AF65-F5344CB8AC3E}">
        <p14:creationId xmlns:p14="http://schemas.microsoft.com/office/powerpoint/2010/main" val="3350912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Interpretive vs compiled languages</a:t>
            </a:r>
            <a:endParaRPr lang="en-GB" dirty="0"/>
          </a:p>
        </p:txBody>
      </p:sp>
      <p:sp>
        <p:nvSpPr>
          <p:cNvPr id="3" name="Content Placeholder 2"/>
          <p:cNvSpPr>
            <a:spLocks noGrp="1"/>
          </p:cNvSpPr>
          <p:nvPr>
            <p:ph idx="1"/>
          </p:nvPr>
        </p:nvSpPr>
        <p:spPr/>
        <p:txBody>
          <a:bodyPr>
            <a:normAutofit lnSpcReduction="10000"/>
          </a:bodyPr>
          <a:lstStyle/>
          <a:p>
            <a:r>
              <a:rPr lang="en-GB" dirty="0" smtClean="0"/>
              <a:t>Python is an interpretive language.</a:t>
            </a:r>
          </a:p>
          <a:p>
            <a:r>
              <a:rPr lang="en-GB" sz="2800" dirty="0" smtClean="0"/>
              <a:t>This means that your code is not directly run by the hardware. It is instead passed to a </a:t>
            </a:r>
            <a:r>
              <a:rPr lang="en-GB" sz="2800" i="1" dirty="0" smtClean="0"/>
              <a:t>virtual machine</a:t>
            </a:r>
            <a:r>
              <a:rPr lang="en-GB" sz="2800" dirty="0" smtClean="0"/>
              <a:t>, which is just another programme that reads and interprets your code. If your code used the ‘</a:t>
            </a:r>
            <a:r>
              <a:rPr lang="en-GB" sz="2800" dirty="0" smtClean="0">
                <a:solidFill>
                  <a:schemeClr val="accent5">
                    <a:lumMod val="75000"/>
                  </a:schemeClr>
                </a:solidFill>
                <a:latin typeface="Agency FB" panose="020B0503020202020204" pitchFamily="34" charset="0"/>
              </a:rPr>
              <a:t>+</a:t>
            </a:r>
            <a:r>
              <a:rPr lang="en-GB" sz="2800" dirty="0" smtClean="0"/>
              <a:t>’ operation, this would be recognised by the interpreter at run time, which would then call its own internal function ‘</a:t>
            </a:r>
            <a:r>
              <a:rPr lang="en-GB" sz="2800" dirty="0" smtClean="0">
                <a:solidFill>
                  <a:schemeClr val="accent5">
                    <a:lumMod val="75000"/>
                  </a:schemeClr>
                </a:solidFill>
                <a:latin typeface="Agency FB" panose="020B0503020202020204" pitchFamily="34" charset="0"/>
              </a:rPr>
              <a:t>add(</a:t>
            </a:r>
            <a:r>
              <a:rPr lang="en-GB" sz="2800" dirty="0" err="1" smtClean="0">
                <a:solidFill>
                  <a:schemeClr val="accent5">
                    <a:lumMod val="75000"/>
                  </a:schemeClr>
                </a:solidFill>
                <a:latin typeface="Agency FB" panose="020B0503020202020204" pitchFamily="34" charset="0"/>
              </a:rPr>
              <a:t>a,b</a:t>
            </a:r>
            <a:r>
              <a:rPr lang="en-GB" sz="2800" dirty="0" smtClean="0">
                <a:solidFill>
                  <a:schemeClr val="accent5">
                    <a:lumMod val="75000"/>
                  </a:schemeClr>
                </a:solidFill>
                <a:latin typeface="Agency FB" panose="020B0503020202020204" pitchFamily="34" charset="0"/>
              </a:rPr>
              <a:t>)</a:t>
            </a:r>
            <a:r>
              <a:rPr lang="en-GB" sz="2800" dirty="0" smtClean="0"/>
              <a:t>’, which would then execute the machine code ‘</a:t>
            </a:r>
            <a:r>
              <a:rPr lang="en-GB" sz="2800" dirty="0" smtClean="0">
                <a:solidFill>
                  <a:schemeClr val="accent5">
                    <a:lumMod val="75000"/>
                  </a:schemeClr>
                </a:solidFill>
                <a:latin typeface="Agency FB" panose="020B0503020202020204" pitchFamily="34" charset="0"/>
              </a:rPr>
              <a:t>ADD</a:t>
            </a:r>
            <a:r>
              <a:rPr lang="en-GB" sz="2800" dirty="0" smtClean="0"/>
              <a:t>’.</a:t>
            </a:r>
          </a:p>
          <a:p>
            <a:r>
              <a:rPr lang="en-GB" sz="2800" dirty="0" smtClean="0"/>
              <a:t>This is in contrast to compiled languages, where your code is translated into native machine instructions, which are then directly executed by the hardware. Here, the ‘</a:t>
            </a:r>
            <a:r>
              <a:rPr lang="en-GB" sz="2800" dirty="0" smtClean="0">
                <a:solidFill>
                  <a:schemeClr val="accent5">
                    <a:lumMod val="75000"/>
                  </a:schemeClr>
                </a:solidFill>
                <a:latin typeface="Agency FB" panose="020B0503020202020204" pitchFamily="34" charset="0"/>
              </a:rPr>
              <a:t>+</a:t>
            </a:r>
            <a:r>
              <a:rPr lang="en-GB" sz="2800" dirty="0" smtClean="0"/>
              <a:t>’ in your code would be translated directly in the ‘</a:t>
            </a:r>
            <a:r>
              <a:rPr lang="en-GB" sz="2800" dirty="0" smtClean="0">
                <a:solidFill>
                  <a:schemeClr val="accent5">
                    <a:lumMod val="75000"/>
                  </a:schemeClr>
                </a:solidFill>
                <a:latin typeface="Agency FB" panose="020B0503020202020204" pitchFamily="34" charset="0"/>
              </a:rPr>
              <a:t>ADD</a:t>
            </a:r>
            <a:r>
              <a:rPr lang="en-GB" sz="2800" dirty="0" smtClean="0"/>
              <a:t>’ machine code.</a:t>
            </a:r>
          </a:p>
        </p:txBody>
      </p:sp>
    </p:spTree>
    <p:extLst>
      <p:ext uri="{BB962C8B-B14F-4D97-AF65-F5344CB8AC3E}">
        <p14:creationId xmlns:p14="http://schemas.microsoft.com/office/powerpoint/2010/main" val="4055261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a:t>
            </a:r>
            <a:endParaRPr lang="en-GB" dirty="0"/>
          </a:p>
        </p:txBody>
      </p:sp>
      <p:pic>
        <p:nvPicPr>
          <p:cNvPr id="5" name="Picture 4"/>
          <p:cNvPicPr>
            <a:picLocks noChangeAspect="1"/>
          </p:cNvPicPr>
          <p:nvPr/>
        </p:nvPicPr>
        <p:blipFill>
          <a:blip r:embed="rId2"/>
          <a:stretch>
            <a:fillRect/>
          </a:stretch>
        </p:blipFill>
        <p:spPr>
          <a:xfrm>
            <a:off x="838200" y="2604277"/>
            <a:ext cx="7620000" cy="657225"/>
          </a:xfrm>
          <a:prstGeom prst="rect">
            <a:avLst/>
          </a:prstGeom>
        </p:spPr>
      </p:pic>
      <p:sp>
        <p:nvSpPr>
          <p:cNvPr id="6" name="TextBox 5"/>
          <p:cNvSpPr txBox="1"/>
          <p:nvPr/>
        </p:nvSpPr>
        <p:spPr>
          <a:xfrm>
            <a:off x="838200" y="1778150"/>
            <a:ext cx="5562600"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We have a list of species:</a:t>
            </a:r>
            <a:endParaRPr lang="en-GB" sz="2400" dirty="0"/>
          </a:p>
        </p:txBody>
      </p:sp>
      <p:sp>
        <p:nvSpPr>
          <p:cNvPr id="7" name="TextBox 6"/>
          <p:cNvSpPr txBox="1"/>
          <p:nvPr/>
        </p:nvSpPr>
        <p:spPr>
          <a:xfrm>
            <a:off x="758756" y="3375497"/>
            <a:ext cx="10848358" cy="120032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command underneath the list then cycles through each entry in the species list and prints the animal’s name to the screen. Note: The </a:t>
            </a:r>
            <a:r>
              <a:rPr lang="en-GB" sz="2400" dirty="0" err="1" smtClean="0">
                <a:solidFill>
                  <a:schemeClr val="accent5">
                    <a:lumMod val="75000"/>
                  </a:schemeClr>
                </a:solidFill>
                <a:latin typeface="Agency FB" panose="020B0503020202020204" pitchFamily="34" charset="0"/>
              </a:rPr>
              <a:t>i</a:t>
            </a:r>
            <a:r>
              <a:rPr lang="en-GB" sz="2400" dirty="0" smtClean="0"/>
              <a:t> is quite arbitrary. You could just as easily replace it with ‘animal’, ‘t’, or anything else.</a:t>
            </a:r>
            <a:endParaRPr lang="en-GB" sz="2400" dirty="0"/>
          </a:p>
        </p:txBody>
      </p:sp>
      <p:pic>
        <p:nvPicPr>
          <p:cNvPr id="8" name="Picture 7"/>
          <p:cNvPicPr>
            <a:picLocks noChangeAspect="1"/>
          </p:cNvPicPr>
          <p:nvPr/>
        </p:nvPicPr>
        <p:blipFill>
          <a:blip r:embed="rId3"/>
          <a:stretch>
            <a:fillRect/>
          </a:stretch>
        </p:blipFill>
        <p:spPr>
          <a:xfrm>
            <a:off x="970005" y="4689821"/>
            <a:ext cx="2313562" cy="1823271"/>
          </a:xfrm>
          <a:prstGeom prst="rect">
            <a:avLst/>
          </a:prstGeom>
        </p:spPr>
      </p:pic>
    </p:spTree>
    <p:extLst>
      <p:ext uri="{BB962C8B-B14F-4D97-AF65-F5344CB8AC3E}">
        <p14:creationId xmlns:p14="http://schemas.microsoft.com/office/powerpoint/2010/main" val="3835767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sp>
        <p:nvSpPr>
          <p:cNvPr id="3" name="Content Placeholder 2"/>
          <p:cNvSpPr>
            <a:spLocks noGrp="1"/>
          </p:cNvSpPr>
          <p:nvPr>
            <p:ph idx="1"/>
          </p:nvPr>
        </p:nvSpPr>
        <p:spPr>
          <a:xfrm>
            <a:off x="838200" y="1825625"/>
            <a:ext cx="10515600" cy="810571"/>
          </a:xfrm>
        </p:spPr>
        <p:txBody>
          <a:bodyPr>
            <a:normAutofit lnSpcReduction="10000"/>
          </a:bodyPr>
          <a:lstStyle/>
          <a:p>
            <a:r>
              <a:rPr lang="en-GB" dirty="0" smtClean="0"/>
              <a:t>We can also use for loops for operations other than printing to a screen. For example:</a:t>
            </a:r>
            <a:endParaRPr lang="en-GB" dirty="0"/>
          </a:p>
        </p:txBody>
      </p:sp>
      <p:pic>
        <p:nvPicPr>
          <p:cNvPr id="4" name="Picture 3"/>
          <p:cNvPicPr>
            <a:picLocks noChangeAspect="1"/>
          </p:cNvPicPr>
          <p:nvPr/>
        </p:nvPicPr>
        <p:blipFill>
          <a:blip r:embed="rId2"/>
          <a:stretch>
            <a:fillRect/>
          </a:stretch>
        </p:blipFill>
        <p:spPr>
          <a:xfrm>
            <a:off x="1119390" y="2897593"/>
            <a:ext cx="3571875" cy="1152525"/>
          </a:xfrm>
          <a:prstGeom prst="rect">
            <a:avLst/>
          </a:prstGeom>
        </p:spPr>
      </p:pic>
      <p:pic>
        <p:nvPicPr>
          <p:cNvPr id="5" name="Picture 4"/>
          <p:cNvPicPr>
            <a:picLocks noChangeAspect="1"/>
          </p:cNvPicPr>
          <p:nvPr/>
        </p:nvPicPr>
        <p:blipFill>
          <a:blip r:embed="rId3"/>
          <a:stretch>
            <a:fillRect/>
          </a:stretch>
        </p:blipFill>
        <p:spPr>
          <a:xfrm>
            <a:off x="1119390" y="4311515"/>
            <a:ext cx="3003839" cy="1017048"/>
          </a:xfrm>
          <a:prstGeom prst="rect">
            <a:avLst/>
          </a:prstGeom>
        </p:spPr>
      </p:pic>
      <p:sp>
        <p:nvSpPr>
          <p:cNvPr id="6" name="Content Placeholder 2"/>
          <p:cNvSpPr txBox="1">
            <a:spLocks/>
          </p:cNvSpPr>
          <p:nvPr/>
        </p:nvSpPr>
        <p:spPr>
          <a:xfrm>
            <a:off x="838200" y="5328563"/>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Using the list you made a moment ago, use a for loop to print each element of the list to the screen in turn.</a:t>
            </a:r>
            <a:endParaRPr lang="en-GB" dirty="0">
              <a:solidFill>
                <a:schemeClr val="accent2">
                  <a:lumMod val="50000"/>
                </a:schemeClr>
              </a:solidFill>
            </a:endParaRPr>
          </a:p>
        </p:txBody>
      </p:sp>
    </p:spTree>
    <p:extLst>
      <p:ext uri="{BB962C8B-B14F-4D97-AF65-F5344CB8AC3E}">
        <p14:creationId xmlns:p14="http://schemas.microsoft.com/office/powerpoint/2010/main" val="38711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807" y="-80408"/>
            <a:ext cx="10515600" cy="1325563"/>
          </a:xfrm>
        </p:spPr>
        <p:txBody>
          <a:bodyPr/>
          <a:lstStyle/>
          <a:p>
            <a:r>
              <a:rPr lang="en-GB" dirty="0" smtClean="0"/>
              <a:t>The </a:t>
            </a:r>
            <a:r>
              <a:rPr lang="en-GB" dirty="0" smtClean="0">
                <a:latin typeface="Agency FB" panose="020B0503020202020204" pitchFamily="34" charset="0"/>
              </a:rPr>
              <a:t>range()</a:t>
            </a:r>
            <a:r>
              <a:rPr lang="en-GB" dirty="0" smtClean="0"/>
              <a:t> function</a:t>
            </a:r>
            <a:endParaRPr lang="en-GB" dirty="0"/>
          </a:p>
        </p:txBody>
      </p:sp>
      <p:sp>
        <p:nvSpPr>
          <p:cNvPr id="3" name="Content Placeholder 2"/>
          <p:cNvSpPr>
            <a:spLocks noGrp="1"/>
          </p:cNvSpPr>
          <p:nvPr>
            <p:ph idx="1"/>
          </p:nvPr>
        </p:nvSpPr>
        <p:spPr>
          <a:xfrm>
            <a:off x="869749" y="992244"/>
            <a:ext cx="10737716" cy="1347473"/>
          </a:xfrm>
        </p:spPr>
        <p:txBody>
          <a:bodyPr>
            <a:normAutofit/>
          </a:bodyPr>
          <a:lstStyle/>
          <a:p>
            <a:r>
              <a:rPr lang="en-GB" sz="2400" dirty="0" smtClean="0"/>
              <a:t>The </a:t>
            </a:r>
            <a:r>
              <a:rPr lang="en-GB" sz="2400" dirty="0" smtClean="0">
                <a:solidFill>
                  <a:schemeClr val="accent5">
                    <a:lumMod val="75000"/>
                  </a:schemeClr>
                </a:solidFill>
                <a:latin typeface="Agency FB" panose="020B0503020202020204" pitchFamily="34" charset="0"/>
              </a:rPr>
              <a:t>range() </a:t>
            </a:r>
            <a:r>
              <a:rPr lang="en-GB" sz="2400" dirty="0" smtClean="0"/>
              <a:t>function generates a list of numbers, which is generally used to iterate over within for loops.</a:t>
            </a:r>
          </a:p>
          <a:p>
            <a:r>
              <a:rPr lang="en-GB" sz="2400" dirty="0" smtClean="0"/>
              <a:t>The </a:t>
            </a:r>
            <a:r>
              <a:rPr lang="en-GB" sz="2400" dirty="0" smtClean="0">
                <a:solidFill>
                  <a:schemeClr val="accent5">
                    <a:lumMod val="75000"/>
                  </a:schemeClr>
                </a:solidFill>
                <a:latin typeface="Agency FB" panose="020B0503020202020204" pitchFamily="34" charset="0"/>
              </a:rPr>
              <a:t>range() </a:t>
            </a:r>
            <a:r>
              <a:rPr lang="en-GB" sz="2400" dirty="0" smtClean="0"/>
              <a:t>function has two sets of parameters to follow:</a:t>
            </a:r>
            <a:endParaRPr lang="en-GB" sz="2400" dirty="0"/>
          </a:p>
        </p:txBody>
      </p:sp>
      <p:pic>
        <p:nvPicPr>
          <p:cNvPr id="5" name="Picture 4"/>
          <p:cNvPicPr>
            <a:picLocks noChangeAspect="1"/>
          </p:cNvPicPr>
          <p:nvPr/>
        </p:nvPicPr>
        <p:blipFill>
          <a:blip r:embed="rId2"/>
          <a:stretch>
            <a:fillRect/>
          </a:stretch>
        </p:blipFill>
        <p:spPr>
          <a:xfrm>
            <a:off x="1269785" y="3459284"/>
            <a:ext cx="2114550" cy="647700"/>
          </a:xfrm>
          <a:prstGeom prst="rect">
            <a:avLst/>
          </a:prstGeom>
        </p:spPr>
      </p:pic>
      <p:sp>
        <p:nvSpPr>
          <p:cNvPr id="7" name="TextBox 6"/>
          <p:cNvSpPr txBox="1"/>
          <p:nvPr/>
        </p:nvSpPr>
        <p:spPr>
          <a:xfrm>
            <a:off x="1185340" y="2212040"/>
            <a:ext cx="4727642" cy="1200329"/>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range(stop)</a:t>
            </a:r>
          </a:p>
          <a:p>
            <a:r>
              <a:rPr lang="en-GB" dirty="0" smtClean="0"/>
              <a:t>stop: Number of integers </a:t>
            </a:r>
          </a:p>
          <a:p>
            <a:r>
              <a:rPr lang="en-GB" dirty="0" smtClean="0"/>
              <a:t>(whole numbers) to generate, </a:t>
            </a:r>
          </a:p>
          <a:p>
            <a:r>
              <a:rPr lang="en-GB" dirty="0" smtClean="0"/>
              <a:t>starting from zero. </a:t>
            </a:r>
            <a:r>
              <a:rPr lang="en-GB" dirty="0" err="1" smtClean="0"/>
              <a:t>i.e</a:t>
            </a:r>
            <a:r>
              <a:rPr lang="en-GB" dirty="0" smtClean="0"/>
              <a:t>:</a:t>
            </a:r>
            <a:endParaRPr lang="en-GB" dirty="0"/>
          </a:p>
        </p:txBody>
      </p:sp>
      <p:sp>
        <p:nvSpPr>
          <p:cNvPr id="8" name="TextBox 7"/>
          <p:cNvSpPr txBox="1"/>
          <p:nvPr/>
        </p:nvSpPr>
        <p:spPr>
          <a:xfrm>
            <a:off x="5666764" y="2136974"/>
            <a:ext cx="6050072" cy="1477328"/>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range([start], stop[, step])</a:t>
            </a:r>
          </a:p>
          <a:p>
            <a:r>
              <a:rPr lang="en-GB" dirty="0" smtClean="0"/>
              <a:t>start: Starting number of the sequence.</a:t>
            </a:r>
          </a:p>
          <a:p>
            <a:r>
              <a:rPr lang="en-GB" dirty="0" smtClean="0"/>
              <a:t>stop: Generate numbers up to, but not including this number.</a:t>
            </a:r>
          </a:p>
          <a:p>
            <a:r>
              <a:rPr lang="en-GB" dirty="0" smtClean="0"/>
              <a:t>step: Difference between each number in the sequence</a:t>
            </a:r>
          </a:p>
          <a:p>
            <a:r>
              <a:rPr lang="en-GB" dirty="0" smtClean="0"/>
              <a:t>i.e.:</a:t>
            </a:r>
          </a:p>
        </p:txBody>
      </p:sp>
      <p:pic>
        <p:nvPicPr>
          <p:cNvPr id="10" name="Picture 9"/>
          <p:cNvPicPr>
            <a:picLocks noChangeAspect="1"/>
          </p:cNvPicPr>
          <p:nvPr/>
        </p:nvPicPr>
        <p:blipFill>
          <a:blip r:embed="rId3"/>
          <a:stretch>
            <a:fillRect/>
          </a:stretch>
        </p:blipFill>
        <p:spPr>
          <a:xfrm>
            <a:off x="1269785" y="4006972"/>
            <a:ext cx="1648512" cy="1272080"/>
          </a:xfrm>
          <a:prstGeom prst="rect">
            <a:avLst/>
          </a:prstGeom>
        </p:spPr>
      </p:pic>
      <p:pic>
        <p:nvPicPr>
          <p:cNvPr id="11" name="Picture 10"/>
          <p:cNvPicPr>
            <a:picLocks noChangeAspect="1"/>
          </p:cNvPicPr>
          <p:nvPr/>
        </p:nvPicPr>
        <p:blipFill>
          <a:blip r:embed="rId4"/>
          <a:stretch>
            <a:fillRect/>
          </a:stretch>
        </p:blipFill>
        <p:spPr>
          <a:xfrm>
            <a:off x="5676491" y="3572333"/>
            <a:ext cx="2419350" cy="571500"/>
          </a:xfrm>
          <a:prstGeom prst="rect">
            <a:avLst/>
          </a:prstGeom>
        </p:spPr>
      </p:pic>
      <p:pic>
        <p:nvPicPr>
          <p:cNvPr id="12" name="Picture 11"/>
          <p:cNvPicPr>
            <a:picLocks noChangeAspect="1"/>
          </p:cNvPicPr>
          <p:nvPr/>
        </p:nvPicPr>
        <p:blipFill>
          <a:blip r:embed="rId5"/>
          <a:stretch>
            <a:fillRect/>
          </a:stretch>
        </p:blipFill>
        <p:spPr>
          <a:xfrm>
            <a:off x="5676491" y="4241613"/>
            <a:ext cx="1706802" cy="860016"/>
          </a:xfrm>
          <a:prstGeom prst="rect">
            <a:avLst/>
          </a:prstGeom>
        </p:spPr>
      </p:pic>
      <p:pic>
        <p:nvPicPr>
          <p:cNvPr id="13" name="Picture 12"/>
          <p:cNvPicPr>
            <a:picLocks noChangeAspect="1"/>
          </p:cNvPicPr>
          <p:nvPr/>
        </p:nvPicPr>
        <p:blipFill>
          <a:blip r:embed="rId6"/>
          <a:stretch>
            <a:fillRect/>
          </a:stretch>
        </p:blipFill>
        <p:spPr>
          <a:xfrm>
            <a:off x="9161149" y="3559296"/>
            <a:ext cx="2638425" cy="447675"/>
          </a:xfrm>
          <a:prstGeom prst="rect">
            <a:avLst/>
          </a:prstGeom>
        </p:spPr>
      </p:pic>
      <p:pic>
        <p:nvPicPr>
          <p:cNvPr id="14" name="Picture 13"/>
          <p:cNvPicPr>
            <a:picLocks noChangeAspect="1"/>
          </p:cNvPicPr>
          <p:nvPr/>
        </p:nvPicPr>
        <p:blipFill>
          <a:blip r:embed="rId7"/>
          <a:stretch>
            <a:fillRect/>
          </a:stretch>
        </p:blipFill>
        <p:spPr>
          <a:xfrm>
            <a:off x="9229243" y="4143833"/>
            <a:ext cx="1555193" cy="980752"/>
          </a:xfrm>
          <a:prstGeom prst="rect">
            <a:avLst/>
          </a:prstGeom>
        </p:spPr>
      </p:pic>
      <p:sp>
        <p:nvSpPr>
          <p:cNvPr id="15" name="TextBox 14"/>
          <p:cNvSpPr txBox="1"/>
          <p:nvPr/>
        </p:nvSpPr>
        <p:spPr>
          <a:xfrm>
            <a:off x="510758" y="5124585"/>
            <a:ext cx="11455698" cy="1754326"/>
          </a:xfrm>
          <a:prstGeom prst="rect">
            <a:avLst/>
          </a:prstGeom>
          <a:noFill/>
        </p:spPr>
        <p:txBody>
          <a:bodyPr wrap="square" rtlCol="0">
            <a:spAutoFit/>
          </a:bodyPr>
          <a:lstStyle/>
          <a:p>
            <a:r>
              <a:rPr lang="en-GB" b="1" dirty="0" smtClean="0"/>
              <a:t>Note:</a:t>
            </a:r>
            <a:endParaRPr lang="en-GB" b="1" dirty="0"/>
          </a:p>
          <a:p>
            <a:pPr marL="285750" indent="-285750">
              <a:buFont typeface="Arial" panose="020B0604020202020204" pitchFamily="34" charset="0"/>
              <a:buChar char="•"/>
            </a:pPr>
            <a:r>
              <a:rPr lang="en-GB" dirty="0" smtClean="0"/>
              <a:t>All parameters must be integers.</a:t>
            </a:r>
          </a:p>
          <a:p>
            <a:pPr marL="285750" indent="-285750">
              <a:buFont typeface="Arial" panose="020B0604020202020204" pitchFamily="34" charset="0"/>
              <a:buChar char="•"/>
            </a:pPr>
            <a:r>
              <a:rPr lang="en-GB" dirty="0"/>
              <a:t>P</a:t>
            </a:r>
            <a:r>
              <a:rPr lang="en-GB" dirty="0" smtClean="0"/>
              <a:t>arameters can be positive or negative.</a:t>
            </a:r>
          </a:p>
          <a:p>
            <a:pPr marL="285750" indent="-285750">
              <a:buFont typeface="Arial" panose="020B0604020202020204" pitchFamily="34" charset="0"/>
              <a:buChar char="•"/>
            </a:pPr>
            <a:r>
              <a:rPr lang="en-GB" dirty="0" smtClean="0"/>
              <a:t>The</a:t>
            </a:r>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range() </a:t>
            </a:r>
            <a:r>
              <a:rPr lang="en-GB" dirty="0" smtClean="0"/>
              <a:t>function</a:t>
            </a:r>
            <a:r>
              <a:rPr lang="en-GB" dirty="0" smtClean="0">
                <a:latin typeface="Agency FB" panose="020B0503020202020204" pitchFamily="34" charset="0"/>
              </a:rPr>
              <a:t> </a:t>
            </a:r>
            <a:r>
              <a:rPr lang="en-GB" dirty="0" smtClean="0"/>
              <a:t>(and Python in general) is 0-index based, meaning list indexes start at 0, not 1. </a:t>
            </a:r>
            <a:r>
              <a:rPr lang="en-GB" dirty="0" err="1" smtClean="0"/>
              <a:t>eg</a:t>
            </a:r>
            <a:r>
              <a:rPr lang="en-GB" dirty="0" smtClean="0"/>
              <a:t>. The syntax to access the first element of a list is </a:t>
            </a:r>
            <a:r>
              <a:rPr lang="en-GB" dirty="0" err="1" smtClean="0">
                <a:solidFill>
                  <a:schemeClr val="accent5">
                    <a:lumMod val="75000"/>
                  </a:schemeClr>
                </a:solidFill>
              </a:rPr>
              <a:t>mylist</a:t>
            </a:r>
            <a:r>
              <a:rPr lang="en-GB" dirty="0" smtClean="0">
                <a:solidFill>
                  <a:schemeClr val="accent5">
                    <a:lumMod val="75000"/>
                  </a:schemeClr>
                </a:solidFill>
              </a:rPr>
              <a:t>[0]</a:t>
            </a:r>
            <a:r>
              <a:rPr lang="en-GB" dirty="0" smtClean="0"/>
              <a:t>. Therefore the last integer generated by </a:t>
            </a:r>
            <a:r>
              <a:rPr lang="en-GB" dirty="0" smtClean="0">
                <a:solidFill>
                  <a:schemeClr val="accent5">
                    <a:lumMod val="75000"/>
                  </a:schemeClr>
                </a:solidFill>
                <a:latin typeface="Agency FB" panose="020B0503020202020204" pitchFamily="34" charset="0"/>
              </a:rPr>
              <a:t>range() </a:t>
            </a:r>
            <a:r>
              <a:rPr lang="en-GB" dirty="0" smtClean="0"/>
              <a:t>is up to, but not including, stop.</a:t>
            </a:r>
            <a:endParaRPr lang="en-GB" dirty="0"/>
          </a:p>
        </p:txBody>
      </p:sp>
    </p:spTree>
    <p:extLst>
      <p:ext uri="{BB962C8B-B14F-4D97-AF65-F5344CB8AC3E}">
        <p14:creationId xmlns:p14="http://schemas.microsoft.com/office/powerpoint/2010/main" val="76110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297" y="902987"/>
            <a:ext cx="10515600" cy="472732"/>
          </a:xfrm>
        </p:spPr>
        <p:txBody>
          <a:bodyPr>
            <a:normAutofit lnSpcReduction="10000"/>
          </a:bodyPr>
          <a:lstStyle/>
          <a:p>
            <a:r>
              <a:rPr lang="en-GB" dirty="0" smtClean="0">
                <a:solidFill>
                  <a:schemeClr val="accent2">
                    <a:lumMod val="50000"/>
                  </a:schemeClr>
                </a:solidFill>
              </a:rPr>
              <a:t>Create an empty list.</a:t>
            </a:r>
            <a:endParaRPr lang="en-GB" dirty="0">
              <a:solidFill>
                <a:schemeClr val="accent2">
                  <a:lumMod val="50000"/>
                </a:schemeClr>
              </a:solidFill>
            </a:endParaRPr>
          </a:p>
        </p:txBody>
      </p:sp>
      <p:sp>
        <p:nvSpPr>
          <p:cNvPr id="4" name="Content Placeholder 2"/>
          <p:cNvSpPr txBox="1">
            <a:spLocks/>
          </p:cNvSpPr>
          <p:nvPr/>
        </p:nvSpPr>
        <p:spPr>
          <a:xfrm>
            <a:off x="772297" y="2389916"/>
            <a:ext cx="10515600" cy="472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the range() and append() functions to add the integers 1-20 to the empty list.</a:t>
            </a:r>
            <a:endParaRPr lang="en-GB" dirty="0">
              <a:solidFill>
                <a:schemeClr val="accent2">
                  <a:lumMod val="50000"/>
                </a:schemeClr>
              </a:solidFill>
            </a:endParaRPr>
          </a:p>
        </p:txBody>
      </p:sp>
      <p:sp>
        <p:nvSpPr>
          <p:cNvPr id="5" name="Content Placeholder 2"/>
          <p:cNvSpPr txBox="1">
            <a:spLocks/>
          </p:cNvSpPr>
          <p:nvPr/>
        </p:nvSpPr>
        <p:spPr>
          <a:xfrm>
            <a:off x="772297" y="4601775"/>
            <a:ext cx="10515600" cy="4727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Print the list to the screen, what do you have?</a:t>
            </a:r>
            <a:endParaRPr lang="en-GB" dirty="0">
              <a:solidFill>
                <a:schemeClr val="accent2">
                  <a:lumMod val="50000"/>
                </a:schemeClr>
              </a:solidFill>
            </a:endParaRPr>
          </a:p>
        </p:txBody>
      </p:sp>
      <p:pic>
        <p:nvPicPr>
          <p:cNvPr id="6" name="Picture 5"/>
          <p:cNvPicPr>
            <a:picLocks noChangeAspect="1"/>
          </p:cNvPicPr>
          <p:nvPr/>
        </p:nvPicPr>
        <p:blipFill>
          <a:blip r:embed="rId2"/>
          <a:stretch>
            <a:fillRect/>
          </a:stretch>
        </p:blipFill>
        <p:spPr>
          <a:xfrm>
            <a:off x="1174793" y="1444153"/>
            <a:ext cx="2012072" cy="318744"/>
          </a:xfrm>
          <a:prstGeom prst="rect">
            <a:avLst/>
          </a:prstGeom>
        </p:spPr>
      </p:pic>
      <p:pic>
        <p:nvPicPr>
          <p:cNvPr id="7" name="Picture 6"/>
          <p:cNvPicPr>
            <a:picLocks noChangeAspect="1"/>
          </p:cNvPicPr>
          <p:nvPr/>
        </p:nvPicPr>
        <p:blipFill>
          <a:blip r:embed="rId3"/>
          <a:stretch>
            <a:fillRect/>
          </a:stretch>
        </p:blipFill>
        <p:spPr>
          <a:xfrm>
            <a:off x="1257171" y="3436936"/>
            <a:ext cx="2972209" cy="558415"/>
          </a:xfrm>
          <a:prstGeom prst="rect">
            <a:avLst/>
          </a:prstGeom>
        </p:spPr>
      </p:pic>
      <p:pic>
        <p:nvPicPr>
          <p:cNvPr id="8" name="Picture 7"/>
          <p:cNvPicPr>
            <a:picLocks noChangeAspect="1"/>
          </p:cNvPicPr>
          <p:nvPr/>
        </p:nvPicPr>
        <p:blipFill>
          <a:blip r:embed="rId4"/>
          <a:stretch>
            <a:fillRect/>
          </a:stretch>
        </p:blipFill>
        <p:spPr>
          <a:xfrm>
            <a:off x="1257170" y="5253765"/>
            <a:ext cx="1929695" cy="327359"/>
          </a:xfrm>
          <a:prstGeom prst="rect">
            <a:avLst/>
          </a:prstGeom>
        </p:spPr>
      </p:pic>
      <p:pic>
        <p:nvPicPr>
          <p:cNvPr id="9" name="Picture 8"/>
          <p:cNvPicPr>
            <a:picLocks noChangeAspect="1"/>
          </p:cNvPicPr>
          <p:nvPr/>
        </p:nvPicPr>
        <p:blipFill>
          <a:blip r:embed="rId5"/>
          <a:stretch>
            <a:fillRect/>
          </a:stretch>
        </p:blipFill>
        <p:spPr>
          <a:xfrm>
            <a:off x="4167833" y="6153665"/>
            <a:ext cx="7199096" cy="338781"/>
          </a:xfrm>
          <a:prstGeom prst="rect">
            <a:avLst/>
          </a:prstGeom>
        </p:spPr>
      </p:pic>
      <p:sp>
        <p:nvSpPr>
          <p:cNvPr id="10" name="TextBox 9"/>
          <p:cNvSpPr txBox="1"/>
          <p:nvPr/>
        </p:nvSpPr>
        <p:spPr>
          <a:xfrm>
            <a:off x="3034359" y="603066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Output: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7112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break()</a:t>
            </a:r>
            <a:r>
              <a:rPr lang="en-GB" dirty="0" smtClean="0"/>
              <a:t> function</a:t>
            </a:r>
            <a:endParaRPr lang="en-GB" dirty="0"/>
          </a:p>
        </p:txBody>
      </p:sp>
      <p:sp>
        <p:nvSpPr>
          <p:cNvPr id="3" name="Content Placeholder 2"/>
          <p:cNvSpPr>
            <a:spLocks noGrp="1"/>
          </p:cNvSpPr>
          <p:nvPr>
            <p:ph idx="1"/>
          </p:nvPr>
        </p:nvSpPr>
        <p:spPr>
          <a:xfrm>
            <a:off x="838200" y="1825625"/>
            <a:ext cx="10515600" cy="1647149"/>
          </a:xfrm>
        </p:spPr>
        <p:txBody>
          <a:bodyPr/>
          <a:lstStyle/>
          <a:p>
            <a:r>
              <a:rPr lang="en-GB" dirty="0" smtClean="0"/>
              <a:t>To terminate</a:t>
            </a:r>
            <a:r>
              <a:rPr lang="en-GB" dirty="0" smtClean="0">
                <a:latin typeface="Agency FB" panose="020B0503020202020204" pitchFamily="34" charset="0"/>
              </a:rPr>
              <a:t> </a:t>
            </a:r>
            <a:r>
              <a:rPr lang="en-GB" dirty="0" smtClean="0"/>
              <a:t>a loop, you can use the </a:t>
            </a:r>
            <a:r>
              <a:rPr lang="en-GB" dirty="0" smtClean="0">
                <a:solidFill>
                  <a:schemeClr val="accent5">
                    <a:lumMod val="75000"/>
                  </a:schemeClr>
                </a:solidFill>
                <a:latin typeface="Agency FB" panose="020B0503020202020204" pitchFamily="34" charset="0"/>
              </a:rPr>
              <a:t>break() </a:t>
            </a:r>
            <a:r>
              <a:rPr lang="en-GB" dirty="0" smtClean="0"/>
              <a:t>function.</a:t>
            </a:r>
          </a:p>
          <a:p>
            <a:r>
              <a:rPr lang="en-GB" dirty="0" smtClean="0"/>
              <a:t>The </a:t>
            </a:r>
            <a:r>
              <a:rPr lang="en-GB" dirty="0" smtClean="0">
                <a:solidFill>
                  <a:schemeClr val="accent5">
                    <a:lumMod val="75000"/>
                  </a:schemeClr>
                </a:solidFill>
                <a:latin typeface="Agency FB" panose="020B0503020202020204" pitchFamily="34" charset="0"/>
              </a:rPr>
              <a:t>break() </a:t>
            </a:r>
            <a:r>
              <a:rPr lang="en-GB" dirty="0" smtClean="0"/>
              <a:t>statement breaks out of the innermost enclosing </a:t>
            </a:r>
            <a:r>
              <a:rPr lang="en-GB" dirty="0" smtClean="0">
                <a:solidFill>
                  <a:schemeClr val="accent5">
                    <a:lumMod val="75000"/>
                  </a:schemeClr>
                </a:solidFill>
                <a:latin typeface="Agency FB" panose="020B0503020202020204" pitchFamily="34" charset="0"/>
              </a:rPr>
              <a:t>for</a:t>
            </a:r>
            <a:r>
              <a:rPr lang="en-GB" dirty="0" smtClean="0"/>
              <a:t> or </a:t>
            </a:r>
            <a:r>
              <a:rPr lang="en-GB" dirty="0" smtClean="0">
                <a:solidFill>
                  <a:schemeClr val="accent5">
                    <a:lumMod val="75000"/>
                  </a:schemeClr>
                </a:solidFill>
                <a:latin typeface="Agency FB" panose="020B0503020202020204" pitchFamily="34" charset="0"/>
              </a:rPr>
              <a:t>while</a:t>
            </a:r>
            <a:r>
              <a:rPr lang="en-GB" dirty="0" smtClean="0"/>
              <a:t> loop.</a:t>
            </a:r>
            <a:endParaRPr lang="en-GB" dirty="0"/>
          </a:p>
        </p:txBody>
      </p:sp>
      <p:pic>
        <p:nvPicPr>
          <p:cNvPr id="6" name="Picture 5"/>
          <p:cNvPicPr>
            <a:picLocks noChangeAspect="1"/>
          </p:cNvPicPr>
          <p:nvPr/>
        </p:nvPicPr>
        <p:blipFill>
          <a:blip r:embed="rId2"/>
          <a:stretch>
            <a:fillRect/>
          </a:stretch>
        </p:blipFill>
        <p:spPr>
          <a:xfrm>
            <a:off x="4362449" y="3472774"/>
            <a:ext cx="3424901" cy="1303507"/>
          </a:xfrm>
          <a:prstGeom prst="rect">
            <a:avLst/>
          </a:prstGeom>
        </p:spPr>
      </p:pic>
      <p:pic>
        <p:nvPicPr>
          <p:cNvPr id="7" name="Picture 6"/>
          <p:cNvPicPr>
            <a:picLocks noChangeAspect="1"/>
          </p:cNvPicPr>
          <p:nvPr/>
        </p:nvPicPr>
        <p:blipFill>
          <a:blip r:embed="rId3"/>
          <a:stretch>
            <a:fillRect/>
          </a:stretch>
        </p:blipFill>
        <p:spPr>
          <a:xfrm>
            <a:off x="4362449" y="4975931"/>
            <a:ext cx="3092655" cy="1296920"/>
          </a:xfrm>
          <a:prstGeom prst="rect">
            <a:avLst/>
          </a:prstGeom>
        </p:spPr>
      </p:pic>
    </p:spTree>
    <p:extLst>
      <p:ext uri="{BB962C8B-B14F-4D97-AF65-F5344CB8AC3E}">
        <p14:creationId xmlns:p14="http://schemas.microsoft.com/office/powerpoint/2010/main" val="4113837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306681"/>
          </a:xfrm>
        </p:spPr>
        <p:txBody>
          <a:bodyPr/>
          <a:lstStyle/>
          <a:p>
            <a:r>
              <a:rPr lang="en-GB" dirty="0" smtClean="0"/>
              <a:t>The </a:t>
            </a:r>
            <a:r>
              <a:rPr lang="en-GB" dirty="0" smtClean="0">
                <a:solidFill>
                  <a:schemeClr val="accent5">
                    <a:lumMod val="75000"/>
                  </a:schemeClr>
                </a:solidFill>
                <a:latin typeface="Agency FB" panose="020B0503020202020204" pitchFamily="34" charset="0"/>
              </a:rPr>
              <a:t>continue() </a:t>
            </a:r>
            <a:r>
              <a:rPr lang="en-GB" dirty="0" smtClean="0"/>
              <a:t>statement is used to tell Python to skip the rest of the statements in the current loop block, and then to continue to the next iteration of the loop.</a:t>
            </a:r>
            <a:endParaRPr lang="en-GB" dirty="0"/>
          </a:p>
        </p:txBody>
      </p:sp>
      <p:sp>
        <p:nvSpPr>
          <p:cNvPr id="4" name="Title 1"/>
          <p:cNvSpPr>
            <a:spLocks noGrp="1"/>
          </p:cNvSpPr>
          <p:nvPr>
            <p:ph type="title"/>
          </p:nvPr>
        </p:nvSpPr>
        <p:spPr/>
        <p:txBody>
          <a:bodyPr/>
          <a:lstStyle/>
          <a:p>
            <a:r>
              <a:rPr lang="en-GB" dirty="0" smtClean="0"/>
              <a:t>The </a:t>
            </a:r>
            <a:r>
              <a:rPr lang="en-GB" dirty="0" smtClean="0">
                <a:latin typeface="Agency FB" panose="020B0503020202020204" pitchFamily="34" charset="0"/>
              </a:rPr>
              <a:t>continue ()</a:t>
            </a:r>
            <a:r>
              <a:rPr lang="en-GB" dirty="0" smtClean="0"/>
              <a:t> function</a:t>
            </a:r>
            <a:endParaRPr lang="en-GB" dirty="0"/>
          </a:p>
        </p:txBody>
      </p:sp>
      <p:pic>
        <p:nvPicPr>
          <p:cNvPr id="6" name="Picture 5"/>
          <p:cNvPicPr>
            <a:picLocks noChangeAspect="1"/>
          </p:cNvPicPr>
          <p:nvPr/>
        </p:nvPicPr>
        <p:blipFill>
          <a:blip r:embed="rId2"/>
          <a:stretch>
            <a:fillRect/>
          </a:stretch>
        </p:blipFill>
        <p:spPr>
          <a:xfrm>
            <a:off x="3807973" y="3267244"/>
            <a:ext cx="3110734" cy="1149114"/>
          </a:xfrm>
          <a:prstGeom prst="rect">
            <a:avLst/>
          </a:prstGeom>
        </p:spPr>
      </p:pic>
      <p:pic>
        <p:nvPicPr>
          <p:cNvPr id="7" name="Picture 6"/>
          <p:cNvPicPr>
            <a:picLocks noChangeAspect="1"/>
          </p:cNvPicPr>
          <p:nvPr/>
        </p:nvPicPr>
        <p:blipFill>
          <a:blip r:embed="rId3"/>
          <a:stretch>
            <a:fillRect/>
          </a:stretch>
        </p:blipFill>
        <p:spPr>
          <a:xfrm>
            <a:off x="3906827" y="4731763"/>
            <a:ext cx="2281542" cy="2013954"/>
          </a:xfrm>
          <a:prstGeom prst="rect">
            <a:avLst/>
          </a:prstGeom>
        </p:spPr>
      </p:pic>
    </p:spTree>
    <p:extLst>
      <p:ext uri="{BB962C8B-B14F-4D97-AF65-F5344CB8AC3E}">
        <p14:creationId xmlns:p14="http://schemas.microsoft.com/office/powerpoint/2010/main" val="3851121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 loops</a:t>
            </a:r>
            <a:endParaRPr lang="en-GB" dirty="0"/>
          </a:p>
        </p:txBody>
      </p:sp>
      <p:sp>
        <p:nvSpPr>
          <p:cNvPr id="3" name="Content Placeholder 2"/>
          <p:cNvSpPr>
            <a:spLocks noGrp="1"/>
          </p:cNvSpPr>
          <p:nvPr>
            <p:ph idx="1"/>
          </p:nvPr>
        </p:nvSpPr>
        <p:spPr>
          <a:xfrm>
            <a:off x="838200" y="1584541"/>
            <a:ext cx="10515600" cy="4906876"/>
          </a:xfrm>
        </p:spPr>
        <p:txBody>
          <a:bodyPr>
            <a:normAutofit lnSpcReduction="10000"/>
          </a:bodyPr>
          <a:lstStyle/>
          <a:p>
            <a:r>
              <a:rPr lang="en-GB" dirty="0" smtClean="0"/>
              <a:t>The while loop tells the computer to do something as long as a specific condition is met.</a:t>
            </a:r>
          </a:p>
          <a:p>
            <a:r>
              <a:rPr lang="en-GB" dirty="0" smtClean="0"/>
              <a:t>It essentially says:</a:t>
            </a:r>
          </a:p>
          <a:p>
            <a:pPr marL="0" indent="0">
              <a:buNone/>
            </a:pPr>
            <a:r>
              <a:rPr lang="en-GB" dirty="0" smtClean="0"/>
              <a:t/>
            </a:r>
            <a:br>
              <a:rPr lang="en-GB" dirty="0" smtClean="0"/>
            </a:br>
            <a:r>
              <a:rPr lang="en-GB" dirty="0" smtClean="0"/>
              <a:t>		</a:t>
            </a:r>
            <a:r>
              <a:rPr lang="en-GB" i="1" dirty="0" smtClean="0"/>
              <a:t>“while this is true, do this.”</a:t>
            </a:r>
          </a:p>
          <a:p>
            <a:pPr marL="0" indent="0">
              <a:buNone/>
            </a:pPr>
            <a:endParaRPr lang="en-GB" i="1" dirty="0" smtClean="0"/>
          </a:p>
          <a:p>
            <a:r>
              <a:rPr lang="en-GB" dirty="0" smtClean="0"/>
              <a:t>When working with while loops, its important to remember the nature of various operators.</a:t>
            </a:r>
          </a:p>
          <a:p>
            <a:r>
              <a:rPr lang="en-GB" dirty="0" smtClean="0"/>
              <a:t>While loops use the </a:t>
            </a:r>
            <a:r>
              <a:rPr lang="en-GB" dirty="0" smtClean="0">
                <a:solidFill>
                  <a:schemeClr val="accent5">
                    <a:lumMod val="75000"/>
                  </a:schemeClr>
                </a:solidFill>
                <a:latin typeface="Agency FB" panose="020B0503020202020204" pitchFamily="34" charset="0"/>
              </a:rPr>
              <a:t>break()</a:t>
            </a:r>
            <a:r>
              <a:rPr lang="en-GB" dirty="0" smtClean="0">
                <a:latin typeface="Agency FB" panose="020B0503020202020204" pitchFamily="34" charset="0"/>
              </a:rPr>
              <a:t> </a:t>
            </a:r>
            <a:r>
              <a:rPr lang="en-GB" dirty="0" smtClean="0"/>
              <a:t>and </a:t>
            </a:r>
            <a:r>
              <a:rPr lang="en-GB" dirty="0" smtClean="0">
                <a:solidFill>
                  <a:schemeClr val="accent5">
                    <a:lumMod val="75000"/>
                  </a:schemeClr>
                </a:solidFill>
                <a:latin typeface="Agency FB" panose="020B0503020202020204" pitchFamily="34" charset="0"/>
              </a:rPr>
              <a:t>continue() </a:t>
            </a:r>
            <a:r>
              <a:rPr lang="en-GB" dirty="0" smtClean="0"/>
              <a:t>functions in the same way as a for loop does.</a:t>
            </a:r>
            <a:br>
              <a:rPr lang="en-GB" dirty="0" smtClean="0"/>
            </a:br>
            <a:r>
              <a:rPr lang="en-GB" dirty="0" smtClean="0"/>
              <a:t/>
            </a:r>
            <a:br>
              <a:rPr lang="en-GB" dirty="0" smtClean="0"/>
            </a:br>
            <a:endParaRPr lang="en-GB" dirty="0" smtClean="0"/>
          </a:p>
          <a:p>
            <a:pPr marL="0" indent="0">
              <a:buNone/>
            </a:pPr>
            <a:endParaRPr lang="en-GB" i="1" dirty="0"/>
          </a:p>
        </p:txBody>
      </p:sp>
    </p:spTree>
    <p:extLst>
      <p:ext uri="{BB962C8B-B14F-4D97-AF65-F5344CB8AC3E}">
        <p14:creationId xmlns:p14="http://schemas.microsoft.com/office/powerpoint/2010/main" val="839347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a:t>
            </a:r>
            <a:endParaRPr lang="en-GB" dirty="0"/>
          </a:p>
        </p:txBody>
      </p:sp>
      <p:pic>
        <p:nvPicPr>
          <p:cNvPr id="4" name="Picture 3"/>
          <p:cNvPicPr>
            <a:picLocks noChangeAspect="1"/>
          </p:cNvPicPr>
          <p:nvPr/>
        </p:nvPicPr>
        <p:blipFill>
          <a:blip r:embed="rId2"/>
          <a:stretch>
            <a:fillRect/>
          </a:stretch>
        </p:blipFill>
        <p:spPr>
          <a:xfrm>
            <a:off x="3260387" y="2499490"/>
            <a:ext cx="7945877" cy="1061397"/>
          </a:xfrm>
          <a:prstGeom prst="rect">
            <a:avLst/>
          </a:prstGeom>
        </p:spPr>
      </p:pic>
      <p:pic>
        <p:nvPicPr>
          <p:cNvPr id="5" name="Picture 4"/>
          <p:cNvPicPr>
            <a:picLocks noChangeAspect="1"/>
          </p:cNvPicPr>
          <p:nvPr/>
        </p:nvPicPr>
        <p:blipFill>
          <a:blip r:embed="rId3"/>
          <a:stretch>
            <a:fillRect/>
          </a:stretch>
        </p:blipFill>
        <p:spPr>
          <a:xfrm>
            <a:off x="3260387" y="4369689"/>
            <a:ext cx="2566481" cy="1199913"/>
          </a:xfrm>
          <a:prstGeom prst="rect">
            <a:avLst/>
          </a:prstGeom>
        </p:spPr>
      </p:pic>
    </p:spTree>
    <p:extLst>
      <p:ext uri="{BB962C8B-B14F-4D97-AF65-F5344CB8AC3E}">
        <p14:creationId xmlns:p14="http://schemas.microsoft.com/office/powerpoint/2010/main" val="450017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pic>
        <p:nvPicPr>
          <p:cNvPr id="4" name="Picture 3"/>
          <p:cNvPicPr>
            <a:picLocks noChangeAspect="1"/>
          </p:cNvPicPr>
          <p:nvPr/>
        </p:nvPicPr>
        <p:blipFill>
          <a:blip r:embed="rId2"/>
          <a:stretch>
            <a:fillRect/>
          </a:stretch>
        </p:blipFill>
        <p:spPr>
          <a:xfrm>
            <a:off x="3065834" y="2323378"/>
            <a:ext cx="5449908" cy="1528775"/>
          </a:xfrm>
          <a:prstGeom prst="rect">
            <a:avLst/>
          </a:prstGeom>
        </p:spPr>
      </p:pic>
      <p:pic>
        <p:nvPicPr>
          <p:cNvPr id="5" name="Picture 4"/>
          <p:cNvPicPr>
            <a:picLocks noChangeAspect="1"/>
          </p:cNvPicPr>
          <p:nvPr/>
        </p:nvPicPr>
        <p:blipFill>
          <a:blip r:embed="rId3"/>
          <a:stretch>
            <a:fillRect/>
          </a:stretch>
        </p:blipFill>
        <p:spPr>
          <a:xfrm>
            <a:off x="3065834" y="4484843"/>
            <a:ext cx="2654030" cy="1650516"/>
          </a:xfrm>
          <a:prstGeom prst="rect">
            <a:avLst/>
          </a:prstGeom>
        </p:spPr>
      </p:pic>
    </p:spTree>
    <p:extLst>
      <p:ext uri="{BB962C8B-B14F-4D97-AF65-F5344CB8AC3E}">
        <p14:creationId xmlns:p14="http://schemas.microsoft.com/office/powerpoint/2010/main" val="275409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bad example</a:t>
            </a:r>
            <a:endParaRPr lang="en-GB" dirty="0"/>
          </a:p>
        </p:txBody>
      </p:sp>
      <p:pic>
        <p:nvPicPr>
          <p:cNvPr id="3" name="Picture 2"/>
          <p:cNvPicPr>
            <a:picLocks noChangeAspect="1"/>
          </p:cNvPicPr>
          <p:nvPr/>
        </p:nvPicPr>
        <p:blipFill>
          <a:blip r:embed="rId2"/>
          <a:stretch>
            <a:fillRect/>
          </a:stretch>
        </p:blipFill>
        <p:spPr>
          <a:xfrm>
            <a:off x="3493324" y="2580346"/>
            <a:ext cx="4320708" cy="1647270"/>
          </a:xfrm>
          <a:prstGeom prst="rect">
            <a:avLst/>
          </a:prstGeom>
        </p:spPr>
      </p:pic>
    </p:spTree>
    <p:extLst>
      <p:ext uri="{BB962C8B-B14F-4D97-AF65-F5344CB8AC3E}">
        <p14:creationId xmlns:p14="http://schemas.microsoft.com/office/powerpoint/2010/main" val="398604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Python?</a:t>
            </a:r>
            <a:endParaRPr lang="en-GB" dirty="0"/>
          </a:p>
        </p:txBody>
      </p:sp>
      <p:sp>
        <p:nvSpPr>
          <p:cNvPr id="3" name="Content Placeholder 2"/>
          <p:cNvSpPr>
            <a:spLocks noGrp="1"/>
          </p:cNvSpPr>
          <p:nvPr>
            <p:ph idx="1"/>
          </p:nvPr>
        </p:nvSpPr>
        <p:spPr>
          <a:xfrm>
            <a:off x="419099" y="1690687"/>
            <a:ext cx="6029325" cy="4595811"/>
          </a:xfrm>
        </p:spPr>
        <p:txBody>
          <a:bodyPr>
            <a:normAutofit/>
          </a:bodyPr>
          <a:lstStyle/>
          <a:p>
            <a:pPr marL="0" indent="0">
              <a:buNone/>
            </a:pPr>
            <a:r>
              <a:rPr lang="en-GB" dirty="0" smtClean="0"/>
              <a:t>Because Python is an interpretive language, it has a number of advantages:</a:t>
            </a:r>
          </a:p>
          <a:p>
            <a:r>
              <a:rPr lang="en-GB" dirty="0" smtClean="0"/>
              <a:t>Automatic memory management.</a:t>
            </a:r>
          </a:p>
          <a:p>
            <a:r>
              <a:rPr lang="en-GB" dirty="0" smtClean="0"/>
              <a:t>Expressivity and syntax that is ‘English’.</a:t>
            </a:r>
          </a:p>
          <a:p>
            <a:r>
              <a:rPr lang="en-GB" dirty="0" smtClean="0"/>
              <a:t>Ease of programming.</a:t>
            </a:r>
          </a:p>
          <a:p>
            <a:r>
              <a:rPr lang="en-GB" dirty="0" smtClean="0"/>
              <a:t>Minimises development time.</a:t>
            </a:r>
          </a:p>
          <a:p>
            <a:r>
              <a:rPr lang="en-GB" dirty="0"/>
              <a:t>Python also has a focus on </a:t>
            </a:r>
            <a:r>
              <a:rPr lang="en-GB" i="1" dirty="0"/>
              <a:t>importing</a:t>
            </a:r>
            <a:r>
              <a:rPr lang="en-GB" dirty="0"/>
              <a:t> modules, a feature that makes it useful for scientific computing</a:t>
            </a:r>
            <a:r>
              <a:rPr lang="en-GB" dirty="0" smtClean="0"/>
              <a:t>.</a:t>
            </a:r>
          </a:p>
          <a:p>
            <a:pPr marL="0" indent="0">
              <a:buNone/>
            </a:pPr>
            <a:endParaRPr lang="en-GB" dirty="0"/>
          </a:p>
        </p:txBody>
      </p:sp>
      <p:pic>
        <p:nvPicPr>
          <p:cNvPr id="6" name="Picture 5"/>
          <p:cNvPicPr>
            <a:picLocks noChangeAspect="1"/>
          </p:cNvPicPr>
          <p:nvPr/>
        </p:nvPicPr>
        <p:blipFill>
          <a:blip r:embed="rId2"/>
          <a:stretch>
            <a:fillRect/>
          </a:stretch>
        </p:blipFill>
        <p:spPr>
          <a:xfrm>
            <a:off x="6867525" y="1027906"/>
            <a:ext cx="4905375" cy="5591175"/>
          </a:xfrm>
          <a:prstGeom prst="rect">
            <a:avLst/>
          </a:prstGeom>
        </p:spPr>
      </p:pic>
    </p:spTree>
    <p:extLst>
      <p:ext uri="{BB962C8B-B14F-4D97-AF65-F5344CB8AC3E}">
        <p14:creationId xmlns:p14="http://schemas.microsoft.com/office/powerpoint/2010/main" val="3756038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254" y="853561"/>
            <a:ext cx="10515600" cy="1370656"/>
          </a:xfrm>
        </p:spPr>
        <p:txBody>
          <a:bodyPr/>
          <a:lstStyle/>
          <a:p>
            <a:r>
              <a:rPr lang="en-GB" dirty="0" smtClean="0">
                <a:solidFill>
                  <a:schemeClr val="accent2">
                    <a:lumMod val="50000"/>
                  </a:schemeClr>
                </a:solidFill>
              </a:rPr>
              <a:t>Create a variable and set it to zero.</a:t>
            </a:r>
          </a:p>
          <a:p>
            <a:r>
              <a:rPr lang="en-GB" dirty="0" smtClean="0">
                <a:solidFill>
                  <a:schemeClr val="accent2">
                    <a:lumMod val="50000"/>
                  </a:schemeClr>
                </a:solidFill>
              </a:rPr>
              <a:t>Write a while loop that states that, while the variable is less than 250, add 1 to the variable and print the variable to the screen.</a:t>
            </a:r>
          </a:p>
          <a:p>
            <a:endParaRPr lang="en-GB" dirty="0">
              <a:solidFill>
                <a:schemeClr val="accent2">
                  <a:lumMod val="50000"/>
                </a:schemeClr>
              </a:solidFill>
            </a:endParaRPr>
          </a:p>
          <a:p>
            <a:endParaRPr lang="en-GB" dirty="0" smtClean="0">
              <a:solidFill>
                <a:schemeClr val="accent2">
                  <a:lumMod val="50000"/>
                </a:schemeClr>
              </a:solidFill>
            </a:endParaRPr>
          </a:p>
          <a:p>
            <a:endParaRPr lang="en-GB" dirty="0">
              <a:solidFill>
                <a:schemeClr val="accent2">
                  <a:lumMod val="50000"/>
                </a:schemeClr>
              </a:solidFill>
            </a:endParaRPr>
          </a:p>
          <a:p>
            <a:endParaRPr lang="en-GB" dirty="0" smtClean="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1430937" y="2684247"/>
            <a:ext cx="2407895" cy="1307599"/>
          </a:xfrm>
          <a:prstGeom prst="rect">
            <a:avLst/>
          </a:prstGeom>
        </p:spPr>
      </p:pic>
      <p:pic>
        <p:nvPicPr>
          <p:cNvPr id="5" name="Picture 4"/>
          <p:cNvPicPr>
            <a:picLocks noChangeAspect="1"/>
          </p:cNvPicPr>
          <p:nvPr/>
        </p:nvPicPr>
        <p:blipFill>
          <a:blip r:embed="rId3"/>
          <a:stretch>
            <a:fillRect/>
          </a:stretch>
        </p:blipFill>
        <p:spPr>
          <a:xfrm>
            <a:off x="7845253" y="2684247"/>
            <a:ext cx="862141" cy="2079281"/>
          </a:xfrm>
          <a:prstGeom prst="rect">
            <a:avLst/>
          </a:prstGeom>
        </p:spPr>
      </p:pic>
      <p:sp>
        <p:nvSpPr>
          <p:cNvPr id="6" name="Content Placeholder 2"/>
          <p:cNvSpPr txBox="1">
            <a:spLocks/>
          </p:cNvSpPr>
          <p:nvPr/>
        </p:nvSpPr>
        <p:spPr>
          <a:xfrm>
            <a:off x="784654" y="4763528"/>
            <a:ext cx="10515600" cy="137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Replace the </a:t>
            </a:r>
            <a:r>
              <a:rPr lang="en-GB" dirty="0" smtClean="0">
                <a:solidFill>
                  <a:schemeClr val="accent5">
                    <a:lumMod val="50000"/>
                  </a:schemeClr>
                </a:solidFill>
                <a:latin typeface="Agency FB" panose="020B0503020202020204" pitchFamily="34" charset="0"/>
              </a:rPr>
              <a:t>&lt;</a:t>
            </a:r>
            <a:r>
              <a:rPr lang="en-GB" dirty="0" smtClean="0">
                <a:solidFill>
                  <a:schemeClr val="accent2">
                    <a:lumMod val="50000"/>
                  </a:schemeClr>
                </a:solidFill>
              </a:rPr>
              <a:t> with </a:t>
            </a:r>
            <a:r>
              <a:rPr lang="en-GB" dirty="0" smtClean="0">
                <a:solidFill>
                  <a:schemeClr val="accent5">
                    <a:lumMod val="50000"/>
                  </a:schemeClr>
                </a:solidFill>
                <a:latin typeface="Agency FB" panose="020B0503020202020204" pitchFamily="34" charset="0"/>
              </a:rPr>
              <a:t>&lt;=</a:t>
            </a:r>
            <a:r>
              <a:rPr lang="en-GB" dirty="0" smtClean="0">
                <a:solidFill>
                  <a:schemeClr val="accent2">
                    <a:lumMod val="50000"/>
                  </a:schemeClr>
                </a:solidFill>
              </a:rPr>
              <a:t>, what happens?</a:t>
            </a: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a:solidFill>
                <a:schemeClr val="accent2">
                  <a:lumMod val="50000"/>
                </a:schemeClr>
              </a:solidFill>
            </a:endParaRPr>
          </a:p>
        </p:txBody>
      </p:sp>
      <p:pic>
        <p:nvPicPr>
          <p:cNvPr id="7" name="Picture 6"/>
          <p:cNvPicPr>
            <a:picLocks noChangeAspect="1"/>
          </p:cNvPicPr>
          <p:nvPr/>
        </p:nvPicPr>
        <p:blipFill>
          <a:blip r:embed="rId4"/>
          <a:stretch>
            <a:fillRect/>
          </a:stretch>
        </p:blipFill>
        <p:spPr>
          <a:xfrm>
            <a:off x="3838832" y="5448856"/>
            <a:ext cx="720811" cy="1103742"/>
          </a:xfrm>
          <a:prstGeom prst="rect">
            <a:avLst/>
          </a:prstGeom>
        </p:spPr>
      </p:pic>
      <p:sp>
        <p:nvSpPr>
          <p:cNvPr id="8" name="TextBox 7"/>
          <p:cNvSpPr txBox="1"/>
          <p:nvPr/>
        </p:nvSpPr>
        <p:spPr>
          <a:xfrm>
            <a:off x="937826" y="252888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7011688" y="271183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21587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loop vs. while loop</a:t>
            </a:r>
            <a:endParaRPr lang="en-GB" dirty="0"/>
          </a:p>
        </p:txBody>
      </p:sp>
      <p:sp>
        <p:nvSpPr>
          <p:cNvPr id="3" name="Content Placeholder 2"/>
          <p:cNvSpPr>
            <a:spLocks noGrp="1"/>
          </p:cNvSpPr>
          <p:nvPr>
            <p:ph idx="1"/>
          </p:nvPr>
        </p:nvSpPr>
        <p:spPr/>
        <p:txBody>
          <a:bodyPr/>
          <a:lstStyle/>
          <a:p>
            <a:r>
              <a:rPr lang="en-GB" dirty="0" smtClean="0"/>
              <a:t>You will use for loops more often than while loops.</a:t>
            </a:r>
          </a:p>
          <a:p>
            <a:r>
              <a:rPr lang="en-GB" dirty="0" smtClean="0"/>
              <a:t>The for loop is the natural choice for </a:t>
            </a:r>
            <a:r>
              <a:rPr lang="en-GB" dirty="0"/>
              <a:t>cycling through a list, characters in a string, </a:t>
            </a:r>
            <a:r>
              <a:rPr lang="en-GB" dirty="0" err="1" smtClean="0"/>
              <a:t>etc</a:t>
            </a:r>
            <a:r>
              <a:rPr lang="en-GB" dirty="0" smtClean="0"/>
              <a:t>; basically, anything </a:t>
            </a:r>
            <a:r>
              <a:rPr lang="en-GB" dirty="0"/>
              <a:t>of </a:t>
            </a:r>
            <a:r>
              <a:rPr lang="en-GB" i="1" dirty="0"/>
              <a:t>determinate</a:t>
            </a:r>
            <a:r>
              <a:rPr lang="en-GB" dirty="0"/>
              <a:t> </a:t>
            </a:r>
            <a:r>
              <a:rPr lang="en-GB" dirty="0" smtClean="0"/>
              <a:t>size.</a:t>
            </a:r>
          </a:p>
          <a:p>
            <a:r>
              <a:rPr lang="en-GB" dirty="0" smtClean="0"/>
              <a:t>The while loop is the natural choice if you are cycling through something, such as </a:t>
            </a:r>
            <a:r>
              <a:rPr lang="en-GB" dirty="0"/>
              <a:t>a sequence of numbers, an </a:t>
            </a:r>
            <a:r>
              <a:rPr lang="en-GB" i="1" dirty="0"/>
              <a:t>indeterminate</a:t>
            </a:r>
            <a:r>
              <a:rPr lang="en-GB" dirty="0"/>
              <a:t> number of times until some condition is met.</a:t>
            </a:r>
          </a:p>
        </p:txBody>
      </p:sp>
    </p:spTree>
    <p:extLst>
      <p:ext uri="{BB962C8B-B14F-4D97-AF65-F5344CB8AC3E}">
        <p14:creationId xmlns:p14="http://schemas.microsoft.com/office/powerpoint/2010/main" val="1794721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sp>
        <p:nvSpPr>
          <p:cNvPr id="3" name="Content Placeholder 2"/>
          <p:cNvSpPr>
            <a:spLocks noGrp="1"/>
          </p:cNvSpPr>
          <p:nvPr>
            <p:ph idx="1"/>
          </p:nvPr>
        </p:nvSpPr>
        <p:spPr>
          <a:xfrm>
            <a:off x="838200" y="1825625"/>
            <a:ext cx="10515600" cy="1044035"/>
          </a:xfrm>
        </p:spPr>
        <p:txBody>
          <a:bodyPr/>
          <a:lstStyle/>
          <a:p>
            <a:r>
              <a:rPr lang="en-GB" dirty="0" smtClean="0"/>
              <a:t>In some situations, you may want a loop within a loop; this is known as a nested loop.</a:t>
            </a:r>
            <a:endParaRPr lang="en-GB" dirty="0"/>
          </a:p>
        </p:txBody>
      </p:sp>
      <p:pic>
        <p:nvPicPr>
          <p:cNvPr id="5" name="Picture 4"/>
          <p:cNvPicPr>
            <a:picLocks noChangeAspect="1"/>
          </p:cNvPicPr>
          <p:nvPr/>
        </p:nvPicPr>
        <p:blipFill>
          <a:blip r:embed="rId2"/>
          <a:stretch>
            <a:fillRect/>
          </a:stretch>
        </p:blipFill>
        <p:spPr>
          <a:xfrm>
            <a:off x="7025793" y="3201476"/>
            <a:ext cx="4619625" cy="771525"/>
          </a:xfrm>
          <a:prstGeom prst="rect">
            <a:avLst/>
          </a:prstGeom>
        </p:spPr>
      </p:pic>
      <p:pic>
        <p:nvPicPr>
          <p:cNvPr id="6" name="Picture 5"/>
          <p:cNvPicPr>
            <a:picLocks noChangeAspect="1"/>
          </p:cNvPicPr>
          <p:nvPr/>
        </p:nvPicPr>
        <p:blipFill>
          <a:blip r:embed="rId3"/>
          <a:stretch>
            <a:fillRect/>
          </a:stretch>
        </p:blipFill>
        <p:spPr>
          <a:xfrm>
            <a:off x="7205351" y="4697754"/>
            <a:ext cx="2429787" cy="1888115"/>
          </a:xfrm>
          <a:prstGeom prst="rect">
            <a:avLst/>
          </a:prstGeom>
        </p:spPr>
      </p:pic>
      <p:sp>
        <p:nvSpPr>
          <p:cNvPr id="7" name="TextBox 6"/>
          <p:cNvSpPr txBox="1"/>
          <p:nvPr/>
        </p:nvSpPr>
        <p:spPr>
          <a:xfrm>
            <a:off x="6459056" y="300459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507892" y="457644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4" name="TextBox 3"/>
          <p:cNvSpPr txBox="1"/>
          <p:nvPr/>
        </p:nvSpPr>
        <p:spPr>
          <a:xfrm>
            <a:off x="838200" y="2900618"/>
            <a:ext cx="5354595"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solidFill>
                  <a:schemeClr val="accent2">
                    <a:lumMod val="50000"/>
                  </a:schemeClr>
                </a:solidFill>
              </a:rPr>
              <a:t>What will the code on the right produce?</a:t>
            </a:r>
          </a:p>
          <a:p>
            <a:pPr marL="285750" indent="-285750">
              <a:buFont typeface="Arial" panose="020B0604020202020204" pitchFamily="34" charset="0"/>
              <a:buChar char="•"/>
            </a:pPr>
            <a:r>
              <a:rPr lang="en-GB" sz="2400" dirty="0" smtClean="0">
                <a:solidFill>
                  <a:schemeClr val="accent2">
                    <a:lumMod val="50000"/>
                  </a:schemeClr>
                </a:solidFill>
              </a:rPr>
              <a:t>Recreate this code and run it, what do you get?</a:t>
            </a:r>
            <a:endParaRPr lang="en-GB" sz="2400" dirty="0">
              <a:solidFill>
                <a:schemeClr val="accent2">
                  <a:lumMod val="50000"/>
                </a:schemeClr>
              </a:solidFill>
            </a:endParaRPr>
          </a:p>
        </p:txBody>
      </p:sp>
    </p:spTree>
    <p:extLst>
      <p:ext uri="{BB962C8B-B14F-4D97-AF65-F5344CB8AC3E}">
        <p14:creationId xmlns:p14="http://schemas.microsoft.com/office/powerpoint/2010/main" val="359303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Conditionals</a:t>
            </a:r>
            <a:endParaRPr lang="en-GB" dirty="0"/>
          </a:p>
        </p:txBody>
      </p:sp>
      <p:sp>
        <p:nvSpPr>
          <p:cNvPr id="3" name="Content Placeholder 2"/>
          <p:cNvSpPr>
            <a:spLocks noGrp="1"/>
          </p:cNvSpPr>
          <p:nvPr>
            <p:ph idx="1"/>
          </p:nvPr>
        </p:nvSpPr>
        <p:spPr>
          <a:xfrm>
            <a:off x="838200" y="1825625"/>
            <a:ext cx="10515600" cy="1191895"/>
          </a:xfrm>
        </p:spPr>
        <p:txBody>
          <a:bodyPr/>
          <a:lstStyle/>
          <a:p>
            <a:r>
              <a:rPr lang="en-GB" dirty="0" smtClean="0"/>
              <a:t>There are three main conditional statements in Python; </a:t>
            </a:r>
            <a:r>
              <a:rPr lang="en-GB" dirty="0" smtClean="0">
                <a:solidFill>
                  <a:schemeClr val="accent5">
                    <a:lumMod val="75000"/>
                  </a:schemeClr>
                </a:solidFill>
                <a:latin typeface="Agency FB" panose="020B0503020202020204" pitchFamily="34" charset="0"/>
              </a:rPr>
              <a:t>if</a:t>
            </a:r>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else</a:t>
            </a:r>
            <a:r>
              <a:rPr lang="en-GB" dirty="0" smtClean="0">
                <a:latin typeface="Agency FB" panose="020B0503020202020204" pitchFamily="34" charset="0"/>
              </a:rPr>
              <a:t>, </a:t>
            </a:r>
            <a:r>
              <a:rPr lang="en-GB" dirty="0" err="1" smtClean="0">
                <a:solidFill>
                  <a:schemeClr val="accent5">
                    <a:lumMod val="75000"/>
                  </a:schemeClr>
                </a:solidFill>
                <a:latin typeface="Agency FB" panose="020B0503020202020204" pitchFamily="34" charset="0"/>
              </a:rPr>
              <a:t>elif</a:t>
            </a:r>
            <a:r>
              <a:rPr lang="en-GB" dirty="0" smtClean="0"/>
              <a:t>.</a:t>
            </a:r>
          </a:p>
          <a:p>
            <a:r>
              <a:rPr lang="en-GB" dirty="0" smtClean="0"/>
              <a:t>We have already used </a:t>
            </a:r>
            <a:r>
              <a:rPr lang="en-GB" dirty="0" smtClean="0">
                <a:solidFill>
                  <a:schemeClr val="accent5">
                    <a:lumMod val="75000"/>
                  </a:schemeClr>
                </a:solidFill>
                <a:latin typeface="Agency FB" panose="020B0503020202020204" pitchFamily="34" charset="0"/>
              </a:rPr>
              <a:t>if</a:t>
            </a:r>
            <a:r>
              <a:rPr lang="en-GB" dirty="0" smtClean="0">
                <a:latin typeface="Agency FB" panose="020B0503020202020204" pitchFamily="34" charset="0"/>
              </a:rPr>
              <a:t> </a:t>
            </a:r>
            <a:r>
              <a:rPr lang="en-GB" dirty="0" smtClean="0"/>
              <a:t>when looking at </a:t>
            </a:r>
            <a:r>
              <a:rPr lang="en-GB" dirty="0" smtClean="0">
                <a:solidFill>
                  <a:schemeClr val="accent5">
                    <a:lumMod val="75000"/>
                  </a:schemeClr>
                </a:solidFill>
                <a:latin typeface="Agency FB" panose="020B0503020202020204" pitchFamily="34" charset="0"/>
              </a:rPr>
              <a:t>while</a:t>
            </a:r>
            <a:r>
              <a:rPr lang="en-GB" dirty="0" smtClean="0">
                <a:latin typeface="Agency FB" panose="020B0503020202020204" pitchFamily="34" charset="0"/>
              </a:rPr>
              <a:t> </a:t>
            </a:r>
            <a:r>
              <a:rPr lang="en-GB" dirty="0" smtClean="0"/>
              <a:t>loops.</a:t>
            </a:r>
            <a:endParaRPr lang="en-GB" dirty="0"/>
          </a:p>
        </p:txBody>
      </p:sp>
      <p:pic>
        <p:nvPicPr>
          <p:cNvPr id="4" name="Picture 3"/>
          <p:cNvPicPr>
            <a:picLocks noChangeAspect="1"/>
          </p:cNvPicPr>
          <p:nvPr/>
        </p:nvPicPr>
        <p:blipFill>
          <a:blip r:embed="rId2"/>
          <a:stretch>
            <a:fillRect/>
          </a:stretch>
        </p:blipFill>
        <p:spPr>
          <a:xfrm>
            <a:off x="1326832" y="3152457"/>
            <a:ext cx="3420999" cy="1249680"/>
          </a:xfrm>
          <a:prstGeom prst="rect">
            <a:avLst/>
          </a:prstGeom>
        </p:spPr>
      </p:pic>
      <p:pic>
        <p:nvPicPr>
          <p:cNvPr id="5" name="Picture 4"/>
          <p:cNvPicPr>
            <a:picLocks noChangeAspect="1"/>
          </p:cNvPicPr>
          <p:nvPr/>
        </p:nvPicPr>
        <p:blipFill>
          <a:blip r:embed="rId3"/>
          <a:stretch>
            <a:fillRect/>
          </a:stretch>
        </p:blipFill>
        <p:spPr>
          <a:xfrm>
            <a:off x="7147122" y="3151756"/>
            <a:ext cx="1550670" cy="387668"/>
          </a:xfrm>
          <a:prstGeom prst="rect">
            <a:avLst/>
          </a:prstGeom>
        </p:spPr>
      </p:pic>
      <p:pic>
        <p:nvPicPr>
          <p:cNvPr id="6" name="Picture 5"/>
          <p:cNvPicPr>
            <a:picLocks noChangeAspect="1"/>
          </p:cNvPicPr>
          <p:nvPr/>
        </p:nvPicPr>
        <p:blipFill>
          <a:blip r:embed="rId4"/>
          <a:stretch>
            <a:fillRect/>
          </a:stretch>
        </p:blipFill>
        <p:spPr>
          <a:xfrm>
            <a:off x="1326832" y="4941570"/>
            <a:ext cx="3595537" cy="1253490"/>
          </a:xfrm>
          <a:prstGeom prst="rect">
            <a:avLst/>
          </a:prstGeom>
        </p:spPr>
      </p:pic>
      <p:pic>
        <p:nvPicPr>
          <p:cNvPr id="7" name="Picture 6"/>
          <p:cNvPicPr>
            <a:picLocks noChangeAspect="1"/>
          </p:cNvPicPr>
          <p:nvPr/>
        </p:nvPicPr>
        <p:blipFill>
          <a:blip r:embed="rId5"/>
          <a:stretch>
            <a:fillRect/>
          </a:stretch>
        </p:blipFill>
        <p:spPr>
          <a:xfrm>
            <a:off x="7180974" y="4908283"/>
            <a:ext cx="3006124" cy="446222"/>
          </a:xfrm>
          <a:prstGeom prst="rect">
            <a:avLst/>
          </a:prstGeom>
        </p:spPr>
      </p:pic>
      <p:sp>
        <p:nvSpPr>
          <p:cNvPr id="8" name="TextBox 7"/>
          <p:cNvSpPr txBox="1"/>
          <p:nvPr/>
        </p:nvSpPr>
        <p:spPr>
          <a:xfrm>
            <a:off x="838200" y="295934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6458981" y="30178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0" name="TextBox 9"/>
          <p:cNvSpPr txBox="1"/>
          <p:nvPr/>
        </p:nvSpPr>
        <p:spPr>
          <a:xfrm>
            <a:off x="838200" y="47111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1" name="TextBox 10"/>
          <p:cNvSpPr txBox="1"/>
          <p:nvPr/>
        </p:nvSpPr>
        <p:spPr>
          <a:xfrm>
            <a:off x="6458981" y="476973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587295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a:t>
            </a:r>
            <a:r>
              <a:rPr lang="en-GB" dirty="0" err="1" smtClean="0">
                <a:latin typeface="Agency FB" panose="020B0503020202020204" pitchFamily="34" charset="0"/>
              </a:rPr>
              <a:t>elif</a:t>
            </a:r>
            <a:endParaRPr lang="en-GB" dirty="0"/>
          </a:p>
        </p:txBody>
      </p:sp>
      <p:pic>
        <p:nvPicPr>
          <p:cNvPr id="4" name="Picture 3"/>
          <p:cNvPicPr>
            <a:picLocks noChangeAspect="1"/>
          </p:cNvPicPr>
          <p:nvPr/>
        </p:nvPicPr>
        <p:blipFill>
          <a:blip r:embed="rId2"/>
          <a:stretch>
            <a:fillRect/>
          </a:stretch>
        </p:blipFill>
        <p:spPr>
          <a:xfrm>
            <a:off x="1618297" y="2577464"/>
            <a:ext cx="5161325" cy="2611755"/>
          </a:xfrm>
          <a:prstGeom prst="rect">
            <a:avLst/>
          </a:prstGeom>
        </p:spPr>
      </p:pic>
      <p:pic>
        <p:nvPicPr>
          <p:cNvPr id="5" name="Picture 4"/>
          <p:cNvPicPr>
            <a:picLocks noChangeAspect="1"/>
          </p:cNvPicPr>
          <p:nvPr/>
        </p:nvPicPr>
        <p:blipFill>
          <a:blip r:embed="rId3"/>
          <a:stretch>
            <a:fillRect/>
          </a:stretch>
        </p:blipFill>
        <p:spPr>
          <a:xfrm>
            <a:off x="7532370" y="2577464"/>
            <a:ext cx="3351530" cy="520065"/>
          </a:xfrm>
          <a:prstGeom prst="rect">
            <a:avLst/>
          </a:prstGeom>
        </p:spPr>
      </p:pic>
      <p:sp>
        <p:nvSpPr>
          <p:cNvPr id="6" name="TextBox 5"/>
          <p:cNvSpPr txBox="1"/>
          <p:nvPr/>
        </p:nvSpPr>
        <p:spPr>
          <a:xfrm>
            <a:off x="1158841" y="245420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779622" y="251275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3222180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a:t>
            </a:r>
            <a:endParaRPr lang="en-GB" dirty="0"/>
          </a:p>
        </p:txBody>
      </p:sp>
      <p:sp>
        <p:nvSpPr>
          <p:cNvPr id="3" name="Content Placeholder 2"/>
          <p:cNvSpPr>
            <a:spLocks noGrp="1"/>
          </p:cNvSpPr>
          <p:nvPr>
            <p:ph idx="1"/>
          </p:nvPr>
        </p:nvSpPr>
        <p:spPr>
          <a:xfrm>
            <a:off x="838200" y="1825625"/>
            <a:ext cx="5471160" cy="4529455"/>
          </a:xfrm>
        </p:spPr>
        <p:txBody>
          <a:bodyPr>
            <a:normAutofit lnSpcReduction="10000"/>
          </a:bodyPr>
          <a:lstStyle/>
          <a:p>
            <a:r>
              <a:rPr lang="en-GB" dirty="0"/>
              <a:t>A function is a block of code which only runs when it is called</a:t>
            </a:r>
            <a:r>
              <a:rPr lang="en-GB" dirty="0" smtClean="0"/>
              <a:t>.</a:t>
            </a:r>
          </a:p>
          <a:p>
            <a:r>
              <a:rPr lang="en-GB" dirty="0" smtClean="0"/>
              <a:t>They are really useful if you have operations that need to be done repeatedly; i.e. calculations.</a:t>
            </a:r>
          </a:p>
          <a:p>
            <a:r>
              <a:rPr lang="en-GB" dirty="0" smtClean="0"/>
              <a:t>The function must be defined before it is called. In other words, the block of code that makes up the function must come before the block of code that makes use of the function.</a:t>
            </a:r>
            <a:endParaRPr lang="en-GB" dirty="0"/>
          </a:p>
        </p:txBody>
      </p:sp>
      <p:pic>
        <p:nvPicPr>
          <p:cNvPr id="5" name="Picture 4"/>
          <p:cNvPicPr>
            <a:picLocks noChangeAspect="1"/>
          </p:cNvPicPr>
          <p:nvPr/>
        </p:nvPicPr>
        <p:blipFill>
          <a:blip r:embed="rId2"/>
          <a:stretch>
            <a:fillRect/>
          </a:stretch>
        </p:blipFill>
        <p:spPr>
          <a:xfrm>
            <a:off x="7874039" y="1825625"/>
            <a:ext cx="3701548" cy="1708407"/>
          </a:xfrm>
          <a:prstGeom prst="rect">
            <a:avLst/>
          </a:prstGeom>
        </p:spPr>
      </p:pic>
      <p:pic>
        <p:nvPicPr>
          <p:cNvPr id="6" name="Picture 5"/>
          <p:cNvPicPr>
            <a:picLocks noChangeAspect="1"/>
          </p:cNvPicPr>
          <p:nvPr/>
        </p:nvPicPr>
        <p:blipFill>
          <a:blip r:embed="rId3"/>
          <a:stretch>
            <a:fillRect/>
          </a:stretch>
        </p:blipFill>
        <p:spPr>
          <a:xfrm>
            <a:off x="7874039" y="4267013"/>
            <a:ext cx="1637187" cy="760713"/>
          </a:xfrm>
          <a:prstGeom prst="rect">
            <a:avLst/>
          </a:prstGeom>
        </p:spPr>
      </p:pic>
      <p:sp>
        <p:nvSpPr>
          <p:cNvPr id="7" name="TextBox 6"/>
          <p:cNvSpPr txBox="1"/>
          <p:nvPr/>
        </p:nvSpPr>
        <p:spPr>
          <a:xfrm>
            <a:off x="7101532" y="169068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7101532" y="406259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11118083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1020" y="3996626"/>
            <a:ext cx="6868758" cy="2432685"/>
          </a:xfrm>
          <a:prstGeom prst="rect">
            <a:avLst/>
          </a:prstGeom>
        </p:spPr>
      </p:pic>
      <p:pic>
        <p:nvPicPr>
          <p:cNvPr id="5" name="Picture 4"/>
          <p:cNvPicPr>
            <a:picLocks noChangeAspect="1"/>
          </p:cNvPicPr>
          <p:nvPr/>
        </p:nvPicPr>
        <p:blipFill>
          <a:blip r:embed="rId3"/>
          <a:stretch>
            <a:fillRect/>
          </a:stretch>
        </p:blipFill>
        <p:spPr>
          <a:xfrm>
            <a:off x="8583661" y="4136558"/>
            <a:ext cx="2745957" cy="1947388"/>
          </a:xfrm>
          <a:prstGeom prst="rect">
            <a:avLst/>
          </a:prstGeom>
        </p:spPr>
      </p:pic>
      <p:sp>
        <p:nvSpPr>
          <p:cNvPr id="6" name="TextBox 5"/>
          <p:cNvSpPr txBox="1"/>
          <p:nvPr/>
        </p:nvSpPr>
        <p:spPr>
          <a:xfrm>
            <a:off x="954283" y="384417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713797" y="4070656"/>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2" name="TextBox 1"/>
          <p:cNvSpPr txBox="1"/>
          <p:nvPr/>
        </p:nvSpPr>
        <p:spPr>
          <a:xfrm>
            <a:off x="815545" y="322181"/>
            <a:ext cx="9630033"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accent2">
                    <a:lumMod val="50000"/>
                  </a:schemeClr>
                </a:solidFill>
              </a:rPr>
              <a:t>Create a function that takes two inputs, multiplies them, and then returns the result. It should look some like:</a:t>
            </a:r>
            <a:br>
              <a:rPr lang="en-GB" dirty="0" smtClean="0">
                <a:solidFill>
                  <a:schemeClr val="accent2">
                    <a:lumMod val="50000"/>
                  </a:schemeClr>
                </a:solidFill>
              </a:rPr>
            </a:br>
            <a:r>
              <a:rPr lang="en-GB" dirty="0" smtClean="0">
                <a:solidFill>
                  <a:schemeClr val="accent2">
                    <a:lumMod val="50000"/>
                  </a:schemeClr>
                </a:solidFill>
              </a:rPr>
              <a:t/>
            </a:r>
            <a:br>
              <a:rPr lang="en-GB" dirty="0" smtClean="0">
                <a:solidFill>
                  <a:schemeClr val="accent2">
                    <a:lumMod val="50000"/>
                  </a:schemeClr>
                </a:solidFill>
              </a:rPr>
            </a:br>
            <a:r>
              <a:rPr lang="en-GB" dirty="0" err="1" smtClean="0">
                <a:solidFill>
                  <a:schemeClr val="accent2">
                    <a:lumMod val="50000"/>
                  </a:schemeClr>
                </a:solidFill>
                <a:latin typeface="Agency FB" panose="020B0503020202020204" pitchFamily="34" charset="0"/>
              </a:rPr>
              <a:t>def</a:t>
            </a:r>
            <a:r>
              <a:rPr lang="en-GB" dirty="0" smtClean="0">
                <a:solidFill>
                  <a:schemeClr val="accent2">
                    <a:lumMod val="50000"/>
                  </a:schemeClr>
                </a:solidFill>
                <a:latin typeface="Agency FB" panose="020B0503020202020204" pitchFamily="34" charset="0"/>
              </a:rPr>
              <a:t> </a:t>
            </a:r>
            <a:r>
              <a:rPr lang="en-GB" dirty="0" err="1" smtClean="0">
                <a:solidFill>
                  <a:schemeClr val="accent2">
                    <a:lumMod val="50000"/>
                  </a:schemeClr>
                </a:solidFill>
                <a:latin typeface="Agency FB" panose="020B0503020202020204" pitchFamily="34" charset="0"/>
              </a:rPr>
              <a:t>function_name</a:t>
            </a:r>
            <a:r>
              <a:rPr lang="en-GB" dirty="0" smtClean="0">
                <a:solidFill>
                  <a:schemeClr val="accent2">
                    <a:lumMod val="50000"/>
                  </a:schemeClr>
                </a:solidFill>
                <a:latin typeface="Agency FB" panose="020B0503020202020204" pitchFamily="34" charset="0"/>
              </a:rPr>
              <a:t>(a, b):</a:t>
            </a:r>
            <a:br>
              <a:rPr lang="en-GB" dirty="0" smtClean="0">
                <a:solidFill>
                  <a:schemeClr val="accent2">
                    <a:lumMod val="50000"/>
                  </a:schemeClr>
                </a:solidFill>
                <a:latin typeface="Agency FB" panose="020B0503020202020204" pitchFamily="34" charset="0"/>
              </a:rPr>
            </a:br>
            <a:r>
              <a:rPr lang="en-GB" dirty="0" smtClean="0">
                <a:solidFill>
                  <a:schemeClr val="accent2">
                    <a:lumMod val="50000"/>
                  </a:schemeClr>
                </a:solidFill>
                <a:latin typeface="Agency FB" panose="020B0503020202020204" pitchFamily="34" charset="0"/>
              </a:rPr>
              <a:t>	do something</a:t>
            </a:r>
            <a:br>
              <a:rPr lang="en-GB" dirty="0" smtClean="0">
                <a:solidFill>
                  <a:schemeClr val="accent2">
                    <a:lumMod val="50000"/>
                  </a:schemeClr>
                </a:solidFill>
                <a:latin typeface="Agency FB" panose="020B0503020202020204" pitchFamily="34" charset="0"/>
              </a:rPr>
            </a:br>
            <a:r>
              <a:rPr lang="en-GB" dirty="0" smtClean="0">
                <a:solidFill>
                  <a:schemeClr val="accent2">
                    <a:lumMod val="50000"/>
                  </a:schemeClr>
                </a:solidFill>
                <a:latin typeface="Agency FB" panose="020B0503020202020204" pitchFamily="34" charset="0"/>
              </a:rPr>
              <a:t>	return something</a:t>
            </a:r>
            <a:endParaRPr lang="en-GB" dirty="0">
              <a:solidFill>
                <a:schemeClr val="accent2">
                  <a:lumMod val="50000"/>
                </a:schemeClr>
              </a:solidFill>
              <a:latin typeface="Agency FB" panose="020B0503020202020204" pitchFamily="34" charset="0"/>
            </a:endParaRPr>
          </a:p>
        </p:txBody>
      </p:sp>
      <p:pic>
        <p:nvPicPr>
          <p:cNvPr id="3" name="Picture 2"/>
          <p:cNvPicPr>
            <a:picLocks noChangeAspect="1"/>
          </p:cNvPicPr>
          <p:nvPr/>
        </p:nvPicPr>
        <p:blipFill>
          <a:blip r:embed="rId4"/>
          <a:stretch>
            <a:fillRect/>
          </a:stretch>
        </p:blipFill>
        <p:spPr>
          <a:xfrm>
            <a:off x="4650360" y="1089868"/>
            <a:ext cx="3495675" cy="847725"/>
          </a:xfrm>
          <a:prstGeom prst="rect">
            <a:avLst/>
          </a:prstGeom>
        </p:spPr>
      </p:pic>
      <p:sp>
        <p:nvSpPr>
          <p:cNvPr id="8" name="TextBox 7"/>
          <p:cNvSpPr txBox="1"/>
          <p:nvPr/>
        </p:nvSpPr>
        <p:spPr>
          <a:xfrm>
            <a:off x="815544" y="2608717"/>
            <a:ext cx="9630033"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accent2">
                    <a:lumMod val="50000"/>
                  </a:schemeClr>
                </a:solidFill>
              </a:rPr>
              <a:t>Create two different lists of integers.</a:t>
            </a:r>
          </a:p>
          <a:p>
            <a:pPr marL="285750" indent="-285750">
              <a:buFont typeface="Arial" panose="020B0604020202020204" pitchFamily="34" charset="0"/>
              <a:buChar char="•"/>
            </a:pPr>
            <a:r>
              <a:rPr lang="en-GB" dirty="0" smtClean="0">
                <a:solidFill>
                  <a:schemeClr val="accent2">
                    <a:lumMod val="50000"/>
                  </a:schemeClr>
                </a:solidFill>
              </a:rPr>
              <a:t>Using your function, write a nested for loop that cycles through each entries in the first list and multiples it by each of the entries in the second list, and prints the result to the screen.</a:t>
            </a:r>
            <a:endParaRPr lang="en-GB" dirty="0">
              <a:solidFill>
                <a:schemeClr val="accent2">
                  <a:lumMod val="50000"/>
                </a:schemeClr>
              </a:solidFill>
            </a:endParaRPr>
          </a:p>
        </p:txBody>
      </p:sp>
    </p:spTree>
    <p:extLst>
      <p:ext uri="{BB962C8B-B14F-4D97-AF65-F5344CB8AC3E}">
        <p14:creationId xmlns:p14="http://schemas.microsoft.com/office/powerpoint/2010/main" val="328875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returns</a:t>
            </a:r>
            <a:endParaRPr lang="en-GB" dirty="0"/>
          </a:p>
        </p:txBody>
      </p:sp>
      <p:sp>
        <p:nvSpPr>
          <p:cNvPr id="3" name="Content Placeholder 2"/>
          <p:cNvSpPr>
            <a:spLocks noGrp="1"/>
          </p:cNvSpPr>
          <p:nvPr>
            <p:ph idx="1"/>
          </p:nvPr>
        </p:nvSpPr>
        <p:spPr>
          <a:xfrm>
            <a:off x="838200" y="1690688"/>
            <a:ext cx="10515600" cy="709612"/>
          </a:xfrm>
        </p:spPr>
        <p:txBody>
          <a:bodyPr/>
          <a:lstStyle/>
          <a:p>
            <a:r>
              <a:rPr lang="en-GB" dirty="0" smtClean="0"/>
              <a:t>You can have a function return multiple outputs.</a:t>
            </a:r>
            <a:endParaRPr lang="en-GB" dirty="0"/>
          </a:p>
        </p:txBody>
      </p:sp>
      <p:pic>
        <p:nvPicPr>
          <p:cNvPr id="4" name="Picture 3"/>
          <p:cNvPicPr>
            <a:picLocks noChangeAspect="1"/>
          </p:cNvPicPr>
          <p:nvPr/>
        </p:nvPicPr>
        <p:blipFill>
          <a:blip r:embed="rId2"/>
          <a:stretch>
            <a:fillRect/>
          </a:stretch>
        </p:blipFill>
        <p:spPr>
          <a:xfrm>
            <a:off x="1263967" y="2617470"/>
            <a:ext cx="6227165" cy="2663190"/>
          </a:xfrm>
          <a:prstGeom prst="rect">
            <a:avLst/>
          </a:prstGeom>
        </p:spPr>
      </p:pic>
      <p:pic>
        <p:nvPicPr>
          <p:cNvPr id="5" name="Picture 4"/>
          <p:cNvPicPr>
            <a:picLocks noChangeAspect="1"/>
          </p:cNvPicPr>
          <p:nvPr/>
        </p:nvPicPr>
        <p:blipFill>
          <a:blip r:embed="rId3"/>
          <a:stretch>
            <a:fillRect/>
          </a:stretch>
        </p:blipFill>
        <p:spPr>
          <a:xfrm>
            <a:off x="8356457" y="2617470"/>
            <a:ext cx="2997343" cy="2570798"/>
          </a:xfrm>
          <a:prstGeom prst="rect">
            <a:avLst/>
          </a:prstGeom>
        </p:spPr>
      </p:pic>
      <p:sp>
        <p:nvSpPr>
          <p:cNvPr id="6" name="TextBox 5"/>
          <p:cNvSpPr txBox="1"/>
          <p:nvPr/>
        </p:nvSpPr>
        <p:spPr>
          <a:xfrm>
            <a:off x="697230" y="240030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729569" y="240404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911523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8560" y="2605405"/>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82732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en-GB" dirty="0"/>
          </a:p>
        </p:txBody>
      </p:sp>
      <p:sp>
        <p:nvSpPr>
          <p:cNvPr id="3" name="Content Placeholder 2"/>
          <p:cNvSpPr>
            <a:spLocks noGrp="1"/>
          </p:cNvSpPr>
          <p:nvPr>
            <p:ph idx="1"/>
          </p:nvPr>
        </p:nvSpPr>
        <p:spPr/>
        <p:txBody>
          <a:bodyPr/>
          <a:lstStyle/>
          <a:p>
            <a:r>
              <a:rPr lang="en-GB" dirty="0" smtClean="0"/>
              <a:t>Interpreted languages are slower than compiled languages.</a:t>
            </a:r>
          </a:p>
          <a:p>
            <a:r>
              <a:rPr lang="en-GB" dirty="0" smtClean="0"/>
              <a:t>The modules that you import are developed in a decentralised manner; this can cause issues based upon individual assumptions.</a:t>
            </a:r>
          </a:p>
          <a:p>
            <a:r>
              <a:rPr lang="en-GB" dirty="0" smtClean="0"/>
              <a:t>Multi-threading is hard in Python</a:t>
            </a:r>
            <a:endParaRPr lang="en-GB" dirty="0"/>
          </a:p>
        </p:txBody>
      </p:sp>
    </p:spTree>
    <p:extLst>
      <p:ext uri="{BB962C8B-B14F-4D97-AF65-F5344CB8AC3E}">
        <p14:creationId xmlns:p14="http://schemas.microsoft.com/office/powerpoint/2010/main" val="328896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language is the best</a:t>
            </a:r>
            <a:endParaRPr lang="en-GB" dirty="0"/>
          </a:p>
        </p:txBody>
      </p:sp>
      <p:pic>
        <p:nvPicPr>
          <p:cNvPr id="4" name="Picture 3"/>
          <p:cNvPicPr>
            <a:picLocks noChangeAspect="1"/>
          </p:cNvPicPr>
          <p:nvPr/>
        </p:nvPicPr>
        <p:blipFill>
          <a:blip r:embed="rId2"/>
          <a:stretch>
            <a:fillRect/>
          </a:stretch>
        </p:blipFill>
        <p:spPr>
          <a:xfrm>
            <a:off x="4958715" y="2088526"/>
            <a:ext cx="6395085" cy="4007780"/>
          </a:xfrm>
          <a:prstGeom prst="rect">
            <a:avLst/>
          </a:prstGeom>
        </p:spPr>
      </p:pic>
      <p:sp>
        <p:nvSpPr>
          <p:cNvPr id="6" name="Content Placeholder 2"/>
          <p:cNvSpPr>
            <a:spLocks noGrp="1"/>
          </p:cNvSpPr>
          <p:nvPr>
            <p:ph idx="1"/>
          </p:nvPr>
        </p:nvSpPr>
        <p:spPr>
          <a:xfrm>
            <a:off x="838200" y="1825625"/>
            <a:ext cx="3939540" cy="4270681"/>
          </a:xfrm>
        </p:spPr>
        <p:txBody>
          <a:bodyPr>
            <a:normAutofit/>
          </a:bodyPr>
          <a:lstStyle/>
          <a:p>
            <a:r>
              <a:rPr lang="en-GB" dirty="0" smtClean="0"/>
              <a:t>No one language is better than all others. </a:t>
            </a:r>
          </a:p>
          <a:p>
            <a:r>
              <a:rPr lang="en-GB" dirty="0" smtClean="0"/>
              <a:t>The ‘best’ language depends on the task you are using it for and your personal preference.</a:t>
            </a:r>
            <a:endParaRPr lang="en-GB" dirty="0"/>
          </a:p>
        </p:txBody>
      </p:sp>
    </p:spTree>
    <p:extLst>
      <p:ext uri="{BB962C8B-B14F-4D97-AF65-F5344CB8AC3E}">
        <p14:creationId xmlns:p14="http://schemas.microsoft.com/office/powerpoint/2010/main" val="4001799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Versions of Python</a:t>
            </a:r>
            <a:endParaRPr lang="en-GB" dirty="0"/>
          </a:p>
        </p:txBody>
      </p:sp>
      <p:sp>
        <p:nvSpPr>
          <p:cNvPr id="3" name="Content Placeholder 2"/>
          <p:cNvSpPr>
            <a:spLocks noGrp="1"/>
          </p:cNvSpPr>
          <p:nvPr>
            <p:ph idx="1"/>
          </p:nvPr>
        </p:nvSpPr>
        <p:spPr/>
        <p:txBody>
          <a:bodyPr/>
          <a:lstStyle/>
          <a:p>
            <a:r>
              <a:rPr lang="en-GB" dirty="0" smtClean="0"/>
              <a:t>There are currently two versions of Python in use; Python 2 and Python 3.</a:t>
            </a:r>
          </a:p>
          <a:p>
            <a:r>
              <a:rPr lang="en-GB" dirty="0" smtClean="0"/>
              <a:t>Python 3 is not backward compatible with Python 2.</a:t>
            </a:r>
          </a:p>
          <a:p>
            <a:r>
              <a:rPr lang="en-GB" dirty="0" smtClean="0"/>
              <a:t>A lot of the imported modules were only available in Python 2 for quite some time, leading to a slow adoption of Python 3. However, this not really an issue anymore.</a:t>
            </a:r>
          </a:p>
          <a:p>
            <a:r>
              <a:rPr lang="en-GB" dirty="0" smtClean="0"/>
              <a:t>Support for Python 2 will end in 2020.</a:t>
            </a:r>
            <a:endParaRPr lang="en-GB" dirty="0"/>
          </a:p>
        </p:txBody>
      </p:sp>
    </p:spTree>
    <p:extLst>
      <p:ext uri="{BB962C8B-B14F-4D97-AF65-F5344CB8AC3E}">
        <p14:creationId xmlns:p14="http://schemas.microsoft.com/office/powerpoint/2010/main" val="796604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Anaconda IDE…</a:t>
            </a:r>
            <a:endParaRPr lang="en-GB" dirty="0"/>
          </a:p>
        </p:txBody>
      </p:sp>
      <p:sp>
        <p:nvSpPr>
          <p:cNvPr id="3" name="Content Placeholder 2"/>
          <p:cNvSpPr>
            <a:spLocks noGrp="1"/>
          </p:cNvSpPr>
          <p:nvPr>
            <p:ph idx="1"/>
          </p:nvPr>
        </p:nvSpPr>
        <p:spPr>
          <a:xfrm>
            <a:off x="838200" y="1825625"/>
            <a:ext cx="8297562" cy="4351338"/>
          </a:xfrm>
        </p:spPr>
        <p:txBody>
          <a:bodyPr/>
          <a:lstStyle/>
          <a:p>
            <a:r>
              <a:rPr lang="en-GB" dirty="0" smtClean="0"/>
              <a:t>The Anaconda distribution is the most popular Python distribution out there.</a:t>
            </a:r>
          </a:p>
          <a:p>
            <a:r>
              <a:rPr lang="en-GB" dirty="0" smtClean="0"/>
              <a:t>Most importable packages are pre-installed.</a:t>
            </a:r>
          </a:p>
          <a:p>
            <a:r>
              <a:rPr lang="en-GB" dirty="0" smtClean="0"/>
              <a:t>Offers a nice GUI in the form of </a:t>
            </a:r>
            <a:r>
              <a:rPr lang="en-GB" dirty="0" err="1" smtClean="0"/>
              <a:t>Spyder</a:t>
            </a:r>
            <a:r>
              <a:rPr lang="en-GB" dirty="0" smtClean="0"/>
              <a:t>.</a:t>
            </a:r>
          </a:p>
          <a:p>
            <a:r>
              <a:rPr lang="en-GB" dirty="0" smtClean="0"/>
              <a:t>Before we go any further, let’s open </a:t>
            </a:r>
            <a:r>
              <a:rPr lang="en-GB" dirty="0" err="1" smtClean="0"/>
              <a:t>Spyder</a:t>
            </a:r>
            <a:r>
              <a:rPr lang="en-GB" dirty="0" smtClean="0"/>
              <a:t>:</a:t>
            </a:r>
            <a:endParaRPr lang="en-GB" dirty="0"/>
          </a:p>
        </p:txBody>
      </p:sp>
      <p:pic>
        <p:nvPicPr>
          <p:cNvPr id="1028" name="Picture 4" descr="Image result for Spyder anacon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7196" y="1540854"/>
            <a:ext cx="3055860" cy="30558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167456" y="4367213"/>
            <a:ext cx="4137712" cy="1960512"/>
          </a:xfrm>
          <a:prstGeom prst="rect">
            <a:avLst/>
          </a:prstGeom>
        </p:spPr>
      </p:pic>
    </p:spTree>
    <p:extLst>
      <p:ext uri="{BB962C8B-B14F-4D97-AF65-F5344CB8AC3E}">
        <p14:creationId xmlns:p14="http://schemas.microsoft.com/office/powerpoint/2010/main" val="2077310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7264" y="415595"/>
            <a:ext cx="10516672" cy="5639216"/>
          </a:xfrm>
          <a:prstGeom prst="rect">
            <a:avLst/>
          </a:prstGeom>
        </p:spPr>
      </p:pic>
    </p:spTree>
    <p:extLst>
      <p:ext uri="{BB962C8B-B14F-4D97-AF65-F5344CB8AC3E}">
        <p14:creationId xmlns:p14="http://schemas.microsoft.com/office/powerpoint/2010/main" val="3944749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2080</Words>
  <Application>Microsoft Office PowerPoint</Application>
  <PresentationFormat>Widescreen</PresentationFormat>
  <Paragraphs>251</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Agency FB</vt:lpstr>
      <vt:lpstr>Arial</vt:lpstr>
      <vt:lpstr>Calibri</vt:lpstr>
      <vt:lpstr>Calibri Light</vt:lpstr>
      <vt:lpstr>Office Theme</vt:lpstr>
      <vt:lpstr>PowerPoint Presentation</vt:lpstr>
      <vt:lpstr>An introduction to coding with Python</vt:lpstr>
      <vt:lpstr>Interpretive vs compiled languages</vt:lpstr>
      <vt:lpstr>Advantages of Python?</vt:lpstr>
      <vt:lpstr>Disadvantages</vt:lpstr>
      <vt:lpstr>Which language is the best</vt:lpstr>
      <vt:lpstr>Versions of Python</vt:lpstr>
      <vt:lpstr>The Anaconda IDE…</vt:lpstr>
      <vt:lpstr>PowerPoint Presentation</vt:lpstr>
      <vt:lpstr>Variables</vt:lpstr>
      <vt:lpstr>Variable types</vt:lpstr>
      <vt:lpstr>PowerPoint Presentation</vt:lpstr>
      <vt:lpstr>PowerPoint Presentation</vt:lpstr>
      <vt:lpstr>Arithmetic operators</vt:lpstr>
      <vt:lpstr>A quick note on the increment operator shorthand</vt:lpstr>
      <vt:lpstr>Boolean operators</vt:lpstr>
      <vt:lpstr>Comparison operators</vt:lpstr>
      <vt:lpstr>Working with strings</vt:lpstr>
      <vt:lpstr>Dictionaries</vt:lpstr>
      <vt:lpstr>Indexing</vt:lpstr>
      <vt:lpstr>PowerPoint Presentation</vt:lpstr>
      <vt:lpstr>Tuples</vt:lpstr>
      <vt:lpstr>Lists</vt:lpstr>
      <vt:lpstr>Adding elements to a list</vt:lpstr>
      <vt:lpstr>PowerPoint Presentation</vt:lpstr>
      <vt:lpstr>PowerPoint Presentation</vt:lpstr>
      <vt:lpstr>Removing elements from a list</vt:lpstr>
      <vt:lpstr>PowerPoint Presentation</vt:lpstr>
      <vt:lpstr>For loops</vt:lpstr>
      <vt:lpstr>An example</vt:lpstr>
      <vt:lpstr>Another example</vt:lpstr>
      <vt:lpstr>The range() function</vt:lpstr>
      <vt:lpstr>PowerPoint Presentation</vt:lpstr>
      <vt:lpstr>The break() function</vt:lpstr>
      <vt:lpstr>The continue () function</vt:lpstr>
      <vt:lpstr>While loops</vt:lpstr>
      <vt:lpstr>An example</vt:lpstr>
      <vt:lpstr>Another example</vt:lpstr>
      <vt:lpstr>A bad example</vt:lpstr>
      <vt:lpstr>PowerPoint Presentation</vt:lpstr>
      <vt:lpstr>For loop vs. while loop</vt:lpstr>
      <vt:lpstr>Nested loops</vt:lpstr>
      <vt:lpstr>Conditionals</vt:lpstr>
      <vt:lpstr>An example of elif</vt:lpstr>
      <vt:lpstr>Functions</vt:lpstr>
      <vt:lpstr>PowerPoint Presentation</vt:lpstr>
      <vt:lpstr>Multiple returns</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Lew_laptop</dc:creator>
  <cp:lastModifiedBy>Brace, Lewys</cp:lastModifiedBy>
  <cp:revision>35</cp:revision>
  <dcterms:created xsi:type="dcterms:W3CDTF">2018-08-22T13:19:26Z</dcterms:created>
  <dcterms:modified xsi:type="dcterms:W3CDTF">2018-11-12T17:07:30Z</dcterms:modified>
</cp:coreProperties>
</file>