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5" r:id="rId3"/>
    <p:sldId id="296" r:id="rId4"/>
    <p:sldId id="297" r:id="rId5"/>
    <p:sldId id="298" r:id="rId6"/>
    <p:sldId id="299"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 id="322" r:id="rId30"/>
    <p:sldId id="323" r:id="rId31"/>
    <p:sldId id="324" r:id="rId32"/>
    <p:sldId id="325" r:id="rId33"/>
    <p:sldId id="326" r:id="rId34"/>
    <p:sldId id="327" r:id="rId35"/>
    <p:sldId id="328" r:id="rId36"/>
    <p:sldId id="329" r:id="rId37"/>
    <p:sldId id="330" r:id="rId38"/>
    <p:sldId id="331" r:id="rId39"/>
    <p:sldId id="332" r:id="rId40"/>
    <p:sldId id="333" r:id="rId41"/>
    <p:sldId id="294"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43D6B6A-9EC2-4B10-BB9D-DDF2E6402BDB}" type="datetimeFigureOut">
              <a:rPr lang="en-GB" smtClean="0"/>
              <a:t>12/11/2018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305C8C8-0C36-4E8A-AE48-E9703FF0E828}" type="slidenum">
              <a:rPr lang="en-GB" smtClean="0"/>
              <a:t>‹#›</a:t>
            </a:fld>
            <a:endParaRPr lang="en-GB"/>
          </a:p>
        </p:txBody>
      </p:sp>
    </p:spTree>
    <p:extLst>
      <p:ext uri="{BB962C8B-B14F-4D97-AF65-F5344CB8AC3E}">
        <p14:creationId xmlns:p14="http://schemas.microsoft.com/office/powerpoint/2010/main" val="467421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43D6B6A-9EC2-4B10-BB9D-DDF2E6402BDB}" type="datetimeFigureOut">
              <a:rPr lang="en-GB" smtClean="0"/>
              <a:t>12/11/2018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305C8C8-0C36-4E8A-AE48-E9703FF0E828}" type="slidenum">
              <a:rPr lang="en-GB" smtClean="0"/>
              <a:t>‹#›</a:t>
            </a:fld>
            <a:endParaRPr lang="en-GB"/>
          </a:p>
        </p:txBody>
      </p:sp>
    </p:spTree>
    <p:extLst>
      <p:ext uri="{BB962C8B-B14F-4D97-AF65-F5344CB8AC3E}">
        <p14:creationId xmlns:p14="http://schemas.microsoft.com/office/powerpoint/2010/main" val="3155477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43D6B6A-9EC2-4B10-BB9D-DDF2E6402BDB}" type="datetimeFigureOut">
              <a:rPr lang="en-GB" smtClean="0"/>
              <a:t>12/11/2018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305C8C8-0C36-4E8A-AE48-E9703FF0E828}" type="slidenum">
              <a:rPr lang="en-GB" smtClean="0"/>
              <a:t>‹#›</a:t>
            </a:fld>
            <a:endParaRPr lang="en-GB"/>
          </a:p>
        </p:txBody>
      </p:sp>
    </p:spTree>
    <p:extLst>
      <p:ext uri="{BB962C8B-B14F-4D97-AF65-F5344CB8AC3E}">
        <p14:creationId xmlns:p14="http://schemas.microsoft.com/office/powerpoint/2010/main" val="59389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43D6B6A-9EC2-4B10-BB9D-DDF2E6402BDB}" type="datetimeFigureOut">
              <a:rPr lang="en-GB" smtClean="0"/>
              <a:t>12/11/2018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305C8C8-0C36-4E8A-AE48-E9703FF0E828}" type="slidenum">
              <a:rPr lang="en-GB" smtClean="0"/>
              <a:t>‹#›</a:t>
            </a:fld>
            <a:endParaRPr lang="en-GB"/>
          </a:p>
        </p:txBody>
      </p:sp>
    </p:spTree>
    <p:extLst>
      <p:ext uri="{BB962C8B-B14F-4D97-AF65-F5344CB8AC3E}">
        <p14:creationId xmlns:p14="http://schemas.microsoft.com/office/powerpoint/2010/main" val="545425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3D6B6A-9EC2-4B10-BB9D-DDF2E6402BDB}" type="datetimeFigureOut">
              <a:rPr lang="en-GB" smtClean="0"/>
              <a:t>12/11/2018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305C8C8-0C36-4E8A-AE48-E9703FF0E828}" type="slidenum">
              <a:rPr lang="en-GB" smtClean="0"/>
              <a:t>‹#›</a:t>
            </a:fld>
            <a:endParaRPr lang="en-GB"/>
          </a:p>
        </p:txBody>
      </p:sp>
    </p:spTree>
    <p:extLst>
      <p:ext uri="{BB962C8B-B14F-4D97-AF65-F5344CB8AC3E}">
        <p14:creationId xmlns:p14="http://schemas.microsoft.com/office/powerpoint/2010/main" val="2052498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43D6B6A-9EC2-4B10-BB9D-DDF2E6402BDB}" type="datetimeFigureOut">
              <a:rPr lang="en-GB" smtClean="0"/>
              <a:t>12/11/2018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305C8C8-0C36-4E8A-AE48-E9703FF0E828}" type="slidenum">
              <a:rPr lang="en-GB" smtClean="0"/>
              <a:t>‹#›</a:t>
            </a:fld>
            <a:endParaRPr lang="en-GB"/>
          </a:p>
        </p:txBody>
      </p:sp>
    </p:spTree>
    <p:extLst>
      <p:ext uri="{BB962C8B-B14F-4D97-AF65-F5344CB8AC3E}">
        <p14:creationId xmlns:p14="http://schemas.microsoft.com/office/powerpoint/2010/main" val="3462708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43D6B6A-9EC2-4B10-BB9D-DDF2E6402BDB}" type="datetimeFigureOut">
              <a:rPr lang="en-GB" smtClean="0"/>
              <a:t>12/11/2018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305C8C8-0C36-4E8A-AE48-E9703FF0E828}" type="slidenum">
              <a:rPr lang="en-GB" smtClean="0"/>
              <a:t>‹#›</a:t>
            </a:fld>
            <a:endParaRPr lang="en-GB"/>
          </a:p>
        </p:txBody>
      </p:sp>
    </p:spTree>
    <p:extLst>
      <p:ext uri="{BB962C8B-B14F-4D97-AF65-F5344CB8AC3E}">
        <p14:creationId xmlns:p14="http://schemas.microsoft.com/office/powerpoint/2010/main" val="1888623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43D6B6A-9EC2-4B10-BB9D-DDF2E6402BDB}" type="datetimeFigureOut">
              <a:rPr lang="en-GB" smtClean="0"/>
              <a:t>12/11/2018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305C8C8-0C36-4E8A-AE48-E9703FF0E828}" type="slidenum">
              <a:rPr lang="en-GB" smtClean="0"/>
              <a:t>‹#›</a:t>
            </a:fld>
            <a:endParaRPr lang="en-GB"/>
          </a:p>
        </p:txBody>
      </p:sp>
    </p:spTree>
    <p:extLst>
      <p:ext uri="{BB962C8B-B14F-4D97-AF65-F5344CB8AC3E}">
        <p14:creationId xmlns:p14="http://schemas.microsoft.com/office/powerpoint/2010/main" val="2805564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3D6B6A-9EC2-4B10-BB9D-DDF2E6402BDB}" type="datetimeFigureOut">
              <a:rPr lang="en-GB" smtClean="0"/>
              <a:t>12/11/2018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305C8C8-0C36-4E8A-AE48-E9703FF0E828}" type="slidenum">
              <a:rPr lang="en-GB" smtClean="0"/>
              <a:t>‹#›</a:t>
            </a:fld>
            <a:endParaRPr lang="en-GB"/>
          </a:p>
        </p:txBody>
      </p:sp>
    </p:spTree>
    <p:extLst>
      <p:ext uri="{BB962C8B-B14F-4D97-AF65-F5344CB8AC3E}">
        <p14:creationId xmlns:p14="http://schemas.microsoft.com/office/powerpoint/2010/main" val="1188334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3D6B6A-9EC2-4B10-BB9D-DDF2E6402BDB}" type="datetimeFigureOut">
              <a:rPr lang="en-GB" smtClean="0"/>
              <a:t>12/11/2018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305C8C8-0C36-4E8A-AE48-E9703FF0E828}" type="slidenum">
              <a:rPr lang="en-GB" smtClean="0"/>
              <a:t>‹#›</a:t>
            </a:fld>
            <a:endParaRPr lang="en-GB"/>
          </a:p>
        </p:txBody>
      </p:sp>
    </p:spTree>
    <p:extLst>
      <p:ext uri="{BB962C8B-B14F-4D97-AF65-F5344CB8AC3E}">
        <p14:creationId xmlns:p14="http://schemas.microsoft.com/office/powerpoint/2010/main" val="2631382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3D6B6A-9EC2-4B10-BB9D-DDF2E6402BDB}" type="datetimeFigureOut">
              <a:rPr lang="en-GB" smtClean="0"/>
              <a:t>12/11/2018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305C8C8-0C36-4E8A-AE48-E9703FF0E828}" type="slidenum">
              <a:rPr lang="en-GB" smtClean="0"/>
              <a:t>‹#›</a:t>
            </a:fld>
            <a:endParaRPr lang="en-GB"/>
          </a:p>
        </p:txBody>
      </p:sp>
    </p:spTree>
    <p:extLst>
      <p:ext uri="{BB962C8B-B14F-4D97-AF65-F5344CB8AC3E}">
        <p14:creationId xmlns:p14="http://schemas.microsoft.com/office/powerpoint/2010/main" val="371655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3D6B6A-9EC2-4B10-BB9D-DDF2E6402BDB}" type="datetimeFigureOut">
              <a:rPr lang="en-GB" smtClean="0"/>
              <a:t>12/11/2018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05C8C8-0C36-4E8A-AE48-E9703FF0E828}" type="slidenum">
              <a:rPr lang="en-GB" smtClean="0"/>
              <a:t>‹#›</a:t>
            </a:fld>
            <a:endParaRPr lang="en-GB"/>
          </a:p>
        </p:txBody>
      </p:sp>
    </p:spTree>
    <p:extLst>
      <p:ext uri="{BB962C8B-B14F-4D97-AF65-F5344CB8AC3E}">
        <p14:creationId xmlns:p14="http://schemas.microsoft.com/office/powerpoint/2010/main" val="526722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1412447" y="1797500"/>
            <a:ext cx="9144000" cy="23876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dirty="0" smtClean="0"/>
              <a:t>A practical introduction to Python</a:t>
            </a:r>
          </a:p>
          <a:p>
            <a:r>
              <a:rPr lang="en-GB" sz="2400" dirty="0" smtClean="0"/>
              <a:t>Part 2</a:t>
            </a:r>
            <a:endParaRPr lang="en-GB" sz="2500" dirty="0"/>
          </a:p>
        </p:txBody>
      </p:sp>
      <p:pic>
        <p:nvPicPr>
          <p:cNvPr id="5" name="Picture 4"/>
          <p:cNvPicPr>
            <a:picLocks noChangeAspect="1"/>
          </p:cNvPicPr>
          <p:nvPr/>
        </p:nvPicPr>
        <p:blipFill>
          <a:blip r:embed="rId2"/>
          <a:stretch>
            <a:fillRect/>
          </a:stretch>
        </p:blipFill>
        <p:spPr>
          <a:xfrm>
            <a:off x="16346" y="197598"/>
            <a:ext cx="2076450" cy="933450"/>
          </a:xfrm>
          <a:prstGeom prst="rect">
            <a:avLst/>
          </a:prstGeom>
        </p:spPr>
      </p:pic>
      <p:pic>
        <p:nvPicPr>
          <p:cNvPr id="6" name="Picture 5" descr="Image result for Q-step exeter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2570" y="197598"/>
            <a:ext cx="2595862" cy="117333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5"/>
          <p:cNvSpPr txBox="1"/>
          <p:nvPr/>
        </p:nvSpPr>
        <p:spPr>
          <a:xfrm>
            <a:off x="9432454" y="5997595"/>
            <a:ext cx="2743200" cy="66280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smtClean="0"/>
              <a:t>Lewys Brace</a:t>
            </a:r>
          </a:p>
          <a:p>
            <a:r>
              <a:rPr lang="en-GB" dirty="0" smtClean="0"/>
              <a:t>l.brace@Exeter.ac.uk</a:t>
            </a:r>
            <a:endParaRPr lang="en-GB" dirty="0"/>
          </a:p>
        </p:txBody>
      </p:sp>
    </p:spTree>
    <p:extLst>
      <p:ext uri="{BB962C8B-B14F-4D97-AF65-F5344CB8AC3E}">
        <p14:creationId xmlns:p14="http://schemas.microsoft.com/office/powerpoint/2010/main" val="4184251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 – appending to a file in Python</a:t>
            </a:r>
            <a:endParaRPr lang="en-GB" dirty="0"/>
          </a:p>
        </p:txBody>
      </p:sp>
      <p:sp>
        <p:nvSpPr>
          <p:cNvPr id="3" name="Content Placeholder 2"/>
          <p:cNvSpPr>
            <a:spLocks noGrp="1"/>
          </p:cNvSpPr>
          <p:nvPr>
            <p:ph idx="1"/>
          </p:nvPr>
        </p:nvSpPr>
        <p:spPr>
          <a:xfrm>
            <a:off x="838200" y="1825625"/>
            <a:ext cx="11040762" cy="4351338"/>
          </a:xfrm>
        </p:spPr>
        <p:txBody>
          <a:bodyPr>
            <a:normAutofit/>
          </a:bodyPr>
          <a:lstStyle/>
          <a:p>
            <a:r>
              <a:rPr lang="en-GB" sz="2400" dirty="0" smtClean="0">
                <a:solidFill>
                  <a:schemeClr val="accent2">
                    <a:lumMod val="50000"/>
                  </a:schemeClr>
                </a:solidFill>
              </a:rPr>
              <a:t>Open the text file you created in part two of the writing to a file practice, and ready it for appending.</a:t>
            </a:r>
          </a:p>
          <a:p>
            <a:r>
              <a:rPr lang="en-GB" sz="2400" dirty="0" smtClean="0">
                <a:solidFill>
                  <a:schemeClr val="accent2">
                    <a:lumMod val="50000"/>
                  </a:schemeClr>
                </a:solidFill>
              </a:rPr>
              <a:t>Define a string object.</a:t>
            </a:r>
          </a:p>
          <a:p>
            <a:r>
              <a:rPr lang="en-GB" sz="2400" dirty="0" smtClean="0">
                <a:solidFill>
                  <a:schemeClr val="accent2">
                    <a:lumMod val="50000"/>
                  </a:schemeClr>
                </a:solidFill>
              </a:rPr>
              <a:t>Appending this new string object to the file.</a:t>
            </a:r>
          </a:p>
          <a:p>
            <a:r>
              <a:rPr lang="en-GB" sz="2400" dirty="0" smtClean="0">
                <a:solidFill>
                  <a:schemeClr val="accent2">
                    <a:lumMod val="50000"/>
                  </a:schemeClr>
                </a:solidFill>
              </a:rPr>
              <a:t>Remember to close the file once you are done.</a:t>
            </a:r>
          </a:p>
        </p:txBody>
      </p:sp>
    </p:spTree>
    <p:extLst>
      <p:ext uri="{BB962C8B-B14F-4D97-AF65-F5344CB8AC3E}">
        <p14:creationId xmlns:p14="http://schemas.microsoft.com/office/powerpoint/2010/main" val="243894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word on </a:t>
            </a:r>
            <a:r>
              <a:rPr lang="en-GB" dirty="0" smtClean="0">
                <a:latin typeface="Agency FB" panose="020B0503020202020204" pitchFamily="34" charset="0"/>
              </a:rPr>
              <a:t>import</a:t>
            </a:r>
            <a:endParaRPr lang="en-GB" dirty="0">
              <a:latin typeface="Agency FB" panose="020B0503020202020204" pitchFamily="34" charset="0"/>
            </a:endParaRPr>
          </a:p>
        </p:txBody>
      </p:sp>
      <p:sp>
        <p:nvSpPr>
          <p:cNvPr id="3" name="Content Placeholder 2"/>
          <p:cNvSpPr>
            <a:spLocks noGrp="1"/>
          </p:cNvSpPr>
          <p:nvPr>
            <p:ph idx="1"/>
          </p:nvPr>
        </p:nvSpPr>
        <p:spPr>
          <a:xfrm>
            <a:off x="838200" y="1800911"/>
            <a:ext cx="10515600" cy="1041143"/>
          </a:xfrm>
        </p:spPr>
        <p:txBody>
          <a:bodyPr/>
          <a:lstStyle/>
          <a:p>
            <a:r>
              <a:rPr lang="en-GB" dirty="0" smtClean="0"/>
              <a:t>To use a package in your code, you must first make it accessible.</a:t>
            </a:r>
          </a:p>
          <a:p>
            <a:r>
              <a:rPr lang="en-GB" dirty="0" smtClean="0"/>
              <a:t>This is one of the features of Python that make it so popular.</a:t>
            </a:r>
            <a:endParaRPr lang="en-GB" dirty="0"/>
          </a:p>
        </p:txBody>
      </p:sp>
      <p:pic>
        <p:nvPicPr>
          <p:cNvPr id="4" name="Picture 3"/>
          <p:cNvPicPr>
            <a:picLocks noChangeAspect="1"/>
          </p:cNvPicPr>
          <p:nvPr/>
        </p:nvPicPr>
        <p:blipFill>
          <a:blip r:embed="rId2"/>
          <a:stretch>
            <a:fillRect/>
          </a:stretch>
        </p:blipFill>
        <p:spPr>
          <a:xfrm>
            <a:off x="1530692" y="3153160"/>
            <a:ext cx="3818252" cy="685672"/>
          </a:xfrm>
          <a:prstGeom prst="rect">
            <a:avLst/>
          </a:prstGeom>
        </p:spPr>
      </p:pic>
      <p:sp>
        <p:nvSpPr>
          <p:cNvPr id="6" name="TextBox 5"/>
          <p:cNvSpPr txBox="1"/>
          <p:nvPr/>
        </p:nvSpPr>
        <p:spPr>
          <a:xfrm>
            <a:off x="1142741" y="2952277"/>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8" name="Content Placeholder 2"/>
          <p:cNvSpPr txBox="1">
            <a:spLocks/>
          </p:cNvSpPr>
          <p:nvPr/>
        </p:nvSpPr>
        <p:spPr>
          <a:xfrm>
            <a:off x="838200" y="4039715"/>
            <a:ext cx="10515600" cy="10411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There are pre-built Python packages for pretty much everything.</a:t>
            </a:r>
            <a:endParaRPr lang="en-GB" dirty="0"/>
          </a:p>
        </p:txBody>
      </p:sp>
      <p:pic>
        <p:nvPicPr>
          <p:cNvPr id="9" name="Picture 8"/>
          <p:cNvPicPr>
            <a:picLocks noChangeAspect="1"/>
          </p:cNvPicPr>
          <p:nvPr/>
        </p:nvPicPr>
        <p:blipFill>
          <a:blip r:embed="rId3"/>
          <a:stretch>
            <a:fillRect/>
          </a:stretch>
        </p:blipFill>
        <p:spPr>
          <a:xfrm>
            <a:off x="1530691" y="4871308"/>
            <a:ext cx="2143385" cy="327462"/>
          </a:xfrm>
          <a:prstGeom prst="rect">
            <a:avLst/>
          </a:prstGeom>
        </p:spPr>
      </p:pic>
      <p:sp>
        <p:nvSpPr>
          <p:cNvPr id="10" name="TextBox 9"/>
          <p:cNvSpPr txBox="1"/>
          <p:nvPr/>
        </p:nvSpPr>
        <p:spPr>
          <a:xfrm>
            <a:off x="1165908" y="4680062"/>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Tree>
    <p:extLst>
      <p:ext uri="{BB962C8B-B14F-4D97-AF65-F5344CB8AC3E}">
        <p14:creationId xmlns:p14="http://schemas.microsoft.com/office/powerpoint/2010/main" val="2033627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Plotting in Python</a:t>
            </a:r>
            <a:endParaRPr lang="en-GB" dirty="0"/>
          </a:p>
        </p:txBody>
      </p:sp>
      <p:sp>
        <p:nvSpPr>
          <p:cNvPr id="3" name="Content Placeholder 2"/>
          <p:cNvSpPr>
            <a:spLocks noGrp="1"/>
          </p:cNvSpPr>
          <p:nvPr>
            <p:ph idx="1"/>
          </p:nvPr>
        </p:nvSpPr>
        <p:spPr/>
        <p:txBody>
          <a:bodyPr/>
          <a:lstStyle/>
          <a:p>
            <a:r>
              <a:rPr lang="en-GB" dirty="0" smtClean="0"/>
              <a:t>Before creating an plots, it is worth spending sometime familiarising ourselves with the </a:t>
            </a:r>
            <a:r>
              <a:rPr lang="en-GB" dirty="0" err="1" smtClean="0">
                <a:solidFill>
                  <a:schemeClr val="accent5">
                    <a:lumMod val="75000"/>
                  </a:schemeClr>
                </a:solidFill>
                <a:latin typeface="Agency FB" panose="020B0503020202020204" pitchFamily="34" charset="0"/>
              </a:rPr>
              <a:t>matplotlib</a:t>
            </a:r>
            <a:r>
              <a:rPr lang="en-GB" dirty="0" smtClean="0">
                <a:solidFill>
                  <a:schemeClr val="accent5">
                    <a:lumMod val="75000"/>
                  </a:schemeClr>
                </a:solidFill>
                <a:latin typeface="Agency FB" panose="020B0503020202020204" pitchFamily="34" charset="0"/>
              </a:rPr>
              <a:t> </a:t>
            </a:r>
            <a:r>
              <a:rPr lang="en-GB" dirty="0" smtClean="0"/>
              <a:t>module. It will save a lot of time later on.</a:t>
            </a:r>
            <a:endParaRPr lang="en-GB" dirty="0"/>
          </a:p>
        </p:txBody>
      </p:sp>
    </p:spTree>
    <p:extLst>
      <p:ext uri="{BB962C8B-B14F-4D97-AF65-F5344CB8AC3E}">
        <p14:creationId xmlns:p14="http://schemas.microsoft.com/office/powerpoint/2010/main" val="9608057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179"/>
            <a:ext cx="10515600" cy="1325563"/>
          </a:xfrm>
        </p:spPr>
        <p:txBody>
          <a:bodyPr/>
          <a:lstStyle/>
          <a:p>
            <a:r>
              <a:rPr lang="en-GB" dirty="0" smtClean="0"/>
              <a:t>Some history….</a:t>
            </a:r>
            <a:endParaRPr lang="en-GB" dirty="0"/>
          </a:p>
        </p:txBody>
      </p:sp>
      <p:sp>
        <p:nvSpPr>
          <p:cNvPr id="3" name="Content Placeholder 2"/>
          <p:cNvSpPr>
            <a:spLocks noGrp="1"/>
          </p:cNvSpPr>
          <p:nvPr>
            <p:ph idx="1"/>
          </p:nvPr>
        </p:nvSpPr>
        <p:spPr>
          <a:xfrm>
            <a:off x="838200" y="1133647"/>
            <a:ext cx="10515600" cy="3767867"/>
          </a:xfrm>
        </p:spPr>
        <p:txBody>
          <a:bodyPr>
            <a:normAutofit lnSpcReduction="10000"/>
          </a:bodyPr>
          <a:lstStyle/>
          <a:p>
            <a:r>
              <a:rPr lang="en-GB" dirty="0" err="1" smtClean="0">
                <a:solidFill>
                  <a:schemeClr val="accent5">
                    <a:lumMod val="75000"/>
                  </a:schemeClr>
                </a:solidFill>
                <a:latin typeface="Agency FB" panose="020B0503020202020204" pitchFamily="34" charset="0"/>
              </a:rPr>
              <a:t>Matplotlib</a:t>
            </a:r>
            <a:r>
              <a:rPr lang="en-GB" dirty="0" smtClean="0">
                <a:solidFill>
                  <a:schemeClr val="accent5">
                    <a:lumMod val="75000"/>
                  </a:schemeClr>
                </a:solidFill>
                <a:latin typeface="Agency FB" panose="020B0503020202020204" pitchFamily="34" charset="0"/>
              </a:rPr>
              <a:t> </a:t>
            </a:r>
            <a:r>
              <a:rPr lang="en-GB" dirty="0" smtClean="0"/>
              <a:t>was originally developed by a neurobiologist in order to emulate aspects of the MATLAB software.</a:t>
            </a:r>
          </a:p>
          <a:p>
            <a:r>
              <a:rPr lang="en-GB" dirty="0" smtClean="0"/>
              <a:t>The </a:t>
            </a:r>
            <a:r>
              <a:rPr lang="en-GB" dirty="0" err="1"/>
              <a:t>p</a:t>
            </a:r>
            <a:r>
              <a:rPr lang="en-GB" dirty="0" err="1" smtClean="0"/>
              <a:t>ythonic</a:t>
            </a:r>
            <a:r>
              <a:rPr lang="en-GB" dirty="0" smtClean="0"/>
              <a:t> concept of importing is not utilised by MATLAB, and this is why something called </a:t>
            </a:r>
            <a:r>
              <a:rPr lang="en-GB" dirty="0" err="1">
                <a:solidFill>
                  <a:schemeClr val="accent5">
                    <a:lumMod val="75000"/>
                  </a:schemeClr>
                </a:solidFill>
                <a:latin typeface="Agency FB" panose="020B0503020202020204" pitchFamily="34" charset="0"/>
              </a:rPr>
              <a:t>P</a:t>
            </a:r>
            <a:r>
              <a:rPr lang="en-GB" dirty="0" err="1" smtClean="0">
                <a:solidFill>
                  <a:schemeClr val="accent5">
                    <a:lumMod val="75000"/>
                  </a:schemeClr>
                </a:solidFill>
                <a:latin typeface="Agency FB" panose="020B0503020202020204" pitchFamily="34" charset="0"/>
              </a:rPr>
              <a:t>ylab</a:t>
            </a:r>
            <a:r>
              <a:rPr lang="en-GB" dirty="0" smtClean="0"/>
              <a:t> exists.</a:t>
            </a:r>
          </a:p>
          <a:p>
            <a:r>
              <a:rPr lang="en-GB" dirty="0" err="1" smtClean="0">
                <a:solidFill>
                  <a:schemeClr val="accent5">
                    <a:lumMod val="75000"/>
                  </a:schemeClr>
                </a:solidFill>
                <a:latin typeface="Agency FB" panose="020B0503020202020204" pitchFamily="34" charset="0"/>
              </a:rPr>
              <a:t>Pylab</a:t>
            </a:r>
            <a:r>
              <a:rPr lang="en-GB" dirty="0" smtClean="0"/>
              <a:t> is a module within the </a:t>
            </a:r>
            <a:r>
              <a:rPr lang="en-GB" dirty="0" err="1" smtClean="0"/>
              <a:t>Matplotlib</a:t>
            </a:r>
            <a:r>
              <a:rPr lang="en-GB" dirty="0" smtClean="0"/>
              <a:t> library that was built to mimic the MATLAB style. It only exists in order to bring aspects of </a:t>
            </a:r>
            <a:r>
              <a:rPr lang="en-GB" dirty="0" err="1" smtClean="0">
                <a:solidFill>
                  <a:schemeClr val="accent5">
                    <a:lumMod val="75000"/>
                  </a:schemeClr>
                </a:solidFill>
                <a:latin typeface="Agency FB" panose="020B0503020202020204" pitchFamily="34" charset="0"/>
              </a:rPr>
              <a:t>NumPy</a:t>
            </a:r>
            <a:r>
              <a:rPr lang="en-GB" dirty="0" smtClean="0"/>
              <a:t> and </a:t>
            </a:r>
            <a:r>
              <a:rPr lang="en-GB" dirty="0" err="1">
                <a:solidFill>
                  <a:schemeClr val="accent5">
                    <a:lumMod val="75000"/>
                  </a:schemeClr>
                </a:solidFill>
                <a:latin typeface="Agency FB" panose="020B0503020202020204" pitchFamily="34" charset="0"/>
              </a:rPr>
              <a:t>M</a:t>
            </a:r>
            <a:r>
              <a:rPr lang="en-GB" dirty="0" err="1" smtClean="0">
                <a:solidFill>
                  <a:schemeClr val="accent5">
                    <a:lumMod val="75000"/>
                  </a:schemeClr>
                </a:solidFill>
                <a:latin typeface="Agency FB" panose="020B0503020202020204" pitchFamily="34" charset="0"/>
              </a:rPr>
              <a:t>atplotlib</a:t>
            </a:r>
            <a:r>
              <a:rPr lang="en-GB" dirty="0" smtClean="0">
                <a:solidFill>
                  <a:schemeClr val="accent5">
                    <a:lumMod val="75000"/>
                  </a:schemeClr>
                </a:solidFill>
                <a:latin typeface="Agency FB" panose="020B0503020202020204" pitchFamily="34" charset="0"/>
              </a:rPr>
              <a:t> </a:t>
            </a:r>
            <a:r>
              <a:rPr lang="en-GB" dirty="0" smtClean="0"/>
              <a:t>into the namespace, thus making for an easier transition for ex-MATLAB users, because they only had to do one import in order to access the necessary functions:</a:t>
            </a:r>
          </a:p>
          <a:p>
            <a:pPr marL="0" indent="0">
              <a:buNone/>
            </a:pPr>
            <a:endParaRPr lang="en-GB" dirty="0"/>
          </a:p>
        </p:txBody>
      </p:sp>
      <p:sp>
        <p:nvSpPr>
          <p:cNvPr id="4" name="TextBox 3"/>
          <p:cNvSpPr txBox="1"/>
          <p:nvPr/>
        </p:nvSpPr>
        <p:spPr>
          <a:xfrm>
            <a:off x="838200" y="5297554"/>
            <a:ext cx="10892481" cy="1384995"/>
          </a:xfrm>
          <a:prstGeom prst="rect">
            <a:avLst/>
          </a:prstGeom>
          <a:noFill/>
        </p:spPr>
        <p:txBody>
          <a:bodyPr wrap="square" rtlCol="0">
            <a:spAutoFit/>
          </a:bodyPr>
          <a:lstStyle/>
          <a:p>
            <a:pPr marL="285750" indent="-285750">
              <a:buFont typeface="Arial" panose="020B0604020202020204" pitchFamily="34" charset="0"/>
              <a:buChar char="•"/>
            </a:pPr>
            <a:r>
              <a:rPr lang="en-GB" sz="2800" dirty="0" smtClean="0"/>
              <a:t>However, using the above command is now considered bad practice, and </a:t>
            </a:r>
            <a:r>
              <a:rPr lang="en-GB" sz="2800" dirty="0" err="1">
                <a:solidFill>
                  <a:schemeClr val="accent5">
                    <a:lumMod val="75000"/>
                  </a:schemeClr>
                </a:solidFill>
                <a:latin typeface="Agency FB" panose="020B0503020202020204" pitchFamily="34" charset="0"/>
              </a:rPr>
              <a:t>M</a:t>
            </a:r>
            <a:r>
              <a:rPr lang="en-GB" sz="2800" dirty="0" err="1" smtClean="0">
                <a:solidFill>
                  <a:schemeClr val="accent5">
                    <a:lumMod val="75000"/>
                  </a:schemeClr>
                </a:solidFill>
                <a:latin typeface="Agency FB" panose="020B0503020202020204" pitchFamily="34" charset="0"/>
              </a:rPr>
              <a:t>atplotlib</a:t>
            </a:r>
            <a:r>
              <a:rPr lang="en-GB" sz="2800" dirty="0" smtClean="0"/>
              <a:t> actually advises against using it due to the way in which it creates many opportunities for conflicted name bugs.</a:t>
            </a:r>
            <a:endParaRPr lang="en-GB" sz="2800" dirty="0"/>
          </a:p>
        </p:txBody>
      </p:sp>
      <p:pic>
        <p:nvPicPr>
          <p:cNvPr id="5" name="Picture 4"/>
          <p:cNvPicPr>
            <a:picLocks noChangeAspect="1"/>
          </p:cNvPicPr>
          <p:nvPr/>
        </p:nvPicPr>
        <p:blipFill>
          <a:blip r:embed="rId2"/>
          <a:stretch>
            <a:fillRect/>
          </a:stretch>
        </p:blipFill>
        <p:spPr>
          <a:xfrm>
            <a:off x="3955964" y="4621712"/>
            <a:ext cx="3769091" cy="559603"/>
          </a:xfrm>
          <a:prstGeom prst="rect">
            <a:avLst/>
          </a:prstGeom>
        </p:spPr>
      </p:pic>
    </p:spTree>
    <p:extLst>
      <p:ext uri="{BB962C8B-B14F-4D97-AF65-F5344CB8AC3E}">
        <p14:creationId xmlns:p14="http://schemas.microsoft.com/office/powerpoint/2010/main" val="37559142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Getting started</a:t>
            </a:r>
            <a:endParaRPr lang="en-GB" dirty="0"/>
          </a:p>
        </p:txBody>
      </p:sp>
      <p:sp>
        <p:nvSpPr>
          <p:cNvPr id="3" name="Content Placeholder 2"/>
          <p:cNvSpPr>
            <a:spLocks noGrp="1"/>
          </p:cNvSpPr>
          <p:nvPr>
            <p:ph idx="1"/>
          </p:nvPr>
        </p:nvSpPr>
        <p:spPr>
          <a:xfrm>
            <a:off x="838200" y="1825625"/>
            <a:ext cx="10515600" cy="1980256"/>
          </a:xfrm>
        </p:spPr>
        <p:txBody>
          <a:bodyPr/>
          <a:lstStyle/>
          <a:p>
            <a:r>
              <a:rPr lang="en-GB" dirty="0" smtClean="0"/>
              <a:t>Without </a:t>
            </a:r>
            <a:r>
              <a:rPr lang="en-GB" dirty="0" err="1">
                <a:solidFill>
                  <a:schemeClr val="accent5">
                    <a:lumMod val="75000"/>
                  </a:schemeClr>
                </a:solidFill>
                <a:latin typeface="Agency FB" panose="020B0503020202020204" pitchFamily="34" charset="0"/>
              </a:rPr>
              <a:t>P</a:t>
            </a:r>
            <a:r>
              <a:rPr lang="en-GB" dirty="0" err="1" smtClean="0">
                <a:solidFill>
                  <a:schemeClr val="accent5">
                    <a:lumMod val="75000"/>
                  </a:schemeClr>
                </a:solidFill>
                <a:latin typeface="Agency FB" panose="020B0503020202020204" pitchFamily="34" charset="0"/>
              </a:rPr>
              <a:t>ylab</a:t>
            </a:r>
            <a:r>
              <a:rPr lang="en-GB" dirty="0" smtClean="0"/>
              <a:t>, we can normally get away with just one canonical import; the top line from the example below.</a:t>
            </a:r>
          </a:p>
          <a:p>
            <a:r>
              <a:rPr lang="en-GB" dirty="0" smtClean="0"/>
              <a:t>We are also going to import </a:t>
            </a:r>
            <a:r>
              <a:rPr lang="en-GB" dirty="0" err="1" smtClean="0">
                <a:solidFill>
                  <a:schemeClr val="accent5">
                    <a:lumMod val="75000"/>
                  </a:schemeClr>
                </a:solidFill>
                <a:latin typeface="Agency FB" panose="020B0503020202020204" pitchFamily="34" charset="0"/>
              </a:rPr>
              <a:t>NumPy</a:t>
            </a:r>
            <a:r>
              <a:rPr lang="en-GB" dirty="0" smtClean="0"/>
              <a:t>, which we are going to use to generate random data for our examples.</a:t>
            </a:r>
          </a:p>
        </p:txBody>
      </p:sp>
      <p:pic>
        <p:nvPicPr>
          <p:cNvPr id="4" name="Picture 3"/>
          <p:cNvPicPr>
            <a:picLocks noChangeAspect="1"/>
          </p:cNvPicPr>
          <p:nvPr/>
        </p:nvPicPr>
        <p:blipFill>
          <a:blip r:embed="rId2"/>
          <a:stretch>
            <a:fillRect/>
          </a:stretch>
        </p:blipFill>
        <p:spPr>
          <a:xfrm>
            <a:off x="3487952" y="4250466"/>
            <a:ext cx="4387421" cy="774251"/>
          </a:xfrm>
          <a:prstGeom prst="rect">
            <a:avLst/>
          </a:prstGeom>
        </p:spPr>
      </p:pic>
    </p:spTree>
    <p:extLst>
      <p:ext uri="{BB962C8B-B14F-4D97-AF65-F5344CB8AC3E}">
        <p14:creationId xmlns:p14="http://schemas.microsoft.com/office/powerpoint/2010/main" val="16517796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 graph types</a:t>
            </a:r>
            <a:endParaRPr lang="en-GB" dirty="0"/>
          </a:p>
        </p:txBody>
      </p:sp>
      <p:sp>
        <p:nvSpPr>
          <p:cNvPr id="3" name="Content Placeholder 2"/>
          <p:cNvSpPr>
            <a:spLocks noGrp="1"/>
          </p:cNvSpPr>
          <p:nvPr>
            <p:ph idx="1"/>
          </p:nvPr>
        </p:nvSpPr>
        <p:spPr/>
        <p:txBody>
          <a:bodyPr/>
          <a:lstStyle/>
          <a:p>
            <a:r>
              <a:rPr lang="en-GB" dirty="0" smtClean="0"/>
              <a:t>A simple line graph can be plotted with </a:t>
            </a:r>
            <a:r>
              <a:rPr lang="en-GB" dirty="0" smtClean="0">
                <a:solidFill>
                  <a:schemeClr val="accent5">
                    <a:lumMod val="75000"/>
                  </a:schemeClr>
                </a:solidFill>
                <a:latin typeface="Agency FB" panose="020B0503020202020204" pitchFamily="34" charset="0"/>
              </a:rPr>
              <a:t>plot()</a:t>
            </a:r>
            <a:r>
              <a:rPr lang="en-GB" dirty="0" smtClean="0"/>
              <a:t>.</a:t>
            </a:r>
          </a:p>
          <a:p>
            <a:r>
              <a:rPr lang="en-GB" dirty="0" smtClean="0"/>
              <a:t>A histogram can be created with </a:t>
            </a:r>
            <a:r>
              <a:rPr lang="en-GB" dirty="0" err="1" smtClean="0">
                <a:solidFill>
                  <a:schemeClr val="accent5">
                    <a:lumMod val="75000"/>
                  </a:schemeClr>
                </a:solidFill>
                <a:latin typeface="Agency FB" panose="020B0503020202020204" pitchFamily="34" charset="0"/>
              </a:rPr>
              <a:t>hist</a:t>
            </a:r>
            <a:r>
              <a:rPr lang="en-GB" dirty="0" smtClean="0">
                <a:solidFill>
                  <a:schemeClr val="accent5">
                    <a:lumMod val="75000"/>
                  </a:schemeClr>
                </a:solidFill>
                <a:latin typeface="Agency FB" panose="020B0503020202020204" pitchFamily="34" charset="0"/>
              </a:rPr>
              <a:t>()</a:t>
            </a:r>
            <a:r>
              <a:rPr lang="en-GB" dirty="0" smtClean="0"/>
              <a:t>.</a:t>
            </a:r>
          </a:p>
          <a:p>
            <a:r>
              <a:rPr lang="en-GB" dirty="0" smtClean="0"/>
              <a:t>A bar chart can be created with </a:t>
            </a:r>
            <a:r>
              <a:rPr lang="en-GB" dirty="0" smtClean="0">
                <a:solidFill>
                  <a:schemeClr val="accent5">
                    <a:lumMod val="75000"/>
                  </a:schemeClr>
                </a:solidFill>
                <a:latin typeface="Agency FB" panose="020B0503020202020204" pitchFamily="34" charset="0"/>
              </a:rPr>
              <a:t>bar()</a:t>
            </a:r>
            <a:r>
              <a:rPr lang="en-GB" dirty="0" smtClean="0"/>
              <a:t>.</a:t>
            </a:r>
          </a:p>
          <a:p>
            <a:r>
              <a:rPr lang="en-GB" dirty="0" smtClean="0"/>
              <a:t>A pie chart can be created with </a:t>
            </a:r>
            <a:r>
              <a:rPr lang="en-GB" dirty="0" smtClean="0">
                <a:solidFill>
                  <a:schemeClr val="accent5">
                    <a:lumMod val="75000"/>
                  </a:schemeClr>
                </a:solidFill>
                <a:latin typeface="Agency FB" panose="020B0503020202020204" pitchFamily="34" charset="0"/>
              </a:rPr>
              <a:t>pie()</a:t>
            </a:r>
            <a:r>
              <a:rPr lang="en-GB" dirty="0" smtClean="0"/>
              <a:t>.</a:t>
            </a:r>
          </a:p>
          <a:p>
            <a:r>
              <a:rPr lang="en-GB" dirty="0"/>
              <a:t>A scatter plot can be created with </a:t>
            </a:r>
            <a:r>
              <a:rPr lang="en-GB" dirty="0">
                <a:solidFill>
                  <a:schemeClr val="accent5">
                    <a:lumMod val="75000"/>
                  </a:schemeClr>
                </a:solidFill>
                <a:latin typeface="Agency FB" panose="020B0503020202020204" pitchFamily="34" charset="0"/>
              </a:rPr>
              <a:t>scatter</a:t>
            </a:r>
            <a:r>
              <a:rPr lang="en-GB" dirty="0" smtClean="0">
                <a:solidFill>
                  <a:schemeClr val="accent5">
                    <a:lumMod val="75000"/>
                  </a:schemeClr>
                </a:solidFill>
                <a:latin typeface="Agency FB" panose="020B0503020202020204" pitchFamily="34" charset="0"/>
              </a:rPr>
              <a:t>()</a:t>
            </a:r>
            <a:r>
              <a:rPr lang="en-GB" dirty="0" smtClean="0">
                <a:latin typeface="Agency FB" panose="020B0503020202020204" pitchFamily="34" charset="0"/>
              </a:rPr>
              <a:t>.</a:t>
            </a:r>
            <a:endParaRPr lang="en-GB" dirty="0" smtClean="0"/>
          </a:p>
          <a:p>
            <a:r>
              <a:rPr lang="en-GB" dirty="0" smtClean="0"/>
              <a:t>The </a:t>
            </a:r>
            <a:r>
              <a:rPr lang="en-GB" dirty="0" smtClean="0">
                <a:solidFill>
                  <a:schemeClr val="accent5">
                    <a:lumMod val="75000"/>
                  </a:schemeClr>
                </a:solidFill>
                <a:latin typeface="Agency FB" panose="020B0503020202020204" pitchFamily="34" charset="0"/>
              </a:rPr>
              <a:t>table() </a:t>
            </a:r>
            <a:r>
              <a:rPr lang="en-GB" dirty="0" smtClean="0"/>
              <a:t>function adds a text table to an axes.</a:t>
            </a:r>
          </a:p>
          <a:p>
            <a:r>
              <a:rPr lang="en-GB" dirty="0" smtClean="0"/>
              <a:t>Plus many more….</a:t>
            </a:r>
            <a:endParaRPr lang="en-GB" dirty="0"/>
          </a:p>
        </p:txBody>
      </p:sp>
    </p:spTree>
    <p:extLst>
      <p:ext uri="{BB962C8B-B14F-4D97-AF65-F5344CB8AC3E}">
        <p14:creationId xmlns:p14="http://schemas.microsoft.com/office/powerpoint/2010/main" val="42522232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Our first plot</a:t>
            </a:r>
            <a:endParaRPr lang="en-GB" dirty="0"/>
          </a:p>
        </p:txBody>
      </p:sp>
      <p:pic>
        <p:nvPicPr>
          <p:cNvPr id="4" name="Picture 3"/>
          <p:cNvPicPr>
            <a:picLocks noChangeAspect="1"/>
          </p:cNvPicPr>
          <p:nvPr/>
        </p:nvPicPr>
        <p:blipFill>
          <a:blip r:embed="rId2"/>
          <a:stretch>
            <a:fillRect/>
          </a:stretch>
        </p:blipFill>
        <p:spPr>
          <a:xfrm>
            <a:off x="6412374" y="2118455"/>
            <a:ext cx="4941426" cy="3378970"/>
          </a:xfrm>
          <a:prstGeom prst="rect">
            <a:avLst/>
          </a:prstGeom>
        </p:spPr>
      </p:pic>
      <p:pic>
        <p:nvPicPr>
          <p:cNvPr id="5" name="Picture 4"/>
          <p:cNvPicPr>
            <a:picLocks noChangeAspect="1"/>
          </p:cNvPicPr>
          <p:nvPr/>
        </p:nvPicPr>
        <p:blipFill>
          <a:blip r:embed="rId3"/>
          <a:stretch>
            <a:fillRect/>
          </a:stretch>
        </p:blipFill>
        <p:spPr>
          <a:xfrm>
            <a:off x="838200" y="1721409"/>
            <a:ext cx="4223491" cy="1807433"/>
          </a:xfrm>
          <a:prstGeom prst="rect">
            <a:avLst/>
          </a:prstGeom>
        </p:spPr>
      </p:pic>
      <p:sp>
        <p:nvSpPr>
          <p:cNvPr id="6" name="TextBox 5"/>
          <p:cNvSpPr txBox="1"/>
          <p:nvPr/>
        </p:nvSpPr>
        <p:spPr>
          <a:xfrm>
            <a:off x="726367" y="3594961"/>
            <a:ext cx="5686007" cy="2862322"/>
          </a:xfrm>
          <a:prstGeom prst="rect">
            <a:avLst/>
          </a:prstGeom>
          <a:noFill/>
        </p:spPr>
        <p:txBody>
          <a:bodyPr wrap="square" rtlCol="0">
            <a:spAutoFit/>
          </a:bodyPr>
          <a:lstStyle/>
          <a:p>
            <a:pPr marL="285750" indent="-285750">
              <a:buFont typeface="Arial" panose="020B0604020202020204" pitchFamily="34" charset="0"/>
              <a:buChar char="•"/>
            </a:pPr>
            <a:r>
              <a:rPr lang="en-GB" sz="2000" dirty="0" smtClean="0"/>
              <a:t>You may be wondering why the x-axis ranges from 0-3 and the y-axis from 1-4.</a:t>
            </a:r>
          </a:p>
          <a:p>
            <a:pPr marL="285750" indent="-285750">
              <a:buFont typeface="Arial" panose="020B0604020202020204" pitchFamily="34" charset="0"/>
              <a:buChar char="•"/>
            </a:pPr>
            <a:r>
              <a:rPr lang="en-GB" sz="2000" dirty="0"/>
              <a:t>I</a:t>
            </a:r>
            <a:r>
              <a:rPr lang="en-GB" sz="2000" dirty="0" smtClean="0"/>
              <a:t>f you provide a single list or array to the </a:t>
            </a:r>
            <a:r>
              <a:rPr lang="en-GB" sz="2000" dirty="0" smtClean="0">
                <a:solidFill>
                  <a:schemeClr val="accent5">
                    <a:lumMod val="75000"/>
                  </a:schemeClr>
                </a:solidFill>
                <a:latin typeface="Agency FB" panose="020B0503020202020204" pitchFamily="34" charset="0"/>
              </a:rPr>
              <a:t>plot() </a:t>
            </a:r>
            <a:r>
              <a:rPr lang="en-GB" sz="2000" dirty="0" smtClean="0"/>
              <a:t>command, </a:t>
            </a:r>
            <a:r>
              <a:rPr lang="en-GB" sz="2000" dirty="0" err="1"/>
              <a:t>M</a:t>
            </a:r>
            <a:r>
              <a:rPr lang="en-GB" sz="2000" dirty="0" err="1" smtClean="0"/>
              <a:t>atplotlib</a:t>
            </a:r>
            <a:r>
              <a:rPr lang="en-GB" sz="2000" dirty="0" smtClean="0"/>
              <a:t> assumes it is a sequence of y values, and automatically generates the x values for you. </a:t>
            </a:r>
          </a:p>
          <a:p>
            <a:pPr marL="285750" indent="-285750">
              <a:buFont typeface="Arial" panose="020B0604020202020204" pitchFamily="34" charset="0"/>
              <a:buChar char="•"/>
            </a:pPr>
            <a:r>
              <a:rPr lang="en-GB" sz="2000" dirty="0" smtClean="0"/>
              <a:t>Since python ranges start with 0, the default x vector has the same length as y but starts with 0. </a:t>
            </a:r>
          </a:p>
          <a:p>
            <a:pPr marL="285750" indent="-285750">
              <a:buFont typeface="Arial" panose="020B0604020202020204" pitchFamily="34" charset="0"/>
              <a:buChar char="•"/>
            </a:pPr>
            <a:r>
              <a:rPr lang="en-GB" sz="2000" dirty="0" smtClean="0"/>
              <a:t>Hence the x data are [0,1,2,3].</a:t>
            </a:r>
            <a:endParaRPr lang="en-GB" sz="2000" dirty="0"/>
          </a:p>
        </p:txBody>
      </p:sp>
    </p:spTree>
    <p:extLst>
      <p:ext uri="{BB962C8B-B14F-4D97-AF65-F5344CB8AC3E}">
        <p14:creationId xmlns:p14="http://schemas.microsoft.com/office/powerpoint/2010/main" val="9113543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smtClean="0">
                <a:latin typeface="Agency FB" panose="020B0503020202020204" pitchFamily="34" charset="0"/>
              </a:rPr>
              <a:t>plot() </a:t>
            </a:r>
            <a:r>
              <a:rPr lang="en-GB" dirty="0" smtClean="0"/>
              <a:t>function</a:t>
            </a:r>
            <a:endParaRPr lang="en-GB" dirty="0"/>
          </a:p>
        </p:txBody>
      </p:sp>
      <p:pic>
        <p:nvPicPr>
          <p:cNvPr id="4" name="Content Placeholder 3"/>
          <p:cNvPicPr>
            <a:picLocks noGrp="1" noChangeAspect="1"/>
          </p:cNvPicPr>
          <p:nvPr>
            <p:ph idx="1"/>
          </p:nvPr>
        </p:nvPicPr>
        <p:blipFill>
          <a:blip r:embed="rId2"/>
          <a:stretch>
            <a:fillRect/>
          </a:stretch>
        </p:blipFill>
        <p:spPr>
          <a:xfrm>
            <a:off x="6450483" y="1932868"/>
            <a:ext cx="4903317" cy="3378970"/>
          </a:xfrm>
          <a:prstGeom prst="rect">
            <a:avLst/>
          </a:prstGeom>
        </p:spPr>
      </p:pic>
      <p:sp>
        <p:nvSpPr>
          <p:cNvPr id="5" name="TextBox 4"/>
          <p:cNvSpPr txBox="1"/>
          <p:nvPr/>
        </p:nvSpPr>
        <p:spPr>
          <a:xfrm>
            <a:off x="838199" y="1791855"/>
            <a:ext cx="5202383" cy="2308324"/>
          </a:xfrm>
          <a:prstGeom prst="rect">
            <a:avLst/>
          </a:prstGeom>
          <a:noFill/>
        </p:spPr>
        <p:txBody>
          <a:bodyPr wrap="square" rtlCol="0">
            <a:spAutoFit/>
          </a:bodyPr>
          <a:lstStyle/>
          <a:p>
            <a:pPr marL="285750" indent="-285750">
              <a:buFont typeface="Arial" panose="020B0604020202020204" pitchFamily="34" charset="0"/>
              <a:buChar char="•"/>
            </a:pPr>
            <a:r>
              <a:rPr lang="en-GB" sz="2400" dirty="0" smtClean="0"/>
              <a:t>The </a:t>
            </a:r>
            <a:r>
              <a:rPr lang="en-GB" sz="2400" dirty="0" smtClean="0">
                <a:solidFill>
                  <a:schemeClr val="accent5">
                    <a:lumMod val="75000"/>
                  </a:schemeClr>
                </a:solidFill>
                <a:latin typeface="Agency FB" panose="020B0503020202020204" pitchFamily="34" charset="0"/>
              </a:rPr>
              <a:t>plot() </a:t>
            </a:r>
            <a:r>
              <a:rPr lang="en-GB" sz="2400" dirty="0" smtClean="0"/>
              <a:t>argument is quite versatile, and will take any arbitrary collection of numbers. For example, if we add an extra entry to the x axis, and replace the last entry in the Y axis and add another entry:</a:t>
            </a:r>
            <a:endParaRPr lang="en-GB" sz="2400" dirty="0"/>
          </a:p>
        </p:txBody>
      </p:sp>
      <p:pic>
        <p:nvPicPr>
          <p:cNvPr id="6" name="Picture 5"/>
          <p:cNvPicPr>
            <a:picLocks noChangeAspect="1"/>
          </p:cNvPicPr>
          <p:nvPr/>
        </p:nvPicPr>
        <p:blipFill>
          <a:blip r:embed="rId3"/>
          <a:stretch>
            <a:fillRect/>
          </a:stretch>
        </p:blipFill>
        <p:spPr>
          <a:xfrm>
            <a:off x="1169122" y="4201346"/>
            <a:ext cx="4943948" cy="1506727"/>
          </a:xfrm>
          <a:prstGeom prst="rect">
            <a:avLst/>
          </a:prstGeom>
        </p:spPr>
      </p:pic>
    </p:spTree>
    <p:extLst>
      <p:ext uri="{BB962C8B-B14F-4D97-AF65-F5344CB8AC3E}">
        <p14:creationId xmlns:p14="http://schemas.microsoft.com/office/powerpoint/2010/main" val="1757468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689"/>
            <a:ext cx="10515600" cy="1325563"/>
          </a:xfrm>
        </p:spPr>
        <p:txBody>
          <a:bodyPr/>
          <a:lstStyle/>
          <a:p>
            <a:r>
              <a:rPr lang="en-GB" dirty="0" smtClean="0"/>
              <a:t>The </a:t>
            </a:r>
            <a:r>
              <a:rPr lang="en-GB" dirty="0" smtClean="0">
                <a:latin typeface="Agency FB" panose="020B0503020202020204" pitchFamily="34" charset="0"/>
              </a:rPr>
              <a:t>plot() </a:t>
            </a:r>
            <a:r>
              <a:rPr lang="en-GB" dirty="0" smtClean="0"/>
              <a:t>function</a:t>
            </a:r>
            <a:endParaRPr lang="en-GB" dirty="0"/>
          </a:p>
        </p:txBody>
      </p:sp>
      <p:sp>
        <p:nvSpPr>
          <p:cNvPr id="3" name="Content Placeholder 2"/>
          <p:cNvSpPr>
            <a:spLocks noGrp="1"/>
          </p:cNvSpPr>
          <p:nvPr>
            <p:ph idx="1"/>
          </p:nvPr>
        </p:nvSpPr>
        <p:spPr>
          <a:xfrm>
            <a:off x="764308" y="1302759"/>
            <a:ext cx="11012056" cy="4351338"/>
          </a:xfrm>
        </p:spPr>
        <p:txBody>
          <a:bodyPr/>
          <a:lstStyle/>
          <a:p>
            <a:r>
              <a:rPr lang="en-GB" dirty="0" smtClean="0"/>
              <a:t>The </a:t>
            </a:r>
            <a:r>
              <a:rPr lang="en-GB" dirty="0" smtClean="0">
                <a:solidFill>
                  <a:schemeClr val="accent5">
                    <a:lumMod val="75000"/>
                  </a:schemeClr>
                </a:solidFill>
                <a:latin typeface="Agency FB" panose="020B0503020202020204" pitchFamily="34" charset="0"/>
              </a:rPr>
              <a:t>plot() </a:t>
            </a:r>
            <a:r>
              <a:rPr lang="en-GB" dirty="0" smtClean="0"/>
              <a:t>function has an optional third argument that specifies the appearance of the data points.</a:t>
            </a:r>
          </a:p>
          <a:p>
            <a:r>
              <a:rPr lang="en-GB" dirty="0" smtClean="0"/>
              <a:t>The default is </a:t>
            </a:r>
            <a:r>
              <a:rPr lang="en-GB" dirty="0" smtClean="0">
                <a:solidFill>
                  <a:schemeClr val="accent5">
                    <a:lumMod val="75000"/>
                  </a:schemeClr>
                </a:solidFill>
                <a:latin typeface="Agency FB" panose="020B0503020202020204" pitchFamily="34" charset="0"/>
              </a:rPr>
              <a:t>b-</a:t>
            </a:r>
            <a:r>
              <a:rPr lang="en-GB" dirty="0" smtClean="0"/>
              <a:t>, which is the blue solid line seen in the last two examples. The full list of styles can be found in the documentation for the </a:t>
            </a:r>
            <a:r>
              <a:rPr lang="en-GB" dirty="0" smtClean="0">
                <a:solidFill>
                  <a:schemeClr val="accent5">
                    <a:lumMod val="75000"/>
                  </a:schemeClr>
                </a:solidFill>
                <a:latin typeface="Agency FB" panose="020B0503020202020204" pitchFamily="34" charset="0"/>
              </a:rPr>
              <a:t>plot() </a:t>
            </a:r>
            <a:r>
              <a:rPr lang="en-GB" dirty="0" smtClean="0"/>
              <a:t>on the </a:t>
            </a:r>
            <a:r>
              <a:rPr lang="en-GB" dirty="0" err="1"/>
              <a:t>M</a:t>
            </a:r>
            <a:r>
              <a:rPr lang="en-GB" dirty="0" err="1" smtClean="0"/>
              <a:t>atplotlib</a:t>
            </a:r>
            <a:r>
              <a:rPr lang="en-GB" dirty="0" smtClean="0"/>
              <a:t> page</a:t>
            </a:r>
          </a:p>
          <a:p>
            <a:pPr marL="0" indent="0">
              <a:buNone/>
            </a:pPr>
            <a:endParaRPr lang="en-GB" dirty="0"/>
          </a:p>
        </p:txBody>
      </p:sp>
      <p:pic>
        <p:nvPicPr>
          <p:cNvPr id="4" name="Picture 3"/>
          <p:cNvPicPr>
            <a:picLocks noChangeAspect="1"/>
          </p:cNvPicPr>
          <p:nvPr/>
        </p:nvPicPr>
        <p:blipFill>
          <a:blip r:embed="rId2"/>
          <a:stretch>
            <a:fillRect/>
          </a:stretch>
        </p:blipFill>
        <p:spPr>
          <a:xfrm>
            <a:off x="1017151" y="3584248"/>
            <a:ext cx="5183325" cy="230370"/>
          </a:xfrm>
          <a:prstGeom prst="rect">
            <a:avLst/>
          </a:prstGeom>
        </p:spPr>
      </p:pic>
      <p:pic>
        <p:nvPicPr>
          <p:cNvPr id="6" name="Picture 5"/>
          <p:cNvPicPr>
            <a:picLocks noChangeAspect="1"/>
          </p:cNvPicPr>
          <p:nvPr/>
        </p:nvPicPr>
        <p:blipFill>
          <a:blip r:embed="rId3"/>
          <a:stretch>
            <a:fillRect/>
          </a:stretch>
        </p:blipFill>
        <p:spPr>
          <a:xfrm>
            <a:off x="838200" y="3898179"/>
            <a:ext cx="4094018" cy="2821266"/>
          </a:xfrm>
          <a:prstGeom prst="rect">
            <a:avLst/>
          </a:prstGeom>
        </p:spPr>
      </p:pic>
      <p:pic>
        <p:nvPicPr>
          <p:cNvPr id="7" name="Picture 6"/>
          <p:cNvPicPr>
            <a:picLocks noChangeAspect="1"/>
          </p:cNvPicPr>
          <p:nvPr/>
        </p:nvPicPr>
        <p:blipFill>
          <a:blip r:embed="rId4"/>
          <a:stretch>
            <a:fillRect/>
          </a:stretch>
        </p:blipFill>
        <p:spPr>
          <a:xfrm>
            <a:off x="7381577" y="3898179"/>
            <a:ext cx="4053041" cy="2793028"/>
          </a:xfrm>
          <a:prstGeom prst="rect">
            <a:avLst/>
          </a:prstGeom>
        </p:spPr>
      </p:pic>
      <p:pic>
        <p:nvPicPr>
          <p:cNvPr id="8" name="Picture 7"/>
          <p:cNvPicPr>
            <a:picLocks noChangeAspect="1"/>
          </p:cNvPicPr>
          <p:nvPr/>
        </p:nvPicPr>
        <p:blipFill>
          <a:blip r:embed="rId5"/>
          <a:stretch>
            <a:fillRect/>
          </a:stretch>
        </p:blipFill>
        <p:spPr>
          <a:xfrm>
            <a:off x="7381577" y="3613042"/>
            <a:ext cx="4233096" cy="201576"/>
          </a:xfrm>
          <a:prstGeom prst="rect">
            <a:avLst/>
          </a:prstGeom>
        </p:spPr>
      </p:pic>
    </p:spTree>
    <p:extLst>
      <p:ext uri="{BB962C8B-B14F-4D97-AF65-F5344CB8AC3E}">
        <p14:creationId xmlns:p14="http://schemas.microsoft.com/office/powerpoint/2010/main" val="8076751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smtClean="0">
                <a:latin typeface="Agency FB" panose="020B0503020202020204" pitchFamily="34" charset="0"/>
              </a:rPr>
              <a:t>plot() </a:t>
            </a:r>
            <a:r>
              <a:rPr lang="en-GB" dirty="0" smtClean="0"/>
              <a:t>function</a:t>
            </a:r>
            <a:endParaRPr lang="en-GB" dirty="0"/>
          </a:p>
        </p:txBody>
      </p:sp>
      <p:sp>
        <p:nvSpPr>
          <p:cNvPr id="3" name="Content Placeholder 2"/>
          <p:cNvSpPr>
            <a:spLocks noGrp="1"/>
          </p:cNvSpPr>
          <p:nvPr>
            <p:ph idx="1"/>
          </p:nvPr>
        </p:nvSpPr>
        <p:spPr>
          <a:xfrm>
            <a:off x="745836" y="1816389"/>
            <a:ext cx="11150600" cy="548120"/>
          </a:xfrm>
        </p:spPr>
        <p:txBody>
          <a:bodyPr/>
          <a:lstStyle/>
          <a:p>
            <a:r>
              <a:rPr lang="en-GB" dirty="0" smtClean="0"/>
              <a:t>You can quite easily alter the properties of the line with the </a:t>
            </a:r>
            <a:r>
              <a:rPr lang="en-GB" dirty="0" smtClean="0">
                <a:solidFill>
                  <a:schemeClr val="accent5">
                    <a:lumMod val="75000"/>
                  </a:schemeClr>
                </a:solidFill>
                <a:latin typeface="Agency FB" panose="020B0503020202020204" pitchFamily="34" charset="0"/>
              </a:rPr>
              <a:t>plot() </a:t>
            </a:r>
            <a:r>
              <a:rPr lang="en-GB" dirty="0" smtClean="0"/>
              <a:t>function.</a:t>
            </a:r>
            <a:endParaRPr lang="en-GB" dirty="0"/>
          </a:p>
        </p:txBody>
      </p:sp>
      <p:pic>
        <p:nvPicPr>
          <p:cNvPr id="4" name="Picture 3"/>
          <p:cNvPicPr>
            <a:picLocks noChangeAspect="1"/>
          </p:cNvPicPr>
          <p:nvPr/>
        </p:nvPicPr>
        <p:blipFill>
          <a:blip r:embed="rId2"/>
          <a:stretch>
            <a:fillRect/>
          </a:stretch>
        </p:blipFill>
        <p:spPr>
          <a:xfrm>
            <a:off x="838200" y="2490210"/>
            <a:ext cx="4429125" cy="790575"/>
          </a:xfrm>
          <a:prstGeom prst="rect">
            <a:avLst/>
          </a:prstGeom>
        </p:spPr>
      </p:pic>
      <p:pic>
        <p:nvPicPr>
          <p:cNvPr id="5" name="Picture 4"/>
          <p:cNvPicPr>
            <a:picLocks noChangeAspect="1"/>
          </p:cNvPicPr>
          <p:nvPr/>
        </p:nvPicPr>
        <p:blipFill>
          <a:blip r:embed="rId3"/>
          <a:stretch>
            <a:fillRect/>
          </a:stretch>
        </p:blipFill>
        <p:spPr>
          <a:xfrm>
            <a:off x="6567343" y="2504497"/>
            <a:ext cx="4248150" cy="762000"/>
          </a:xfrm>
          <a:prstGeom prst="rect">
            <a:avLst/>
          </a:prstGeom>
        </p:spPr>
      </p:pic>
      <p:pic>
        <p:nvPicPr>
          <p:cNvPr id="6" name="Picture 5"/>
          <p:cNvPicPr>
            <a:picLocks noChangeAspect="1"/>
          </p:cNvPicPr>
          <p:nvPr/>
        </p:nvPicPr>
        <p:blipFill>
          <a:blip r:embed="rId4"/>
          <a:stretch>
            <a:fillRect/>
          </a:stretch>
        </p:blipFill>
        <p:spPr>
          <a:xfrm>
            <a:off x="670969" y="3406486"/>
            <a:ext cx="4763585" cy="3201129"/>
          </a:xfrm>
          <a:prstGeom prst="rect">
            <a:avLst/>
          </a:prstGeom>
        </p:spPr>
      </p:pic>
      <p:pic>
        <p:nvPicPr>
          <p:cNvPr id="7" name="Picture 6"/>
          <p:cNvPicPr>
            <a:picLocks noChangeAspect="1"/>
          </p:cNvPicPr>
          <p:nvPr/>
        </p:nvPicPr>
        <p:blipFill>
          <a:blip r:embed="rId5"/>
          <a:stretch>
            <a:fillRect/>
          </a:stretch>
        </p:blipFill>
        <p:spPr>
          <a:xfrm>
            <a:off x="6457407" y="3406485"/>
            <a:ext cx="4763585" cy="3201129"/>
          </a:xfrm>
          <a:prstGeom prst="rect">
            <a:avLst/>
          </a:prstGeom>
        </p:spPr>
      </p:pic>
    </p:spTree>
    <p:extLst>
      <p:ext uri="{BB962C8B-B14F-4D97-AF65-F5344CB8AC3E}">
        <p14:creationId xmlns:p14="http://schemas.microsoft.com/office/powerpoint/2010/main" val="1856410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Reading and writing to files in Python: The </a:t>
            </a:r>
            <a:r>
              <a:rPr lang="en-GB" dirty="0"/>
              <a:t>f</a:t>
            </a:r>
            <a:r>
              <a:rPr lang="en-GB" dirty="0" smtClean="0"/>
              <a:t>ile object</a:t>
            </a:r>
            <a:endParaRPr lang="en-GB" dirty="0"/>
          </a:p>
        </p:txBody>
      </p:sp>
      <p:sp>
        <p:nvSpPr>
          <p:cNvPr id="3" name="Content Placeholder 2"/>
          <p:cNvSpPr>
            <a:spLocks noGrp="1"/>
          </p:cNvSpPr>
          <p:nvPr>
            <p:ph idx="1"/>
          </p:nvPr>
        </p:nvSpPr>
        <p:spPr>
          <a:xfrm>
            <a:off x="838199" y="2181576"/>
            <a:ext cx="10515600" cy="4351338"/>
          </a:xfrm>
        </p:spPr>
        <p:txBody>
          <a:bodyPr/>
          <a:lstStyle/>
          <a:p>
            <a:r>
              <a:rPr lang="en-GB" dirty="0" smtClean="0"/>
              <a:t>File handling in Python can easily be done with the built-in object </a:t>
            </a:r>
            <a:r>
              <a:rPr lang="en-GB" dirty="0" smtClean="0">
                <a:solidFill>
                  <a:schemeClr val="accent5">
                    <a:lumMod val="75000"/>
                  </a:schemeClr>
                </a:solidFill>
                <a:latin typeface="Agency FB" panose="020B0503020202020204" pitchFamily="34" charset="0"/>
              </a:rPr>
              <a:t>file</a:t>
            </a:r>
            <a:r>
              <a:rPr lang="en-GB" dirty="0" smtClean="0"/>
              <a:t>.</a:t>
            </a:r>
          </a:p>
          <a:p>
            <a:r>
              <a:rPr lang="en-GB" dirty="0" smtClean="0"/>
              <a:t>The </a:t>
            </a:r>
            <a:r>
              <a:rPr lang="en-GB" dirty="0" smtClean="0">
                <a:solidFill>
                  <a:schemeClr val="accent5">
                    <a:lumMod val="75000"/>
                  </a:schemeClr>
                </a:solidFill>
                <a:latin typeface="Agency FB" panose="020B0503020202020204" pitchFamily="34" charset="0"/>
              </a:rPr>
              <a:t>file</a:t>
            </a:r>
            <a:r>
              <a:rPr lang="en-GB" dirty="0" smtClean="0">
                <a:latin typeface="Agency FB" panose="020B0503020202020204" pitchFamily="34" charset="0"/>
              </a:rPr>
              <a:t> </a:t>
            </a:r>
            <a:r>
              <a:rPr lang="en-GB" dirty="0" smtClean="0"/>
              <a:t>object provides all of the basic functions necessary in order to manipulate files.</a:t>
            </a:r>
          </a:p>
          <a:p>
            <a:pPr marL="0" indent="0">
              <a:buNone/>
            </a:pPr>
            <a:endParaRPr lang="en-GB" dirty="0"/>
          </a:p>
        </p:txBody>
      </p:sp>
      <p:sp>
        <p:nvSpPr>
          <p:cNvPr id="4" name="Rectangle 3"/>
          <p:cNvSpPr/>
          <p:nvPr/>
        </p:nvSpPr>
        <p:spPr>
          <a:xfrm>
            <a:off x="922637" y="3880192"/>
            <a:ext cx="10346725" cy="954107"/>
          </a:xfrm>
          <a:prstGeom prst="rect">
            <a:avLst/>
          </a:prstGeom>
        </p:spPr>
        <p:txBody>
          <a:bodyPr wrap="square">
            <a:spAutoFit/>
          </a:bodyPr>
          <a:lstStyle/>
          <a:p>
            <a:pPr marL="457200" indent="-457200">
              <a:buFont typeface="Arial" panose="020B0604020202020204" pitchFamily="34" charset="0"/>
              <a:buChar char="•"/>
            </a:pPr>
            <a:r>
              <a:rPr lang="en-GB" sz="2800" dirty="0">
                <a:solidFill>
                  <a:schemeClr val="accent2">
                    <a:lumMod val="50000"/>
                  </a:schemeClr>
                </a:solidFill>
              </a:rPr>
              <a:t>Open up notepad or notepad++. Write some text and save the file to a location and with a name you’ll remember.</a:t>
            </a:r>
          </a:p>
        </p:txBody>
      </p:sp>
    </p:spTree>
    <p:extLst>
      <p:ext uri="{BB962C8B-B14F-4D97-AF65-F5344CB8AC3E}">
        <p14:creationId xmlns:p14="http://schemas.microsoft.com/office/powerpoint/2010/main" val="363793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Altering tick labels</a:t>
            </a:r>
            <a:endParaRPr lang="en-GB" dirty="0"/>
          </a:p>
        </p:txBody>
      </p:sp>
      <p:sp>
        <p:nvSpPr>
          <p:cNvPr id="3" name="Content Placeholder 2"/>
          <p:cNvSpPr>
            <a:spLocks noGrp="1"/>
          </p:cNvSpPr>
          <p:nvPr>
            <p:ph idx="1"/>
          </p:nvPr>
        </p:nvSpPr>
        <p:spPr>
          <a:xfrm>
            <a:off x="632254" y="1784435"/>
            <a:ext cx="4261022" cy="4351338"/>
          </a:xfrm>
        </p:spPr>
        <p:txBody>
          <a:bodyPr/>
          <a:lstStyle/>
          <a:p>
            <a:r>
              <a:rPr lang="en-GB" dirty="0" smtClean="0"/>
              <a:t>The </a:t>
            </a:r>
            <a:r>
              <a:rPr lang="en-GB" dirty="0" err="1" smtClean="0">
                <a:solidFill>
                  <a:schemeClr val="accent5">
                    <a:lumMod val="75000"/>
                  </a:schemeClr>
                </a:solidFill>
                <a:latin typeface="Agency FB" panose="020B0503020202020204" pitchFamily="34" charset="0"/>
              </a:rPr>
              <a:t>plt.xticks</a:t>
            </a:r>
            <a:r>
              <a:rPr lang="en-GB" dirty="0" smtClean="0">
                <a:solidFill>
                  <a:schemeClr val="accent5">
                    <a:lumMod val="75000"/>
                  </a:schemeClr>
                </a:solidFill>
                <a:latin typeface="Agency FB" panose="020B0503020202020204" pitchFamily="34" charset="0"/>
              </a:rPr>
              <a:t>() </a:t>
            </a:r>
            <a:r>
              <a:rPr lang="en-GB" dirty="0" smtClean="0"/>
              <a:t>and </a:t>
            </a:r>
            <a:r>
              <a:rPr lang="en-GB" dirty="0" err="1" smtClean="0">
                <a:solidFill>
                  <a:schemeClr val="accent5">
                    <a:lumMod val="75000"/>
                  </a:schemeClr>
                </a:solidFill>
                <a:latin typeface="Agency FB" panose="020B0503020202020204" pitchFamily="34" charset="0"/>
              </a:rPr>
              <a:t>plt.yticks</a:t>
            </a:r>
            <a:r>
              <a:rPr lang="en-GB" dirty="0" smtClean="0">
                <a:solidFill>
                  <a:schemeClr val="accent5">
                    <a:lumMod val="75000"/>
                  </a:schemeClr>
                </a:solidFill>
                <a:latin typeface="Agency FB" panose="020B0503020202020204" pitchFamily="34" charset="0"/>
              </a:rPr>
              <a:t>() </a:t>
            </a:r>
            <a:r>
              <a:rPr lang="en-GB" dirty="0" smtClean="0"/>
              <a:t>allows you to manually alter the ticks on the x-axis and y-axis respectively.</a:t>
            </a:r>
          </a:p>
          <a:p>
            <a:r>
              <a:rPr lang="en-GB" dirty="0" smtClean="0"/>
              <a:t>Note that the tick values have to be contained within a list object.</a:t>
            </a:r>
            <a:endParaRPr lang="en-GB" dirty="0"/>
          </a:p>
        </p:txBody>
      </p:sp>
      <p:pic>
        <p:nvPicPr>
          <p:cNvPr id="4" name="Picture 3"/>
          <p:cNvPicPr>
            <a:picLocks noChangeAspect="1"/>
          </p:cNvPicPr>
          <p:nvPr/>
        </p:nvPicPr>
        <p:blipFill>
          <a:blip r:embed="rId2"/>
          <a:stretch>
            <a:fillRect/>
          </a:stretch>
        </p:blipFill>
        <p:spPr>
          <a:xfrm>
            <a:off x="5888380" y="1690688"/>
            <a:ext cx="5092658" cy="1170086"/>
          </a:xfrm>
          <a:prstGeom prst="rect">
            <a:avLst/>
          </a:prstGeom>
        </p:spPr>
      </p:pic>
      <p:pic>
        <p:nvPicPr>
          <p:cNvPr id="5" name="Picture 4"/>
          <p:cNvPicPr>
            <a:picLocks noChangeAspect="1"/>
          </p:cNvPicPr>
          <p:nvPr/>
        </p:nvPicPr>
        <p:blipFill>
          <a:blip r:embed="rId3"/>
          <a:stretch>
            <a:fillRect/>
          </a:stretch>
        </p:blipFill>
        <p:spPr>
          <a:xfrm>
            <a:off x="5888380" y="3105300"/>
            <a:ext cx="4993804" cy="3355836"/>
          </a:xfrm>
          <a:prstGeom prst="rect">
            <a:avLst/>
          </a:prstGeom>
        </p:spPr>
      </p:pic>
    </p:spTree>
    <p:extLst>
      <p:ext uri="{BB962C8B-B14F-4D97-AF65-F5344CB8AC3E}">
        <p14:creationId xmlns:p14="http://schemas.microsoft.com/office/powerpoint/2010/main" val="23249037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 - Basic line graph</a:t>
            </a:r>
            <a:endParaRPr lang="en-GB" dirty="0"/>
          </a:p>
        </p:txBody>
      </p:sp>
      <p:sp>
        <p:nvSpPr>
          <p:cNvPr id="3" name="Content Placeholder 2"/>
          <p:cNvSpPr>
            <a:spLocks noGrp="1"/>
          </p:cNvSpPr>
          <p:nvPr>
            <p:ph idx="1"/>
          </p:nvPr>
        </p:nvSpPr>
        <p:spPr>
          <a:xfrm>
            <a:off x="376882" y="1837756"/>
            <a:ext cx="10515600" cy="958764"/>
          </a:xfrm>
        </p:spPr>
        <p:txBody>
          <a:bodyPr/>
          <a:lstStyle/>
          <a:p>
            <a:pPr marL="0" indent="0">
              <a:buNone/>
            </a:pPr>
            <a:r>
              <a:rPr lang="en-GB" dirty="0" smtClean="0">
                <a:solidFill>
                  <a:schemeClr val="accent2">
                    <a:lumMod val="50000"/>
                  </a:schemeClr>
                </a:solidFill>
              </a:rPr>
              <a:t>Let’s write </a:t>
            </a:r>
            <a:r>
              <a:rPr lang="en-GB" dirty="0">
                <a:solidFill>
                  <a:schemeClr val="accent2">
                    <a:lumMod val="50000"/>
                  </a:schemeClr>
                </a:solidFill>
              </a:rPr>
              <a:t>a Python program to draw a </a:t>
            </a:r>
            <a:r>
              <a:rPr lang="en-GB" dirty="0" smtClean="0">
                <a:solidFill>
                  <a:schemeClr val="accent2">
                    <a:lumMod val="50000"/>
                  </a:schemeClr>
                </a:solidFill>
              </a:rPr>
              <a:t>line graph </a:t>
            </a:r>
            <a:r>
              <a:rPr lang="en-GB" dirty="0">
                <a:solidFill>
                  <a:schemeClr val="accent2">
                    <a:lumMod val="50000"/>
                  </a:schemeClr>
                </a:solidFill>
              </a:rPr>
              <a:t>with suitable </a:t>
            </a:r>
            <a:r>
              <a:rPr lang="en-GB" dirty="0" smtClean="0">
                <a:solidFill>
                  <a:schemeClr val="accent2">
                    <a:lumMod val="50000"/>
                  </a:schemeClr>
                </a:solidFill>
              </a:rPr>
              <a:t>labels for </a:t>
            </a:r>
            <a:r>
              <a:rPr lang="en-GB" dirty="0">
                <a:solidFill>
                  <a:schemeClr val="accent2">
                    <a:lumMod val="50000"/>
                  </a:schemeClr>
                </a:solidFill>
              </a:rPr>
              <a:t>the </a:t>
            </a:r>
            <a:r>
              <a:rPr lang="en-GB" dirty="0" smtClean="0">
                <a:solidFill>
                  <a:schemeClr val="accent2">
                    <a:lumMod val="50000"/>
                  </a:schemeClr>
                </a:solidFill>
              </a:rPr>
              <a:t>x-axis</a:t>
            </a:r>
            <a:r>
              <a:rPr lang="en-GB" dirty="0">
                <a:solidFill>
                  <a:schemeClr val="accent2">
                    <a:lumMod val="50000"/>
                  </a:schemeClr>
                </a:solidFill>
              </a:rPr>
              <a:t> </a:t>
            </a:r>
            <a:r>
              <a:rPr lang="en-GB" dirty="0" smtClean="0">
                <a:solidFill>
                  <a:schemeClr val="accent2">
                    <a:lumMod val="50000"/>
                  </a:schemeClr>
                </a:solidFill>
              </a:rPr>
              <a:t>and y-axis. Include a </a:t>
            </a:r>
            <a:r>
              <a:rPr lang="en-GB" dirty="0">
                <a:solidFill>
                  <a:schemeClr val="accent2">
                    <a:lumMod val="50000"/>
                  </a:schemeClr>
                </a:solidFill>
              </a:rPr>
              <a:t>title.</a:t>
            </a:r>
          </a:p>
        </p:txBody>
      </p:sp>
      <p:pic>
        <p:nvPicPr>
          <p:cNvPr id="3074" name="Picture 2" descr="Matplotlib Basic: Draw a line with suitable label in the x axis, y axis and a 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882" y="3089189"/>
            <a:ext cx="4657124" cy="349284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6381750" y="2955839"/>
            <a:ext cx="3695700" cy="266700"/>
          </a:xfrm>
          <a:prstGeom prst="rect">
            <a:avLst/>
          </a:prstGeom>
        </p:spPr>
      </p:pic>
      <p:pic>
        <p:nvPicPr>
          <p:cNvPr id="6" name="Picture 5"/>
          <p:cNvPicPr>
            <a:picLocks noChangeAspect="1"/>
          </p:cNvPicPr>
          <p:nvPr/>
        </p:nvPicPr>
        <p:blipFill>
          <a:blip r:embed="rId4"/>
          <a:stretch>
            <a:fillRect/>
          </a:stretch>
        </p:blipFill>
        <p:spPr>
          <a:xfrm>
            <a:off x="6469792" y="3208830"/>
            <a:ext cx="4010025" cy="1409700"/>
          </a:xfrm>
          <a:prstGeom prst="rect">
            <a:avLst/>
          </a:prstGeom>
        </p:spPr>
      </p:pic>
      <p:pic>
        <p:nvPicPr>
          <p:cNvPr id="7" name="Picture 6"/>
          <p:cNvPicPr>
            <a:picLocks noChangeAspect="1"/>
          </p:cNvPicPr>
          <p:nvPr/>
        </p:nvPicPr>
        <p:blipFill>
          <a:blip r:embed="rId5"/>
          <a:stretch>
            <a:fillRect/>
          </a:stretch>
        </p:blipFill>
        <p:spPr>
          <a:xfrm>
            <a:off x="6469792" y="4618530"/>
            <a:ext cx="3852219" cy="405497"/>
          </a:xfrm>
          <a:prstGeom prst="rect">
            <a:avLst/>
          </a:prstGeom>
        </p:spPr>
      </p:pic>
      <p:pic>
        <p:nvPicPr>
          <p:cNvPr id="8" name="Picture 7"/>
          <p:cNvPicPr>
            <a:picLocks noChangeAspect="1"/>
          </p:cNvPicPr>
          <p:nvPr/>
        </p:nvPicPr>
        <p:blipFill>
          <a:blip r:embed="rId6"/>
          <a:stretch>
            <a:fillRect/>
          </a:stretch>
        </p:blipFill>
        <p:spPr>
          <a:xfrm>
            <a:off x="6469792" y="5024027"/>
            <a:ext cx="4346489" cy="1277403"/>
          </a:xfrm>
          <a:prstGeom prst="rect">
            <a:avLst/>
          </a:prstGeom>
        </p:spPr>
      </p:pic>
      <p:pic>
        <p:nvPicPr>
          <p:cNvPr id="9" name="Picture 8"/>
          <p:cNvPicPr>
            <a:picLocks noChangeAspect="1"/>
          </p:cNvPicPr>
          <p:nvPr/>
        </p:nvPicPr>
        <p:blipFill>
          <a:blip r:embed="rId7"/>
          <a:stretch>
            <a:fillRect/>
          </a:stretch>
        </p:blipFill>
        <p:spPr>
          <a:xfrm>
            <a:off x="6483004" y="6301430"/>
            <a:ext cx="2059289" cy="405497"/>
          </a:xfrm>
          <a:prstGeom prst="rect">
            <a:avLst/>
          </a:prstGeom>
        </p:spPr>
      </p:pic>
    </p:spTree>
    <p:extLst>
      <p:ext uri="{BB962C8B-B14F-4D97-AF65-F5344CB8AC3E}">
        <p14:creationId xmlns:p14="http://schemas.microsoft.com/office/powerpoint/2010/main" val="41117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err="1" smtClean="0">
                <a:latin typeface="Agency FB" panose="020B0503020202020204" pitchFamily="34" charset="0"/>
              </a:rPr>
              <a:t>setp</a:t>
            </a:r>
            <a:r>
              <a:rPr lang="en-GB" dirty="0" smtClean="0">
                <a:latin typeface="Agency FB" panose="020B0503020202020204" pitchFamily="34" charset="0"/>
              </a:rPr>
              <a:t>() </a:t>
            </a:r>
            <a:r>
              <a:rPr lang="en-GB" dirty="0" smtClean="0"/>
              <a:t>function</a:t>
            </a:r>
            <a:endParaRPr lang="en-GB" dirty="0"/>
          </a:p>
        </p:txBody>
      </p:sp>
      <p:sp>
        <p:nvSpPr>
          <p:cNvPr id="3" name="Content Placeholder 2"/>
          <p:cNvSpPr>
            <a:spLocks noGrp="1"/>
          </p:cNvSpPr>
          <p:nvPr>
            <p:ph idx="1"/>
          </p:nvPr>
        </p:nvSpPr>
        <p:spPr>
          <a:xfrm>
            <a:off x="906162" y="1465839"/>
            <a:ext cx="10515600" cy="678893"/>
          </a:xfrm>
        </p:spPr>
        <p:txBody>
          <a:bodyPr>
            <a:normAutofit fontScale="92500" lnSpcReduction="20000"/>
          </a:bodyPr>
          <a:lstStyle/>
          <a:p>
            <a:r>
              <a:rPr lang="en-GB" dirty="0" smtClean="0"/>
              <a:t>The </a:t>
            </a:r>
            <a:r>
              <a:rPr lang="en-GB" dirty="0" err="1" smtClean="0">
                <a:solidFill>
                  <a:schemeClr val="accent5">
                    <a:lumMod val="75000"/>
                  </a:schemeClr>
                </a:solidFill>
                <a:latin typeface="Agency FB" panose="020B0503020202020204" pitchFamily="34" charset="0"/>
              </a:rPr>
              <a:t>setp</a:t>
            </a:r>
            <a:r>
              <a:rPr lang="en-GB" dirty="0" smtClean="0">
                <a:solidFill>
                  <a:schemeClr val="accent5">
                    <a:lumMod val="75000"/>
                  </a:schemeClr>
                </a:solidFill>
                <a:latin typeface="Agency FB" panose="020B0503020202020204" pitchFamily="34" charset="0"/>
              </a:rPr>
              <a:t>() </a:t>
            </a:r>
            <a:r>
              <a:rPr lang="en-GB" dirty="0" smtClean="0"/>
              <a:t>allows you to set multiple properties for a list of lines, if you want all the lines to be matching.</a:t>
            </a:r>
            <a:endParaRPr lang="en-GB" dirty="0"/>
          </a:p>
        </p:txBody>
      </p:sp>
      <p:pic>
        <p:nvPicPr>
          <p:cNvPr id="4" name="Picture 3"/>
          <p:cNvPicPr>
            <a:picLocks noChangeAspect="1"/>
          </p:cNvPicPr>
          <p:nvPr/>
        </p:nvPicPr>
        <p:blipFill>
          <a:blip r:embed="rId2"/>
          <a:stretch>
            <a:fillRect/>
          </a:stretch>
        </p:blipFill>
        <p:spPr>
          <a:xfrm>
            <a:off x="906162" y="2124475"/>
            <a:ext cx="5704516" cy="1613911"/>
          </a:xfrm>
          <a:prstGeom prst="rect">
            <a:avLst/>
          </a:prstGeom>
        </p:spPr>
      </p:pic>
      <p:pic>
        <p:nvPicPr>
          <p:cNvPr id="5" name="Picture 4"/>
          <p:cNvPicPr>
            <a:picLocks noChangeAspect="1"/>
          </p:cNvPicPr>
          <p:nvPr/>
        </p:nvPicPr>
        <p:blipFill>
          <a:blip r:embed="rId3"/>
          <a:stretch>
            <a:fillRect/>
          </a:stretch>
        </p:blipFill>
        <p:spPr>
          <a:xfrm>
            <a:off x="7568662" y="2042098"/>
            <a:ext cx="3214668" cy="2143112"/>
          </a:xfrm>
          <a:prstGeom prst="rect">
            <a:avLst/>
          </a:prstGeom>
        </p:spPr>
      </p:pic>
      <p:sp>
        <p:nvSpPr>
          <p:cNvPr id="6" name="TextBox 5"/>
          <p:cNvSpPr txBox="1"/>
          <p:nvPr/>
        </p:nvSpPr>
        <p:spPr>
          <a:xfrm>
            <a:off x="519821" y="4431137"/>
            <a:ext cx="11152358" cy="830997"/>
          </a:xfrm>
          <a:prstGeom prst="rect">
            <a:avLst/>
          </a:prstGeom>
          <a:noFill/>
        </p:spPr>
        <p:txBody>
          <a:bodyPr wrap="square" rtlCol="0">
            <a:spAutoFit/>
          </a:bodyPr>
          <a:lstStyle/>
          <a:p>
            <a:pPr marL="285750" indent="-285750">
              <a:buFont typeface="Arial" panose="020B0604020202020204" pitchFamily="34" charset="0"/>
              <a:buChar char="•"/>
            </a:pPr>
            <a:r>
              <a:rPr lang="en-GB" sz="2400" dirty="0" smtClean="0"/>
              <a:t>You can use the </a:t>
            </a:r>
            <a:r>
              <a:rPr lang="en-GB" sz="2400" dirty="0" err="1" smtClean="0">
                <a:solidFill>
                  <a:schemeClr val="accent5">
                    <a:lumMod val="75000"/>
                  </a:schemeClr>
                </a:solidFill>
                <a:latin typeface="Agency FB" panose="020B0503020202020204" pitchFamily="34" charset="0"/>
              </a:rPr>
              <a:t>setp</a:t>
            </a:r>
            <a:r>
              <a:rPr lang="en-GB" sz="2400" dirty="0" smtClean="0">
                <a:solidFill>
                  <a:schemeClr val="accent5">
                    <a:lumMod val="75000"/>
                  </a:schemeClr>
                </a:solidFill>
                <a:latin typeface="Agency FB" panose="020B0503020202020204" pitchFamily="34" charset="0"/>
              </a:rPr>
              <a:t>() </a:t>
            </a:r>
            <a:r>
              <a:rPr lang="en-GB" sz="2400" dirty="0" smtClean="0"/>
              <a:t>function along with either the </a:t>
            </a:r>
            <a:r>
              <a:rPr lang="en-GB" sz="2400" dirty="0" smtClean="0">
                <a:latin typeface="Agency FB" panose="020B0503020202020204" pitchFamily="34" charset="0"/>
              </a:rPr>
              <a:t>line</a:t>
            </a:r>
            <a:r>
              <a:rPr lang="en-GB" sz="2400" dirty="0" smtClean="0"/>
              <a:t> or </a:t>
            </a:r>
            <a:r>
              <a:rPr lang="en-GB" sz="2400" dirty="0" smtClean="0">
                <a:latin typeface="Agency FB" panose="020B0503020202020204" pitchFamily="34" charset="0"/>
              </a:rPr>
              <a:t>lines</a:t>
            </a:r>
            <a:r>
              <a:rPr lang="en-GB" sz="2400" dirty="0" smtClean="0"/>
              <a:t> function in order to get a list of settable line properties.</a:t>
            </a:r>
            <a:endParaRPr lang="en-GB" sz="2400" dirty="0"/>
          </a:p>
        </p:txBody>
      </p:sp>
      <p:pic>
        <p:nvPicPr>
          <p:cNvPr id="7" name="Picture 6"/>
          <p:cNvPicPr>
            <a:picLocks noChangeAspect="1"/>
          </p:cNvPicPr>
          <p:nvPr/>
        </p:nvPicPr>
        <p:blipFill>
          <a:blip r:embed="rId4"/>
          <a:stretch>
            <a:fillRect/>
          </a:stretch>
        </p:blipFill>
        <p:spPr>
          <a:xfrm>
            <a:off x="277162" y="5604329"/>
            <a:ext cx="7291500" cy="449476"/>
          </a:xfrm>
          <a:prstGeom prst="rect">
            <a:avLst/>
          </a:prstGeom>
        </p:spPr>
      </p:pic>
      <p:pic>
        <p:nvPicPr>
          <p:cNvPr id="8" name="Picture 7"/>
          <p:cNvPicPr>
            <a:picLocks noChangeAspect="1"/>
          </p:cNvPicPr>
          <p:nvPr/>
        </p:nvPicPr>
        <p:blipFill>
          <a:blip r:embed="rId5"/>
          <a:stretch>
            <a:fillRect/>
          </a:stretch>
        </p:blipFill>
        <p:spPr>
          <a:xfrm>
            <a:off x="6929694" y="5169391"/>
            <a:ext cx="4791075" cy="1543050"/>
          </a:xfrm>
          <a:prstGeom prst="rect">
            <a:avLst/>
          </a:prstGeom>
        </p:spPr>
      </p:pic>
    </p:spTree>
    <p:extLst>
      <p:ext uri="{BB962C8B-B14F-4D97-AF65-F5344CB8AC3E}">
        <p14:creationId xmlns:p14="http://schemas.microsoft.com/office/powerpoint/2010/main" val="25469224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smtClean="0">
                <a:latin typeface="Agency FB" panose="020B0503020202020204" pitchFamily="34" charset="0"/>
              </a:rPr>
              <a:t>axis() </a:t>
            </a:r>
            <a:r>
              <a:rPr lang="en-GB" dirty="0" smtClean="0"/>
              <a:t>function</a:t>
            </a:r>
            <a:endParaRPr lang="en-GB" dirty="0"/>
          </a:p>
        </p:txBody>
      </p:sp>
      <p:sp>
        <p:nvSpPr>
          <p:cNvPr id="3" name="Content Placeholder 2"/>
          <p:cNvSpPr>
            <a:spLocks noGrp="1"/>
          </p:cNvSpPr>
          <p:nvPr>
            <p:ph idx="1"/>
          </p:nvPr>
        </p:nvSpPr>
        <p:spPr>
          <a:xfrm>
            <a:off x="838200" y="1825625"/>
            <a:ext cx="8684492" cy="1120775"/>
          </a:xfrm>
        </p:spPr>
        <p:txBody>
          <a:bodyPr>
            <a:normAutofit fontScale="92500" lnSpcReduction="20000"/>
          </a:bodyPr>
          <a:lstStyle/>
          <a:p>
            <a:r>
              <a:rPr lang="en-GB" dirty="0" smtClean="0"/>
              <a:t>The </a:t>
            </a:r>
            <a:r>
              <a:rPr lang="en-GB" dirty="0" smtClean="0">
                <a:solidFill>
                  <a:schemeClr val="accent5">
                    <a:lumMod val="75000"/>
                  </a:schemeClr>
                </a:solidFill>
                <a:latin typeface="Agency FB" panose="020B0503020202020204" pitchFamily="34" charset="0"/>
              </a:rPr>
              <a:t>axis() </a:t>
            </a:r>
            <a:r>
              <a:rPr lang="en-GB" dirty="0" smtClean="0"/>
              <a:t>function allows us to specify the range of the axis.</a:t>
            </a:r>
          </a:p>
          <a:p>
            <a:r>
              <a:rPr lang="en-GB" dirty="0" smtClean="0"/>
              <a:t>It requires a list that contains the following:</a:t>
            </a:r>
            <a:br>
              <a:rPr lang="en-GB" dirty="0" smtClean="0"/>
            </a:br>
            <a:endParaRPr lang="en-GB" dirty="0"/>
          </a:p>
        </p:txBody>
      </p:sp>
      <p:sp>
        <p:nvSpPr>
          <p:cNvPr id="4" name="TextBox 3"/>
          <p:cNvSpPr txBox="1"/>
          <p:nvPr/>
        </p:nvSpPr>
        <p:spPr>
          <a:xfrm>
            <a:off x="1052944" y="2770909"/>
            <a:ext cx="9624291" cy="461665"/>
          </a:xfrm>
          <a:prstGeom prst="rect">
            <a:avLst/>
          </a:prstGeom>
          <a:noFill/>
        </p:spPr>
        <p:txBody>
          <a:bodyPr wrap="square" rtlCol="0">
            <a:spAutoFit/>
          </a:bodyPr>
          <a:lstStyle/>
          <a:p>
            <a:r>
              <a:rPr lang="en-GB" sz="2400" dirty="0" smtClean="0">
                <a:solidFill>
                  <a:schemeClr val="accent5">
                    <a:lumMod val="75000"/>
                  </a:schemeClr>
                </a:solidFill>
                <a:latin typeface="Agency FB" panose="020B0503020202020204" pitchFamily="34" charset="0"/>
              </a:rPr>
              <a:t>[The min x-axis value, the max x-axis value, the min y-axis, the max y-axis value]</a:t>
            </a:r>
          </a:p>
        </p:txBody>
      </p:sp>
      <p:pic>
        <p:nvPicPr>
          <p:cNvPr id="5" name="Picture 4"/>
          <p:cNvPicPr>
            <a:picLocks noChangeAspect="1"/>
          </p:cNvPicPr>
          <p:nvPr/>
        </p:nvPicPr>
        <p:blipFill>
          <a:blip r:embed="rId2"/>
          <a:stretch>
            <a:fillRect/>
          </a:stretch>
        </p:blipFill>
        <p:spPr>
          <a:xfrm>
            <a:off x="838200" y="3612283"/>
            <a:ext cx="5079608" cy="1227572"/>
          </a:xfrm>
          <a:prstGeom prst="rect">
            <a:avLst/>
          </a:prstGeom>
        </p:spPr>
      </p:pic>
      <p:pic>
        <p:nvPicPr>
          <p:cNvPr id="6" name="Picture 5"/>
          <p:cNvPicPr>
            <a:picLocks noChangeAspect="1"/>
          </p:cNvPicPr>
          <p:nvPr/>
        </p:nvPicPr>
        <p:blipFill>
          <a:blip r:embed="rId3"/>
          <a:stretch>
            <a:fillRect/>
          </a:stretch>
        </p:blipFill>
        <p:spPr>
          <a:xfrm>
            <a:off x="6669844" y="3343199"/>
            <a:ext cx="4763585" cy="3201129"/>
          </a:xfrm>
          <a:prstGeom prst="rect">
            <a:avLst/>
          </a:prstGeom>
        </p:spPr>
      </p:pic>
    </p:spTree>
    <p:extLst>
      <p:ext uri="{BB962C8B-B14F-4D97-AF65-F5344CB8AC3E}">
        <p14:creationId xmlns:p14="http://schemas.microsoft.com/office/powerpoint/2010/main" val="19500330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Matplotlib</a:t>
            </a:r>
            <a:r>
              <a:rPr lang="en-GB" dirty="0" smtClean="0"/>
              <a:t> and </a:t>
            </a:r>
            <a:r>
              <a:rPr lang="en-GB" dirty="0" err="1" smtClean="0"/>
              <a:t>NumPy</a:t>
            </a:r>
            <a:r>
              <a:rPr lang="en-GB" dirty="0" smtClean="0"/>
              <a:t> arrays</a:t>
            </a:r>
            <a:endParaRPr lang="en-GB" dirty="0"/>
          </a:p>
        </p:txBody>
      </p:sp>
      <p:sp>
        <p:nvSpPr>
          <p:cNvPr id="3" name="Content Placeholder 2"/>
          <p:cNvSpPr>
            <a:spLocks noGrp="1"/>
          </p:cNvSpPr>
          <p:nvPr>
            <p:ph idx="1"/>
          </p:nvPr>
        </p:nvSpPr>
        <p:spPr>
          <a:xfrm>
            <a:off x="838200" y="1502352"/>
            <a:ext cx="10937556" cy="4351338"/>
          </a:xfrm>
        </p:spPr>
        <p:txBody>
          <a:bodyPr/>
          <a:lstStyle/>
          <a:p>
            <a:r>
              <a:rPr lang="en-GB" dirty="0" smtClean="0"/>
              <a:t>Normally when working with numerical data, you’ll be using </a:t>
            </a:r>
            <a:r>
              <a:rPr lang="en-GB" dirty="0" err="1" smtClean="0"/>
              <a:t>NumPy</a:t>
            </a:r>
            <a:r>
              <a:rPr lang="en-GB" dirty="0" smtClean="0"/>
              <a:t> arrays.</a:t>
            </a:r>
          </a:p>
          <a:p>
            <a:r>
              <a:rPr lang="en-GB" dirty="0" smtClean="0"/>
              <a:t>This is still straight forward to do in </a:t>
            </a:r>
            <a:r>
              <a:rPr lang="en-GB" dirty="0" err="1"/>
              <a:t>M</a:t>
            </a:r>
            <a:r>
              <a:rPr lang="en-GB" dirty="0" err="1" smtClean="0"/>
              <a:t>atplotlib</a:t>
            </a:r>
            <a:r>
              <a:rPr lang="en-GB" dirty="0" smtClean="0"/>
              <a:t>; in fact all sequences are converted into </a:t>
            </a:r>
            <a:r>
              <a:rPr lang="en-GB" dirty="0" err="1" smtClean="0"/>
              <a:t>NumPy</a:t>
            </a:r>
            <a:r>
              <a:rPr lang="en-GB" dirty="0" smtClean="0"/>
              <a:t> arrays internally anyway.</a:t>
            </a:r>
            <a:endParaRPr lang="en-GB" dirty="0"/>
          </a:p>
        </p:txBody>
      </p:sp>
      <p:pic>
        <p:nvPicPr>
          <p:cNvPr id="4" name="Picture 3"/>
          <p:cNvPicPr>
            <a:picLocks noChangeAspect="1"/>
          </p:cNvPicPr>
          <p:nvPr/>
        </p:nvPicPr>
        <p:blipFill>
          <a:blip r:embed="rId2"/>
          <a:stretch>
            <a:fillRect/>
          </a:stretch>
        </p:blipFill>
        <p:spPr>
          <a:xfrm>
            <a:off x="6552106" y="3398617"/>
            <a:ext cx="4801694" cy="3201129"/>
          </a:xfrm>
          <a:prstGeom prst="rect">
            <a:avLst/>
          </a:prstGeom>
        </p:spPr>
      </p:pic>
      <p:pic>
        <p:nvPicPr>
          <p:cNvPr id="5" name="Picture 4"/>
          <p:cNvPicPr>
            <a:picLocks noChangeAspect="1"/>
          </p:cNvPicPr>
          <p:nvPr/>
        </p:nvPicPr>
        <p:blipFill>
          <a:blip r:embed="rId3"/>
          <a:stretch>
            <a:fillRect/>
          </a:stretch>
        </p:blipFill>
        <p:spPr>
          <a:xfrm>
            <a:off x="998013" y="3933391"/>
            <a:ext cx="5394281" cy="1793154"/>
          </a:xfrm>
          <a:prstGeom prst="rect">
            <a:avLst/>
          </a:prstGeom>
        </p:spPr>
      </p:pic>
    </p:spTree>
    <p:extLst>
      <p:ext uri="{BB962C8B-B14F-4D97-AF65-F5344CB8AC3E}">
        <p14:creationId xmlns:p14="http://schemas.microsoft.com/office/powerpoint/2010/main" val="42291165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524" y="101515"/>
            <a:ext cx="10515600" cy="1325563"/>
          </a:xfrm>
        </p:spPr>
        <p:txBody>
          <a:bodyPr/>
          <a:lstStyle/>
          <a:p>
            <a:r>
              <a:rPr lang="en-GB" dirty="0" smtClean="0"/>
              <a:t>Working with text</a:t>
            </a:r>
            <a:endParaRPr lang="en-GB" dirty="0"/>
          </a:p>
        </p:txBody>
      </p:sp>
      <p:sp>
        <p:nvSpPr>
          <p:cNvPr id="3" name="Content Placeholder 2"/>
          <p:cNvSpPr>
            <a:spLocks noGrp="1"/>
          </p:cNvSpPr>
          <p:nvPr>
            <p:ph idx="1"/>
          </p:nvPr>
        </p:nvSpPr>
        <p:spPr>
          <a:xfrm>
            <a:off x="93706" y="1093896"/>
            <a:ext cx="6952220" cy="5591932"/>
          </a:xfrm>
        </p:spPr>
        <p:txBody>
          <a:bodyPr>
            <a:normAutofit lnSpcReduction="10000"/>
          </a:bodyPr>
          <a:lstStyle/>
          <a:p>
            <a:r>
              <a:rPr lang="en-GB" sz="2400" dirty="0" smtClean="0"/>
              <a:t>There are a number of different ways in which to add text to your graph:</a:t>
            </a:r>
          </a:p>
          <a:p>
            <a:pPr marL="0" indent="0">
              <a:buNone/>
            </a:pPr>
            <a:r>
              <a:rPr lang="en-GB" sz="2400" dirty="0" smtClean="0"/>
              <a:t>	</a:t>
            </a:r>
            <a:r>
              <a:rPr lang="en-GB" sz="2400" dirty="0" smtClean="0">
                <a:latin typeface="Agency FB" panose="020B0503020202020204" pitchFamily="34" charset="0"/>
              </a:rPr>
              <a:t> - </a:t>
            </a:r>
            <a:r>
              <a:rPr lang="en-GB" sz="2400" dirty="0" smtClean="0">
                <a:solidFill>
                  <a:schemeClr val="accent5">
                    <a:lumMod val="75000"/>
                  </a:schemeClr>
                </a:solidFill>
                <a:latin typeface="Agency FB" panose="020B0503020202020204" pitchFamily="34" charset="0"/>
              </a:rPr>
              <a:t>title() </a:t>
            </a:r>
            <a:r>
              <a:rPr lang="en-GB" sz="2400" dirty="0" smtClean="0">
                <a:latin typeface="Agency FB" panose="020B0503020202020204" pitchFamily="34" charset="0"/>
              </a:rPr>
              <a:t>= </a:t>
            </a:r>
            <a:r>
              <a:rPr lang="en-GB" sz="2400" dirty="0" smtClean="0"/>
              <a:t>Adds a title to your graph, 				 takes a string as an argument</a:t>
            </a:r>
          </a:p>
          <a:p>
            <a:pPr marL="0" indent="0">
              <a:buNone/>
            </a:pPr>
            <a:r>
              <a:rPr lang="en-GB" sz="2400" dirty="0" smtClean="0">
                <a:latin typeface="Agency FB" panose="020B0503020202020204" pitchFamily="34" charset="0"/>
              </a:rPr>
              <a:t>	 - </a:t>
            </a:r>
            <a:r>
              <a:rPr lang="en-GB" sz="2400" dirty="0" err="1" smtClean="0">
                <a:solidFill>
                  <a:schemeClr val="accent5">
                    <a:lumMod val="75000"/>
                  </a:schemeClr>
                </a:solidFill>
                <a:latin typeface="Agency FB" panose="020B0503020202020204" pitchFamily="34" charset="0"/>
              </a:rPr>
              <a:t>xlabel</a:t>
            </a:r>
            <a:r>
              <a:rPr lang="en-GB" sz="2400" dirty="0" smtClean="0">
                <a:solidFill>
                  <a:schemeClr val="accent5">
                    <a:lumMod val="75000"/>
                  </a:schemeClr>
                </a:solidFill>
                <a:latin typeface="Agency FB" panose="020B0503020202020204" pitchFamily="34" charset="0"/>
              </a:rPr>
              <a:t>()</a:t>
            </a:r>
            <a:r>
              <a:rPr lang="en-GB" sz="2400" dirty="0" smtClean="0">
                <a:solidFill>
                  <a:schemeClr val="accent5">
                    <a:lumMod val="75000"/>
                  </a:schemeClr>
                </a:solidFill>
              </a:rPr>
              <a:t> </a:t>
            </a:r>
            <a:r>
              <a:rPr lang="en-GB" sz="2400" dirty="0" smtClean="0"/>
              <a:t>= Add a title to the x-axis, also 			    takes a string as an argument</a:t>
            </a:r>
          </a:p>
          <a:p>
            <a:pPr marL="0" indent="0">
              <a:buNone/>
            </a:pPr>
            <a:r>
              <a:rPr lang="en-GB" sz="2400" dirty="0" smtClean="0"/>
              <a:t>	</a:t>
            </a:r>
            <a:r>
              <a:rPr lang="en-GB" sz="2400" dirty="0" smtClean="0">
                <a:latin typeface="Agency FB" panose="020B0503020202020204" pitchFamily="34" charset="0"/>
              </a:rPr>
              <a:t> - </a:t>
            </a:r>
            <a:r>
              <a:rPr lang="en-GB" sz="2400" dirty="0" err="1" smtClean="0">
                <a:solidFill>
                  <a:schemeClr val="accent5">
                    <a:lumMod val="75000"/>
                  </a:schemeClr>
                </a:solidFill>
                <a:latin typeface="Agency FB" panose="020B0503020202020204" pitchFamily="34" charset="0"/>
              </a:rPr>
              <a:t>ylabel</a:t>
            </a:r>
            <a:r>
              <a:rPr lang="en-GB" sz="2400" dirty="0" smtClean="0">
                <a:solidFill>
                  <a:schemeClr val="accent5">
                    <a:lumMod val="75000"/>
                  </a:schemeClr>
                </a:solidFill>
                <a:latin typeface="Agency FB" panose="020B0503020202020204" pitchFamily="34" charset="0"/>
              </a:rPr>
              <a:t>()</a:t>
            </a:r>
            <a:r>
              <a:rPr lang="en-GB" sz="2400" dirty="0" smtClean="0">
                <a:solidFill>
                  <a:schemeClr val="accent5">
                    <a:lumMod val="75000"/>
                  </a:schemeClr>
                </a:solidFill>
              </a:rPr>
              <a:t> </a:t>
            </a:r>
            <a:r>
              <a:rPr lang="en-GB" sz="2400" dirty="0" smtClean="0"/>
              <a:t>= Same as </a:t>
            </a:r>
            <a:r>
              <a:rPr lang="en-GB" sz="2400" dirty="0" err="1" smtClean="0">
                <a:solidFill>
                  <a:schemeClr val="accent5">
                    <a:lumMod val="75000"/>
                  </a:schemeClr>
                </a:solidFill>
                <a:latin typeface="Agency FB" panose="020B0503020202020204" pitchFamily="34" charset="0"/>
              </a:rPr>
              <a:t>xlabel</a:t>
            </a:r>
            <a:r>
              <a:rPr lang="en-GB" sz="2400" dirty="0" smtClean="0">
                <a:solidFill>
                  <a:schemeClr val="accent5">
                    <a:lumMod val="75000"/>
                  </a:schemeClr>
                </a:solidFill>
                <a:latin typeface="Agency FB" panose="020B0503020202020204" pitchFamily="34" charset="0"/>
              </a:rPr>
              <a:t>()</a:t>
            </a:r>
            <a:endParaRPr lang="en-GB" sz="2400" dirty="0" smtClean="0">
              <a:solidFill>
                <a:schemeClr val="accent5">
                  <a:lumMod val="75000"/>
                </a:schemeClr>
              </a:solidFill>
            </a:endParaRPr>
          </a:p>
          <a:p>
            <a:pPr marL="0" indent="0">
              <a:buNone/>
            </a:pPr>
            <a:r>
              <a:rPr lang="en-GB" sz="2400" dirty="0" smtClean="0"/>
              <a:t>	 - </a:t>
            </a:r>
            <a:r>
              <a:rPr lang="en-GB" sz="2400" dirty="0" smtClean="0">
                <a:solidFill>
                  <a:schemeClr val="accent5">
                    <a:lumMod val="75000"/>
                  </a:schemeClr>
                </a:solidFill>
                <a:latin typeface="Agency FB" panose="020B0503020202020204" pitchFamily="34" charset="0"/>
              </a:rPr>
              <a:t>text()  </a:t>
            </a:r>
            <a:r>
              <a:rPr lang="en-GB" sz="2400" dirty="0" smtClean="0">
                <a:latin typeface="Agency FB" panose="020B0503020202020204" pitchFamily="34" charset="0"/>
              </a:rPr>
              <a:t>= </a:t>
            </a:r>
            <a:r>
              <a:rPr lang="en-GB" sz="2400" dirty="0" smtClean="0"/>
              <a:t>Can be used to add text to an 			  arbitrary location on your graph. 			  Requires the following arguments:</a:t>
            </a:r>
            <a:br>
              <a:rPr lang="en-GB" sz="2400" dirty="0" smtClean="0"/>
            </a:br>
            <a:r>
              <a:rPr lang="en-GB" sz="2400" dirty="0" smtClean="0"/>
              <a:t>		  </a:t>
            </a:r>
            <a:r>
              <a:rPr lang="en-GB" sz="2400" dirty="0" smtClean="0">
                <a:solidFill>
                  <a:schemeClr val="accent5">
                    <a:lumMod val="75000"/>
                  </a:schemeClr>
                </a:solidFill>
                <a:latin typeface="Agency FB" panose="020B0503020202020204" pitchFamily="34" charset="0"/>
              </a:rPr>
              <a:t>text(x-axis location, y-axis location, the string 			of text to be added)</a:t>
            </a:r>
          </a:p>
          <a:p>
            <a:r>
              <a:rPr lang="en-GB" sz="2400" dirty="0" err="1" smtClean="0"/>
              <a:t>Matplotlib</a:t>
            </a:r>
            <a:r>
              <a:rPr lang="en-GB" sz="2400" dirty="0" smtClean="0"/>
              <a:t> uses </a:t>
            </a:r>
            <a:r>
              <a:rPr lang="en-GB" sz="2400" dirty="0" err="1" smtClean="0"/>
              <a:t>TeX</a:t>
            </a:r>
            <a:r>
              <a:rPr lang="en-GB" sz="2400" dirty="0" smtClean="0"/>
              <a:t> equation expressions. So, as an example, if you wanted to put           in one of the text blocks, you would </a:t>
            </a:r>
            <a:r>
              <a:rPr lang="en-GB" sz="2400" dirty="0"/>
              <a:t>write </a:t>
            </a:r>
            <a:r>
              <a:rPr lang="en-GB" sz="2400" dirty="0" err="1">
                <a:solidFill>
                  <a:schemeClr val="accent5">
                    <a:lumMod val="75000"/>
                  </a:schemeClr>
                </a:solidFill>
                <a:latin typeface="Agency FB" panose="020B0503020202020204" pitchFamily="34" charset="0"/>
              </a:rPr>
              <a:t>plt.title</a:t>
            </a:r>
            <a:r>
              <a:rPr lang="en-GB" sz="2400" dirty="0">
                <a:solidFill>
                  <a:schemeClr val="accent5">
                    <a:lumMod val="75000"/>
                  </a:schemeClr>
                </a:solidFill>
                <a:latin typeface="Agency FB" panose="020B0503020202020204" pitchFamily="34" charset="0"/>
              </a:rPr>
              <a:t>(r'$\</a:t>
            </a:r>
            <a:r>
              <a:rPr lang="en-GB" sz="2400" dirty="0" err="1">
                <a:solidFill>
                  <a:schemeClr val="accent5">
                    <a:lumMod val="75000"/>
                  </a:schemeClr>
                </a:solidFill>
                <a:latin typeface="Agency FB" panose="020B0503020202020204" pitchFamily="34" charset="0"/>
              </a:rPr>
              <a:t>sigma_i</a:t>
            </a:r>
            <a:r>
              <a:rPr lang="en-GB" sz="2400" dirty="0">
                <a:solidFill>
                  <a:schemeClr val="accent5">
                    <a:lumMod val="75000"/>
                  </a:schemeClr>
                </a:solidFill>
                <a:latin typeface="Agency FB" panose="020B0503020202020204" pitchFamily="34" charset="0"/>
              </a:rPr>
              <a:t>=15</a:t>
            </a:r>
            <a:r>
              <a:rPr lang="en-GB" sz="2400" dirty="0" smtClean="0">
                <a:solidFill>
                  <a:schemeClr val="accent5">
                    <a:lumMod val="75000"/>
                  </a:schemeClr>
                </a:solidFill>
                <a:latin typeface="Agency FB" panose="020B0503020202020204" pitchFamily="34" charset="0"/>
              </a:rPr>
              <a:t>$')</a:t>
            </a:r>
            <a:r>
              <a:rPr lang="en-GB" sz="2400" dirty="0" smtClean="0"/>
              <a:t>.</a:t>
            </a:r>
          </a:p>
        </p:txBody>
      </p:sp>
      <p:pic>
        <p:nvPicPr>
          <p:cNvPr id="4" name="Picture 3"/>
          <p:cNvPicPr>
            <a:picLocks noChangeAspect="1"/>
          </p:cNvPicPr>
          <p:nvPr/>
        </p:nvPicPr>
        <p:blipFill>
          <a:blip r:embed="rId2"/>
          <a:stretch>
            <a:fillRect/>
          </a:stretch>
        </p:blipFill>
        <p:spPr>
          <a:xfrm>
            <a:off x="6986201" y="1690688"/>
            <a:ext cx="4991100" cy="1905000"/>
          </a:xfrm>
          <a:prstGeom prst="rect">
            <a:avLst/>
          </a:prstGeom>
        </p:spPr>
      </p:pic>
      <p:pic>
        <p:nvPicPr>
          <p:cNvPr id="1026" name="Picture 2" descr="https://matplotlib.org/_images/mathmpl/math-4cd9a2370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8215" y="5631078"/>
            <a:ext cx="571500" cy="2095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7387400" y="3714587"/>
            <a:ext cx="4022006" cy="2852342"/>
          </a:xfrm>
          <a:prstGeom prst="rect">
            <a:avLst/>
          </a:prstGeom>
        </p:spPr>
      </p:pic>
    </p:spTree>
    <p:extLst>
      <p:ext uri="{BB962C8B-B14F-4D97-AF65-F5344CB8AC3E}">
        <p14:creationId xmlns:p14="http://schemas.microsoft.com/office/powerpoint/2010/main" val="28882438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Annotating data points</a:t>
            </a:r>
            <a:endParaRPr lang="en-GB" dirty="0"/>
          </a:p>
        </p:txBody>
      </p:sp>
      <p:sp>
        <p:nvSpPr>
          <p:cNvPr id="3" name="Content Placeholder 2"/>
          <p:cNvSpPr>
            <a:spLocks noGrp="1"/>
          </p:cNvSpPr>
          <p:nvPr>
            <p:ph idx="1"/>
          </p:nvPr>
        </p:nvSpPr>
        <p:spPr>
          <a:xfrm>
            <a:off x="838200" y="1562014"/>
            <a:ext cx="10768914" cy="4351338"/>
          </a:xfrm>
        </p:spPr>
        <p:txBody>
          <a:bodyPr/>
          <a:lstStyle/>
          <a:p>
            <a:r>
              <a:rPr lang="en-GB" dirty="0" smtClean="0"/>
              <a:t>The </a:t>
            </a:r>
            <a:r>
              <a:rPr lang="en-GB" dirty="0" smtClean="0">
                <a:solidFill>
                  <a:schemeClr val="accent5">
                    <a:lumMod val="75000"/>
                  </a:schemeClr>
                </a:solidFill>
              </a:rPr>
              <a:t>annotate() </a:t>
            </a:r>
            <a:r>
              <a:rPr lang="en-GB" dirty="0" smtClean="0"/>
              <a:t>function allows you to easily annotate data points or specific area on a graph.</a:t>
            </a:r>
            <a:endParaRPr lang="en-GB" dirty="0"/>
          </a:p>
        </p:txBody>
      </p:sp>
      <p:pic>
        <p:nvPicPr>
          <p:cNvPr id="4" name="Picture 3"/>
          <p:cNvPicPr>
            <a:picLocks noChangeAspect="1"/>
          </p:cNvPicPr>
          <p:nvPr/>
        </p:nvPicPr>
        <p:blipFill>
          <a:blip r:embed="rId2"/>
          <a:stretch>
            <a:fillRect/>
          </a:stretch>
        </p:blipFill>
        <p:spPr>
          <a:xfrm>
            <a:off x="615392" y="2887576"/>
            <a:ext cx="5422943" cy="1865087"/>
          </a:xfrm>
          <a:prstGeom prst="rect">
            <a:avLst/>
          </a:prstGeom>
        </p:spPr>
      </p:pic>
      <p:pic>
        <p:nvPicPr>
          <p:cNvPr id="6" name="Picture 5"/>
          <p:cNvPicPr>
            <a:picLocks noChangeAspect="1"/>
          </p:cNvPicPr>
          <p:nvPr/>
        </p:nvPicPr>
        <p:blipFill>
          <a:blip r:embed="rId3"/>
          <a:stretch>
            <a:fillRect/>
          </a:stretch>
        </p:blipFill>
        <p:spPr>
          <a:xfrm>
            <a:off x="6627580" y="2569460"/>
            <a:ext cx="4979534" cy="3531405"/>
          </a:xfrm>
          <a:prstGeom prst="rect">
            <a:avLst/>
          </a:prstGeom>
        </p:spPr>
      </p:pic>
    </p:spTree>
    <p:extLst>
      <p:ext uri="{BB962C8B-B14F-4D97-AF65-F5344CB8AC3E}">
        <p14:creationId xmlns:p14="http://schemas.microsoft.com/office/powerpoint/2010/main" val="20380538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Legends</a:t>
            </a:r>
            <a:endParaRPr lang="en-GB" dirty="0"/>
          </a:p>
        </p:txBody>
      </p:sp>
      <p:sp>
        <p:nvSpPr>
          <p:cNvPr id="3" name="Content Placeholder 2"/>
          <p:cNvSpPr>
            <a:spLocks noGrp="1"/>
          </p:cNvSpPr>
          <p:nvPr>
            <p:ph idx="1"/>
          </p:nvPr>
        </p:nvSpPr>
        <p:spPr>
          <a:xfrm>
            <a:off x="689919" y="1817387"/>
            <a:ext cx="6139249" cy="4351338"/>
          </a:xfrm>
        </p:spPr>
        <p:txBody>
          <a:bodyPr>
            <a:normAutofit lnSpcReduction="10000"/>
          </a:bodyPr>
          <a:lstStyle/>
          <a:p>
            <a:r>
              <a:rPr lang="en-GB" dirty="0" smtClean="0"/>
              <a:t>The location of a legend is specified by the </a:t>
            </a:r>
            <a:r>
              <a:rPr lang="en-GB" dirty="0" err="1" smtClean="0">
                <a:solidFill>
                  <a:schemeClr val="accent5">
                    <a:lumMod val="75000"/>
                  </a:schemeClr>
                </a:solidFill>
                <a:latin typeface="Agency FB" panose="020B0503020202020204" pitchFamily="34" charset="0"/>
              </a:rPr>
              <a:t>loc</a:t>
            </a:r>
            <a:r>
              <a:rPr lang="en-GB" dirty="0" smtClean="0">
                <a:latin typeface="Agency FB" panose="020B0503020202020204" pitchFamily="34" charset="0"/>
              </a:rPr>
              <a:t> </a:t>
            </a:r>
            <a:r>
              <a:rPr lang="en-GB" dirty="0" smtClean="0"/>
              <a:t>command. There are a number of in-built locations that can be altered by replacing the number. The </a:t>
            </a:r>
            <a:r>
              <a:rPr lang="en-GB" dirty="0" err="1"/>
              <a:t>M</a:t>
            </a:r>
            <a:r>
              <a:rPr lang="en-GB" dirty="0" err="1" smtClean="0"/>
              <a:t>atplotlib</a:t>
            </a:r>
            <a:r>
              <a:rPr lang="en-GB" dirty="0" smtClean="0"/>
              <a:t> website has a list of all locations in the documentation page for </a:t>
            </a:r>
            <a:r>
              <a:rPr lang="en-GB" dirty="0" smtClean="0">
                <a:solidFill>
                  <a:schemeClr val="accent5">
                    <a:lumMod val="75000"/>
                  </a:schemeClr>
                </a:solidFill>
                <a:latin typeface="Agency FB" panose="020B0503020202020204" pitchFamily="34" charset="0"/>
              </a:rPr>
              <a:t>location()</a:t>
            </a:r>
            <a:r>
              <a:rPr lang="en-GB" dirty="0" smtClean="0"/>
              <a:t>.</a:t>
            </a:r>
          </a:p>
          <a:p>
            <a:r>
              <a:rPr lang="en-GB" dirty="0" smtClean="0"/>
              <a:t>You can then use the </a:t>
            </a:r>
            <a:r>
              <a:rPr lang="en-GB" dirty="0" err="1" smtClean="0">
                <a:solidFill>
                  <a:schemeClr val="accent5">
                    <a:lumMod val="75000"/>
                  </a:schemeClr>
                </a:solidFill>
                <a:latin typeface="Agency FB" panose="020B0503020202020204" pitchFamily="34" charset="0"/>
              </a:rPr>
              <a:t>bbox_to_anchor</a:t>
            </a:r>
            <a:r>
              <a:rPr lang="en-GB" dirty="0" smtClean="0">
                <a:solidFill>
                  <a:schemeClr val="accent5">
                    <a:lumMod val="75000"/>
                  </a:schemeClr>
                </a:solidFill>
                <a:latin typeface="Agency FB" panose="020B0503020202020204" pitchFamily="34" charset="0"/>
              </a:rPr>
              <a:t>() </a:t>
            </a:r>
            <a:r>
              <a:rPr lang="en-GB" dirty="0" smtClean="0"/>
              <a:t>function to manually place the legend, or when used with </a:t>
            </a:r>
            <a:r>
              <a:rPr lang="en-GB" dirty="0" err="1" smtClean="0">
                <a:solidFill>
                  <a:schemeClr val="accent5">
                    <a:lumMod val="75000"/>
                  </a:schemeClr>
                </a:solidFill>
                <a:latin typeface="Agency FB" panose="020B0503020202020204" pitchFamily="34" charset="0"/>
              </a:rPr>
              <a:t>loc</a:t>
            </a:r>
            <a:r>
              <a:rPr lang="en-GB" dirty="0" smtClean="0"/>
              <a:t>, to make slight alterations to the placement.</a:t>
            </a:r>
            <a:endParaRPr lang="en-GB" dirty="0"/>
          </a:p>
        </p:txBody>
      </p:sp>
      <p:pic>
        <p:nvPicPr>
          <p:cNvPr id="4" name="Picture 3"/>
          <p:cNvPicPr>
            <a:picLocks noChangeAspect="1"/>
          </p:cNvPicPr>
          <p:nvPr/>
        </p:nvPicPr>
        <p:blipFill>
          <a:blip r:embed="rId2"/>
          <a:stretch>
            <a:fillRect/>
          </a:stretch>
        </p:blipFill>
        <p:spPr>
          <a:xfrm>
            <a:off x="7107581" y="1817387"/>
            <a:ext cx="4352925" cy="1971675"/>
          </a:xfrm>
          <a:prstGeom prst="rect">
            <a:avLst/>
          </a:prstGeom>
        </p:spPr>
      </p:pic>
      <p:pic>
        <p:nvPicPr>
          <p:cNvPr id="5" name="Picture 4"/>
          <p:cNvPicPr>
            <a:picLocks noChangeAspect="1"/>
          </p:cNvPicPr>
          <p:nvPr/>
        </p:nvPicPr>
        <p:blipFill>
          <a:blip r:embed="rId3"/>
          <a:stretch>
            <a:fillRect/>
          </a:stretch>
        </p:blipFill>
        <p:spPr>
          <a:xfrm>
            <a:off x="7107581" y="3915761"/>
            <a:ext cx="4786183" cy="2777786"/>
          </a:xfrm>
          <a:prstGeom prst="rect">
            <a:avLst/>
          </a:prstGeom>
        </p:spPr>
      </p:pic>
    </p:spTree>
    <p:extLst>
      <p:ext uri="{BB962C8B-B14F-4D97-AF65-F5344CB8AC3E}">
        <p14:creationId xmlns:p14="http://schemas.microsoft.com/office/powerpoint/2010/main" val="8086670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Saving a figure as a file</a:t>
            </a:r>
            <a:endParaRPr lang="en-GB" dirty="0"/>
          </a:p>
        </p:txBody>
      </p:sp>
      <p:sp>
        <p:nvSpPr>
          <p:cNvPr id="3" name="Content Placeholder 2"/>
          <p:cNvSpPr>
            <a:spLocks noGrp="1"/>
          </p:cNvSpPr>
          <p:nvPr>
            <p:ph idx="1"/>
          </p:nvPr>
        </p:nvSpPr>
        <p:spPr>
          <a:xfrm>
            <a:off x="500449" y="1850339"/>
            <a:ext cx="4211594" cy="4351338"/>
          </a:xfrm>
        </p:spPr>
        <p:txBody>
          <a:bodyPr>
            <a:normAutofit fontScale="92500" lnSpcReduction="20000"/>
          </a:bodyPr>
          <a:lstStyle/>
          <a:p>
            <a:r>
              <a:rPr lang="en-GB" dirty="0" smtClean="0"/>
              <a:t>The </a:t>
            </a:r>
            <a:r>
              <a:rPr lang="en-GB" dirty="0" err="1" smtClean="0">
                <a:solidFill>
                  <a:schemeClr val="accent5">
                    <a:lumMod val="75000"/>
                  </a:schemeClr>
                </a:solidFill>
                <a:latin typeface="Agency FB" panose="020B0503020202020204" pitchFamily="34" charset="0"/>
              </a:rPr>
              <a:t>plt.savefig</a:t>
            </a:r>
            <a:r>
              <a:rPr lang="en-GB" dirty="0" smtClean="0">
                <a:solidFill>
                  <a:schemeClr val="accent5">
                    <a:lumMod val="75000"/>
                  </a:schemeClr>
                </a:solidFill>
                <a:latin typeface="Agency FB" panose="020B0503020202020204" pitchFamily="34" charset="0"/>
              </a:rPr>
              <a:t>() </a:t>
            </a:r>
            <a:r>
              <a:rPr lang="en-GB" dirty="0" smtClean="0"/>
              <a:t>allows you to save your plot as a file.</a:t>
            </a:r>
          </a:p>
          <a:p>
            <a:r>
              <a:rPr lang="en-GB" dirty="0" smtClean="0"/>
              <a:t>It takes a string as an argument, which will be the name of the file. You must remember to state which file type you want the figure saved as; i.e. </a:t>
            </a:r>
            <a:r>
              <a:rPr lang="en-GB" dirty="0" err="1" smtClean="0"/>
              <a:t>png</a:t>
            </a:r>
            <a:r>
              <a:rPr lang="en-GB" dirty="0" smtClean="0"/>
              <a:t> or jpeg.</a:t>
            </a:r>
          </a:p>
          <a:p>
            <a:r>
              <a:rPr lang="en-GB" dirty="0" smtClean="0"/>
              <a:t>Make sure you put the </a:t>
            </a:r>
            <a:r>
              <a:rPr lang="en-GB" dirty="0" err="1">
                <a:solidFill>
                  <a:schemeClr val="accent5">
                    <a:lumMod val="75000"/>
                  </a:schemeClr>
                </a:solidFill>
                <a:latin typeface="Agency FB" panose="020B0503020202020204" pitchFamily="34" charset="0"/>
              </a:rPr>
              <a:t>plt.savefig</a:t>
            </a:r>
            <a:r>
              <a:rPr lang="en-GB" dirty="0">
                <a:solidFill>
                  <a:schemeClr val="accent5">
                    <a:lumMod val="75000"/>
                  </a:schemeClr>
                </a:solidFill>
                <a:latin typeface="Agency FB" panose="020B0503020202020204" pitchFamily="34" charset="0"/>
              </a:rPr>
              <a:t>() </a:t>
            </a:r>
            <a:r>
              <a:rPr lang="en-GB" dirty="0" smtClean="0"/>
              <a:t>before the </a:t>
            </a:r>
            <a:r>
              <a:rPr lang="en-GB" dirty="0" err="1" smtClean="0">
                <a:solidFill>
                  <a:schemeClr val="accent5">
                    <a:lumMod val="75000"/>
                  </a:schemeClr>
                </a:solidFill>
                <a:latin typeface="Agency FB" panose="020B0503020202020204" pitchFamily="34" charset="0"/>
              </a:rPr>
              <a:t>plt.show</a:t>
            </a:r>
            <a:r>
              <a:rPr lang="en-GB" dirty="0" smtClean="0">
                <a:solidFill>
                  <a:schemeClr val="accent5">
                    <a:lumMod val="75000"/>
                  </a:schemeClr>
                </a:solidFill>
                <a:latin typeface="Agency FB" panose="020B0503020202020204" pitchFamily="34" charset="0"/>
              </a:rPr>
              <a:t>() </a:t>
            </a:r>
            <a:r>
              <a:rPr lang="en-GB" dirty="0" smtClean="0"/>
              <a:t>function. Otherwise, the file will be a blank file.</a:t>
            </a:r>
          </a:p>
        </p:txBody>
      </p:sp>
      <p:pic>
        <p:nvPicPr>
          <p:cNvPr id="5" name="Picture 4"/>
          <p:cNvPicPr>
            <a:picLocks noChangeAspect="1"/>
          </p:cNvPicPr>
          <p:nvPr/>
        </p:nvPicPr>
        <p:blipFill>
          <a:blip r:embed="rId2"/>
          <a:stretch>
            <a:fillRect/>
          </a:stretch>
        </p:blipFill>
        <p:spPr>
          <a:xfrm>
            <a:off x="5121360" y="2282525"/>
            <a:ext cx="6604942" cy="2240048"/>
          </a:xfrm>
          <a:prstGeom prst="rect">
            <a:avLst/>
          </a:prstGeom>
        </p:spPr>
      </p:pic>
    </p:spTree>
    <p:extLst>
      <p:ext uri="{BB962C8B-B14F-4D97-AF65-F5344CB8AC3E}">
        <p14:creationId xmlns:p14="http://schemas.microsoft.com/office/powerpoint/2010/main" val="28062642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Scatter plot exercise</a:t>
            </a:r>
            <a:endParaRPr lang="en-GB" dirty="0"/>
          </a:p>
        </p:txBody>
      </p:sp>
      <p:sp>
        <p:nvSpPr>
          <p:cNvPr id="3" name="Content Placeholder 2"/>
          <p:cNvSpPr>
            <a:spLocks noGrp="1"/>
          </p:cNvSpPr>
          <p:nvPr>
            <p:ph idx="1"/>
          </p:nvPr>
        </p:nvSpPr>
        <p:spPr>
          <a:xfrm>
            <a:off x="838200" y="1825625"/>
            <a:ext cx="10515600" cy="711629"/>
          </a:xfrm>
        </p:spPr>
        <p:txBody>
          <a:bodyPr>
            <a:normAutofit fontScale="92500" lnSpcReduction="20000"/>
          </a:bodyPr>
          <a:lstStyle/>
          <a:p>
            <a:pPr marL="0" indent="0">
              <a:buNone/>
            </a:pPr>
            <a:r>
              <a:rPr lang="en-GB" dirty="0" smtClean="0">
                <a:solidFill>
                  <a:schemeClr val="accent2">
                    <a:lumMod val="50000"/>
                  </a:schemeClr>
                </a:solidFill>
              </a:rPr>
              <a:t>Let’s write </a:t>
            </a:r>
            <a:r>
              <a:rPr lang="en-GB" dirty="0">
                <a:solidFill>
                  <a:schemeClr val="accent2">
                    <a:lumMod val="50000"/>
                  </a:schemeClr>
                </a:solidFill>
              </a:rPr>
              <a:t>a Python program to plot quantities which have an x and y </a:t>
            </a:r>
            <a:r>
              <a:rPr lang="en-GB" dirty="0" smtClean="0">
                <a:solidFill>
                  <a:schemeClr val="accent2">
                    <a:lumMod val="50000"/>
                  </a:schemeClr>
                </a:solidFill>
              </a:rPr>
              <a:t>position; a scatter graph.</a:t>
            </a:r>
            <a:endParaRPr lang="en-GB" dirty="0">
              <a:solidFill>
                <a:schemeClr val="accent2">
                  <a:lumMod val="50000"/>
                </a:schemeClr>
              </a:solidFill>
            </a:endParaRPr>
          </a:p>
        </p:txBody>
      </p:sp>
      <p:pic>
        <p:nvPicPr>
          <p:cNvPr id="5" name="Picture 4"/>
          <p:cNvPicPr>
            <a:picLocks noChangeAspect="1"/>
          </p:cNvPicPr>
          <p:nvPr/>
        </p:nvPicPr>
        <p:blipFill>
          <a:blip r:embed="rId2"/>
          <a:stretch>
            <a:fillRect/>
          </a:stretch>
        </p:blipFill>
        <p:spPr>
          <a:xfrm>
            <a:off x="6196375" y="2982054"/>
            <a:ext cx="4725477" cy="3201129"/>
          </a:xfrm>
          <a:prstGeom prst="rect">
            <a:avLst/>
          </a:prstGeom>
        </p:spPr>
      </p:pic>
      <p:pic>
        <p:nvPicPr>
          <p:cNvPr id="6" name="Picture 5"/>
          <p:cNvPicPr>
            <a:picLocks noChangeAspect="1"/>
          </p:cNvPicPr>
          <p:nvPr/>
        </p:nvPicPr>
        <p:blipFill>
          <a:blip r:embed="rId3"/>
          <a:stretch>
            <a:fillRect/>
          </a:stretch>
        </p:blipFill>
        <p:spPr>
          <a:xfrm>
            <a:off x="943876" y="2982054"/>
            <a:ext cx="1819275" cy="438150"/>
          </a:xfrm>
          <a:prstGeom prst="rect">
            <a:avLst/>
          </a:prstGeom>
        </p:spPr>
      </p:pic>
      <p:pic>
        <p:nvPicPr>
          <p:cNvPr id="7" name="Picture 6"/>
          <p:cNvPicPr>
            <a:picLocks noChangeAspect="1"/>
          </p:cNvPicPr>
          <p:nvPr/>
        </p:nvPicPr>
        <p:blipFill>
          <a:blip r:embed="rId4"/>
          <a:stretch>
            <a:fillRect/>
          </a:stretch>
        </p:blipFill>
        <p:spPr>
          <a:xfrm>
            <a:off x="943876" y="3478298"/>
            <a:ext cx="4371975" cy="1647825"/>
          </a:xfrm>
          <a:prstGeom prst="rect">
            <a:avLst/>
          </a:prstGeom>
        </p:spPr>
      </p:pic>
      <p:pic>
        <p:nvPicPr>
          <p:cNvPr id="8" name="Picture 7"/>
          <p:cNvPicPr>
            <a:picLocks noChangeAspect="1"/>
          </p:cNvPicPr>
          <p:nvPr/>
        </p:nvPicPr>
        <p:blipFill>
          <a:blip r:embed="rId5"/>
          <a:stretch>
            <a:fillRect/>
          </a:stretch>
        </p:blipFill>
        <p:spPr>
          <a:xfrm>
            <a:off x="943876" y="5128053"/>
            <a:ext cx="2828925" cy="400050"/>
          </a:xfrm>
          <a:prstGeom prst="rect">
            <a:avLst/>
          </a:prstGeom>
        </p:spPr>
      </p:pic>
      <p:pic>
        <p:nvPicPr>
          <p:cNvPr id="9" name="Picture 8"/>
          <p:cNvPicPr>
            <a:picLocks noChangeAspect="1"/>
          </p:cNvPicPr>
          <p:nvPr/>
        </p:nvPicPr>
        <p:blipFill>
          <a:blip r:embed="rId6"/>
          <a:stretch>
            <a:fillRect/>
          </a:stretch>
        </p:blipFill>
        <p:spPr>
          <a:xfrm>
            <a:off x="939113" y="5502660"/>
            <a:ext cx="4381500" cy="857250"/>
          </a:xfrm>
          <a:prstGeom prst="rect">
            <a:avLst/>
          </a:prstGeom>
        </p:spPr>
      </p:pic>
    </p:spTree>
    <p:extLst>
      <p:ext uri="{BB962C8B-B14F-4D97-AF65-F5344CB8AC3E}">
        <p14:creationId xmlns:p14="http://schemas.microsoft.com/office/powerpoint/2010/main" val="4400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smtClean="0">
                <a:latin typeface="Agency FB" panose="020B0503020202020204" pitchFamily="34" charset="0"/>
              </a:rPr>
              <a:t>open() </a:t>
            </a:r>
            <a:r>
              <a:rPr lang="en-GB" dirty="0" smtClean="0"/>
              <a:t>function</a:t>
            </a:r>
            <a:endParaRPr lang="en-GB" dirty="0"/>
          </a:p>
        </p:txBody>
      </p:sp>
      <p:sp>
        <p:nvSpPr>
          <p:cNvPr id="3" name="Content Placeholder 2"/>
          <p:cNvSpPr>
            <a:spLocks noGrp="1"/>
          </p:cNvSpPr>
          <p:nvPr>
            <p:ph idx="1"/>
          </p:nvPr>
        </p:nvSpPr>
        <p:spPr>
          <a:xfrm>
            <a:off x="838200" y="1587757"/>
            <a:ext cx="10515600" cy="1766072"/>
          </a:xfrm>
        </p:spPr>
        <p:txBody>
          <a:bodyPr>
            <a:normAutofit/>
          </a:bodyPr>
          <a:lstStyle/>
          <a:p>
            <a:r>
              <a:rPr lang="en-GB" sz="2400" dirty="0" smtClean="0"/>
              <a:t>Before you can work with a file, you first have to open it using Python’s in-built </a:t>
            </a:r>
            <a:r>
              <a:rPr lang="en-GB" sz="2400" dirty="0" smtClean="0">
                <a:solidFill>
                  <a:schemeClr val="accent5">
                    <a:lumMod val="75000"/>
                  </a:schemeClr>
                </a:solidFill>
                <a:latin typeface="Agency FB" panose="020B0503020202020204" pitchFamily="34" charset="0"/>
              </a:rPr>
              <a:t>open()</a:t>
            </a:r>
            <a:r>
              <a:rPr lang="en-GB" sz="2400" dirty="0" smtClean="0">
                <a:solidFill>
                  <a:schemeClr val="accent5">
                    <a:lumMod val="75000"/>
                  </a:schemeClr>
                </a:solidFill>
              </a:rPr>
              <a:t> </a:t>
            </a:r>
            <a:r>
              <a:rPr lang="en-GB" sz="2400" dirty="0" smtClean="0"/>
              <a:t>function.</a:t>
            </a:r>
          </a:p>
          <a:p>
            <a:r>
              <a:rPr lang="en-GB" sz="2400" dirty="0" smtClean="0"/>
              <a:t>The </a:t>
            </a:r>
            <a:r>
              <a:rPr lang="en-GB" sz="2400" dirty="0" smtClean="0">
                <a:solidFill>
                  <a:schemeClr val="accent5">
                    <a:lumMod val="75000"/>
                  </a:schemeClr>
                </a:solidFill>
                <a:latin typeface="Agency FB" panose="020B0503020202020204" pitchFamily="34" charset="0"/>
              </a:rPr>
              <a:t>open() </a:t>
            </a:r>
            <a:r>
              <a:rPr lang="en-GB" sz="2400" dirty="0" smtClean="0"/>
              <a:t>function takes two arguments; the name of the file that you wish to use and the mode for which we would like to open the file</a:t>
            </a:r>
          </a:p>
        </p:txBody>
      </p:sp>
      <p:pic>
        <p:nvPicPr>
          <p:cNvPr id="4" name="Picture 3"/>
          <p:cNvPicPr>
            <a:picLocks noChangeAspect="1"/>
          </p:cNvPicPr>
          <p:nvPr/>
        </p:nvPicPr>
        <p:blipFill>
          <a:blip r:embed="rId2"/>
          <a:stretch>
            <a:fillRect/>
          </a:stretch>
        </p:blipFill>
        <p:spPr>
          <a:xfrm>
            <a:off x="1700599" y="3190617"/>
            <a:ext cx="8106196" cy="326424"/>
          </a:xfrm>
          <a:prstGeom prst="rect">
            <a:avLst/>
          </a:prstGeom>
        </p:spPr>
      </p:pic>
      <p:sp>
        <p:nvSpPr>
          <p:cNvPr id="6" name="Content Placeholder 2"/>
          <p:cNvSpPr txBox="1">
            <a:spLocks/>
          </p:cNvSpPr>
          <p:nvPr/>
        </p:nvSpPr>
        <p:spPr>
          <a:xfrm>
            <a:off x="838200" y="3617441"/>
            <a:ext cx="10515600" cy="22850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smtClean="0"/>
              <a:t>By default, the </a:t>
            </a:r>
            <a:r>
              <a:rPr lang="en-GB" sz="2400" dirty="0" smtClean="0">
                <a:solidFill>
                  <a:schemeClr val="accent5">
                    <a:lumMod val="75000"/>
                  </a:schemeClr>
                </a:solidFill>
                <a:latin typeface="Agency FB" panose="020B0503020202020204" pitchFamily="34" charset="0"/>
              </a:rPr>
              <a:t>open() </a:t>
            </a:r>
            <a:r>
              <a:rPr lang="en-GB" sz="2400" dirty="0" smtClean="0"/>
              <a:t>function opens a file in ‘read mode’; this is what the </a:t>
            </a:r>
            <a:r>
              <a:rPr lang="en-GB" sz="2400" dirty="0" smtClean="0">
                <a:solidFill>
                  <a:schemeClr val="accent5">
                    <a:lumMod val="75000"/>
                  </a:schemeClr>
                </a:solidFill>
                <a:latin typeface="Agency FB" panose="020B0503020202020204" pitchFamily="34" charset="0"/>
              </a:rPr>
              <a:t>‘r’</a:t>
            </a:r>
            <a:r>
              <a:rPr lang="en-GB" sz="2400" dirty="0" smtClean="0">
                <a:latin typeface="Agency FB" panose="020B0503020202020204" pitchFamily="34" charset="0"/>
              </a:rPr>
              <a:t> </a:t>
            </a:r>
            <a:r>
              <a:rPr lang="en-GB" sz="2400" dirty="0" smtClean="0"/>
              <a:t>above signifies.</a:t>
            </a:r>
          </a:p>
          <a:p>
            <a:r>
              <a:rPr lang="en-GB" sz="2400" dirty="0" smtClean="0"/>
              <a:t>There are a number of different file opening modes. The most common are: </a:t>
            </a:r>
            <a:r>
              <a:rPr lang="en-GB" sz="2400" dirty="0" smtClean="0">
                <a:solidFill>
                  <a:schemeClr val="accent5">
                    <a:lumMod val="75000"/>
                  </a:schemeClr>
                </a:solidFill>
              </a:rPr>
              <a:t>‘r’</a:t>
            </a:r>
            <a:r>
              <a:rPr lang="en-GB" sz="2400" dirty="0" smtClean="0"/>
              <a:t>= read, </a:t>
            </a:r>
            <a:r>
              <a:rPr lang="en-GB" sz="2400" dirty="0" smtClean="0">
                <a:solidFill>
                  <a:schemeClr val="accent5">
                    <a:lumMod val="75000"/>
                  </a:schemeClr>
                </a:solidFill>
              </a:rPr>
              <a:t>‘w’</a:t>
            </a:r>
            <a:r>
              <a:rPr lang="en-GB" sz="2400" dirty="0" smtClean="0"/>
              <a:t>=write, </a:t>
            </a:r>
            <a:r>
              <a:rPr lang="en-GB" sz="2400" dirty="0" smtClean="0">
                <a:solidFill>
                  <a:schemeClr val="accent5">
                    <a:lumMod val="75000"/>
                  </a:schemeClr>
                </a:solidFill>
              </a:rPr>
              <a:t>‘r+’</a:t>
            </a:r>
            <a:r>
              <a:rPr lang="en-GB" sz="2400" dirty="0" smtClean="0"/>
              <a:t>=both reading and writing, </a:t>
            </a:r>
            <a:r>
              <a:rPr lang="en-GB" sz="2400" dirty="0" smtClean="0">
                <a:solidFill>
                  <a:schemeClr val="accent5">
                    <a:lumMod val="75000"/>
                  </a:schemeClr>
                </a:solidFill>
              </a:rPr>
              <a:t>‘a’</a:t>
            </a:r>
            <a:r>
              <a:rPr lang="en-GB" sz="2400" dirty="0" smtClean="0"/>
              <a:t>=appending.</a:t>
            </a:r>
          </a:p>
          <a:p>
            <a:pPr marL="0" indent="0">
              <a:buNone/>
            </a:pPr>
            <a:endParaRPr lang="en-GB" sz="2400" dirty="0"/>
          </a:p>
        </p:txBody>
      </p:sp>
      <p:sp>
        <p:nvSpPr>
          <p:cNvPr id="5" name="Rectangle 4"/>
          <p:cNvSpPr/>
          <p:nvPr/>
        </p:nvSpPr>
        <p:spPr>
          <a:xfrm>
            <a:off x="838200" y="5440832"/>
            <a:ext cx="7963298" cy="461665"/>
          </a:xfrm>
          <a:prstGeom prst="rect">
            <a:avLst/>
          </a:prstGeom>
        </p:spPr>
        <p:txBody>
          <a:bodyPr wrap="square">
            <a:spAutoFit/>
          </a:bodyPr>
          <a:lstStyle/>
          <a:p>
            <a:pPr marL="285750" indent="-285750">
              <a:buFont typeface="Arial" panose="020B0604020202020204" pitchFamily="34" charset="0"/>
              <a:buChar char="•"/>
            </a:pPr>
            <a:r>
              <a:rPr lang="en-GB" sz="2400" dirty="0">
                <a:solidFill>
                  <a:schemeClr val="accent2">
                    <a:lumMod val="50000"/>
                  </a:schemeClr>
                </a:solidFill>
              </a:rPr>
              <a:t>Use the </a:t>
            </a:r>
            <a:r>
              <a:rPr lang="en-GB" sz="2400" dirty="0">
                <a:solidFill>
                  <a:schemeClr val="accent5">
                    <a:lumMod val="75000"/>
                  </a:schemeClr>
                </a:solidFill>
                <a:latin typeface="Agency FB" panose="020B0503020202020204" pitchFamily="34" charset="0"/>
              </a:rPr>
              <a:t>open() </a:t>
            </a:r>
            <a:r>
              <a:rPr lang="en-GB" sz="2400" dirty="0">
                <a:solidFill>
                  <a:schemeClr val="accent2">
                    <a:lumMod val="50000"/>
                  </a:schemeClr>
                </a:solidFill>
              </a:rPr>
              <a:t>function to read the file in.</a:t>
            </a:r>
          </a:p>
        </p:txBody>
      </p:sp>
    </p:spTree>
    <p:extLst>
      <p:ext uri="{BB962C8B-B14F-4D97-AF65-F5344CB8AC3E}">
        <p14:creationId xmlns:p14="http://schemas.microsoft.com/office/powerpoint/2010/main" val="316644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011" y="121121"/>
            <a:ext cx="10515600" cy="1325563"/>
          </a:xfrm>
        </p:spPr>
        <p:txBody>
          <a:bodyPr/>
          <a:lstStyle/>
          <a:p>
            <a:r>
              <a:rPr lang="en-GB" dirty="0" smtClean="0"/>
              <a:t>Debugging</a:t>
            </a:r>
            <a:endParaRPr lang="en-GB" dirty="0"/>
          </a:p>
        </p:txBody>
      </p:sp>
      <p:sp>
        <p:nvSpPr>
          <p:cNvPr id="3" name="Content Placeholder 2"/>
          <p:cNvSpPr>
            <a:spLocks noGrp="1"/>
          </p:cNvSpPr>
          <p:nvPr>
            <p:ph idx="1"/>
          </p:nvPr>
        </p:nvSpPr>
        <p:spPr>
          <a:xfrm>
            <a:off x="549875" y="1203893"/>
            <a:ext cx="10515600" cy="3001748"/>
          </a:xfrm>
        </p:spPr>
        <p:txBody>
          <a:bodyPr>
            <a:normAutofit fontScale="85000" lnSpcReduction="20000"/>
          </a:bodyPr>
          <a:lstStyle/>
          <a:p>
            <a:r>
              <a:rPr lang="en-GB" dirty="0" smtClean="0"/>
              <a:t>Debugging is in fundamental aspect of coding, and you will probably spend more time debugging than actually writing code.</a:t>
            </a:r>
          </a:p>
          <a:p>
            <a:r>
              <a:rPr lang="en-GB" dirty="0" smtClean="0"/>
              <a:t>EVERYONE has to debug, it is nothing to be ashamed of.</a:t>
            </a:r>
          </a:p>
          <a:p>
            <a:r>
              <a:rPr lang="en-GB" dirty="0" smtClean="0"/>
              <a:t>In fact, you should be particularly concerned if you do write a programme that does not display any obvious errors, as it likely means that you are just unaware of them.</a:t>
            </a:r>
          </a:p>
          <a:p>
            <a:r>
              <a:rPr lang="en-GB" dirty="0" smtClean="0"/>
              <a:t>There are a number of debugging programmes available to coders. However, debugging the most common issues that you’ll encounter when developing programmes can be done by following a few key principles.</a:t>
            </a:r>
          </a:p>
        </p:txBody>
      </p:sp>
      <p:pic>
        <p:nvPicPr>
          <p:cNvPr id="1026" name="Picture 2" descr="I will try th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8614" y="4084531"/>
            <a:ext cx="3979820" cy="26399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49875" y="4084531"/>
            <a:ext cx="6977448" cy="1107996"/>
          </a:xfrm>
          <a:prstGeom prst="rect">
            <a:avLst/>
          </a:prstGeom>
          <a:noFill/>
        </p:spPr>
        <p:txBody>
          <a:bodyPr wrap="square" rtlCol="0">
            <a:spAutoFit/>
          </a:bodyPr>
          <a:lstStyle/>
          <a:p>
            <a:pPr marL="285750" indent="-285750">
              <a:buFont typeface="Arial" panose="020B0604020202020204" pitchFamily="34" charset="0"/>
              <a:buChar char="•"/>
            </a:pPr>
            <a:r>
              <a:rPr lang="en-GB" sz="2400" dirty="0"/>
              <a:t>However, always remember that sometimes fixing a bug can create new bugs.</a:t>
            </a:r>
          </a:p>
          <a:p>
            <a:endParaRPr lang="en-GB" dirty="0"/>
          </a:p>
        </p:txBody>
      </p:sp>
    </p:spTree>
    <p:extLst>
      <p:ext uri="{BB962C8B-B14F-4D97-AF65-F5344CB8AC3E}">
        <p14:creationId xmlns:p14="http://schemas.microsoft.com/office/powerpoint/2010/main" val="37863014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0368"/>
            <a:ext cx="10515600" cy="1325563"/>
          </a:xfrm>
        </p:spPr>
        <p:txBody>
          <a:bodyPr/>
          <a:lstStyle/>
          <a:p>
            <a:r>
              <a:rPr lang="en-GB" dirty="0" smtClean="0"/>
              <a:t>Print everything</a:t>
            </a:r>
            <a:endParaRPr lang="en-GB" dirty="0"/>
          </a:p>
        </p:txBody>
      </p:sp>
      <p:sp>
        <p:nvSpPr>
          <p:cNvPr id="3" name="Content Placeholder 2"/>
          <p:cNvSpPr>
            <a:spLocks noGrp="1"/>
          </p:cNvSpPr>
          <p:nvPr>
            <p:ph idx="1"/>
          </p:nvPr>
        </p:nvSpPr>
        <p:spPr>
          <a:xfrm>
            <a:off x="838200" y="1248976"/>
            <a:ext cx="10515600" cy="4351338"/>
          </a:xfrm>
        </p:spPr>
        <p:txBody>
          <a:bodyPr>
            <a:normAutofit/>
          </a:bodyPr>
          <a:lstStyle/>
          <a:p>
            <a:r>
              <a:rPr lang="en-GB" dirty="0" smtClean="0"/>
              <a:t>When debugging, the most important function at your disposal is the </a:t>
            </a:r>
            <a:r>
              <a:rPr lang="en-GB" dirty="0" smtClean="0">
                <a:solidFill>
                  <a:schemeClr val="accent5">
                    <a:lumMod val="75000"/>
                  </a:schemeClr>
                </a:solidFill>
                <a:latin typeface="Agency FB" panose="020B0503020202020204" pitchFamily="34" charset="0"/>
              </a:rPr>
              <a:t>print</a:t>
            </a:r>
            <a:r>
              <a:rPr lang="en-GB" dirty="0" smtClean="0"/>
              <a:t> command. Every coder uses this as a debugging tool, regardless of their amount of experience.</a:t>
            </a:r>
          </a:p>
          <a:p>
            <a:r>
              <a:rPr lang="en-GB" dirty="0" smtClean="0"/>
              <a:t>You should have some sense as to what every line of code you have written does. </a:t>
            </a:r>
            <a:r>
              <a:rPr lang="en-GB" dirty="0"/>
              <a:t>If </a:t>
            </a:r>
            <a:r>
              <a:rPr lang="en-GB" dirty="0" smtClean="0"/>
              <a:t>not, </a:t>
            </a:r>
            <a:r>
              <a:rPr lang="en-GB" dirty="0"/>
              <a:t>print </a:t>
            </a:r>
            <a:r>
              <a:rPr lang="en-GB" dirty="0" smtClean="0"/>
              <a:t>those lines out. You will then be able to see how the values of variables are changing as the programme runs through.</a:t>
            </a:r>
          </a:p>
          <a:p>
            <a:r>
              <a:rPr lang="en-GB" dirty="0" smtClean="0"/>
              <a:t>Even if you think you know what each line does, it is still recommended that you print out certain lines as often this can aid you in realising errors that you may have overlooked.</a:t>
            </a:r>
          </a:p>
        </p:txBody>
      </p:sp>
    </p:spTree>
    <p:extLst>
      <p:ext uri="{BB962C8B-B14F-4D97-AF65-F5344CB8AC3E}">
        <p14:creationId xmlns:p14="http://schemas.microsoft.com/office/powerpoint/2010/main" val="42259794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Print examples</a:t>
            </a:r>
            <a:endParaRPr lang="en-GB" dirty="0"/>
          </a:p>
        </p:txBody>
      </p:sp>
      <p:pic>
        <p:nvPicPr>
          <p:cNvPr id="4" name="Picture 3"/>
          <p:cNvPicPr>
            <a:picLocks noChangeAspect="1"/>
          </p:cNvPicPr>
          <p:nvPr/>
        </p:nvPicPr>
        <p:blipFill>
          <a:blip r:embed="rId2"/>
          <a:stretch>
            <a:fillRect/>
          </a:stretch>
        </p:blipFill>
        <p:spPr>
          <a:xfrm>
            <a:off x="6846028" y="2954548"/>
            <a:ext cx="2981325" cy="923925"/>
          </a:xfrm>
          <a:prstGeom prst="rect">
            <a:avLst/>
          </a:prstGeom>
        </p:spPr>
      </p:pic>
      <p:pic>
        <p:nvPicPr>
          <p:cNvPr id="5" name="Picture 4"/>
          <p:cNvPicPr>
            <a:picLocks noChangeAspect="1"/>
          </p:cNvPicPr>
          <p:nvPr/>
        </p:nvPicPr>
        <p:blipFill>
          <a:blip r:embed="rId3"/>
          <a:stretch>
            <a:fillRect/>
          </a:stretch>
        </p:blipFill>
        <p:spPr>
          <a:xfrm>
            <a:off x="6846028" y="4522316"/>
            <a:ext cx="2194150" cy="544856"/>
          </a:xfrm>
          <a:prstGeom prst="rect">
            <a:avLst/>
          </a:prstGeom>
        </p:spPr>
      </p:pic>
      <p:pic>
        <p:nvPicPr>
          <p:cNvPr id="6" name="Picture 5"/>
          <p:cNvPicPr>
            <a:picLocks noChangeAspect="1"/>
          </p:cNvPicPr>
          <p:nvPr/>
        </p:nvPicPr>
        <p:blipFill>
          <a:blip r:embed="rId4"/>
          <a:stretch>
            <a:fillRect/>
          </a:stretch>
        </p:blipFill>
        <p:spPr>
          <a:xfrm>
            <a:off x="838200" y="2361556"/>
            <a:ext cx="3257550" cy="1743075"/>
          </a:xfrm>
          <a:prstGeom prst="rect">
            <a:avLst/>
          </a:prstGeom>
        </p:spPr>
      </p:pic>
      <p:pic>
        <p:nvPicPr>
          <p:cNvPr id="7" name="Picture 6"/>
          <p:cNvPicPr>
            <a:picLocks noChangeAspect="1"/>
          </p:cNvPicPr>
          <p:nvPr/>
        </p:nvPicPr>
        <p:blipFill>
          <a:blip r:embed="rId5"/>
          <a:stretch>
            <a:fillRect/>
          </a:stretch>
        </p:blipFill>
        <p:spPr>
          <a:xfrm>
            <a:off x="838200" y="4775499"/>
            <a:ext cx="2373888" cy="554381"/>
          </a:xfrm>
          <a:prstGeom prst="rect">
            <a:avLst/>
          </a:prstGeom>
        </p:spPr>
      </p:pic>
      <p:sp>
        <p:nvSpPr>
          <p:cNvPr id="8" name="TextBox 7"/>
          <p:cNvSpPr txBox="1"/>
          <p:nvPr/>
        </p:nvSpPr>
        <p:spPr>
          <a:xfrm>
            <a:off x="6784168" y="1939715"/>
            <a:ext cx="4789993" cy="923330"/>
          </a:xfrm>
          <a:prstGeom prst="rect">
            <a:avLst/>
          </a:prstGeom>
          <a:noFill/>
        </p:spPr>
        <p:txBody>
          <a:bodyPr wrap="square" rtlCol="0">
            <a:spAutoFit/>
          </a:bodyPr>
          <a:lstStyle/>
          <a:p>
            <a:r>
              <a:rPr lang="en-GB" dirty="0" smtClean="0"/>
              <a:t>I want the value of variable to be 10 upon completion of the for loop. Did the for loop work correctly?</a:t>
            </a:r>
            <a:endParaRPr lang="en-GB" dirty="0"/>
          </a:p>
        </p:txBody>
      </p:sp>
      <p:sp>
        <p:nvSpPr>
          <p:cNvPr id="9" name="TextBox 8"/>
          <p:cNvSpPr txBox="1"/>
          <p:nvPr/>
        </p:nvSpPr>
        <p:spPr>
          <a:xfrm>
            <a:off x="764059" y="4337650"/>
            <a:ext cx="3257550" cy="369332"/>
          </a:xfrm>
          <a:prstGeom prst="rect">
            <a:avLst/>
          </a:prstGeom>
          <a:noFill/>
        </p:spPr>
        <p:txBody>
          <a:bodyPr wrap="square" rtlCol="0">
            <a:spAutoFit/>
          </a:bodyPr>
          <a:lstStyle/>
          <a:p>
            <a:r>
              <a:rPr lang="en-GB" dirty="0" smtClean="0"/>
              <a:t>Yes, it did.</a:t>
            </a:r>
            <a:endParaRPr lang="en-GB" dirty="0"/>
          </a:p>
        </p:txBody>
      </p:sp>
      <p:sp>
        <p:nvSpPr>
          <p:cNvPr id="10" name="TextBox 9"/>
          <p:cNvSpPr txBox="1"/>
          <p:nvPr/>
        </p:nvSpPr>
        <p:spPr>
          <a:xfrm>
            <a:off x="764059" y="1992224"/>
            <a:ext cx="3257550" cy="369332"/>
          </a:xfrm>
          <a:prstGeom prst="rect">
            <a:avLst/>
          </a:prstGeom>
          <a:noFill/>
        </p:spPr>
        <p:txBody>
          <a:bodyPr wrap="square" rtlCol="0">
            <a:spAutoFit/>
          </a:bodyPr>
          <a:lstStyle/>
          <a:p>
            <a:r>
              <a:rPr lang="en-GB" dirty="0" smtClean="0"/>
              <a:t>Did this chunk of code run?</a:t>
            </a:r>
            <a:endParaRPr lang="en-GB" dirty="0"/>
          </a:p>
        </p:txBody>
      </p:sp>
      <p:sp>
        <p:nvSpPr>
          <p:cNvPr id="11" name="TextBox 10"/>
          <p:cNvSpPr txBox="1"/>
          <p:nvPr/>
        </p:nvSpPr>
        <p:spPr>
          <a:xfrm>
            <a:off x="6846028" y="3969977"/>
            <a:ext cx="3257550" cy="369332"/>
          </a:xfrm>
          <a:prstGeom prst="rect">
            <a:avLst/>
          </a:prstGeom>
          <a:noFill/>
        </p:spPr>
        <p:txBody>
          <a:bodyPr wrap="square" rtlCol="0">
            <a:spAutoFit/>
          </a:bodyPr>
          <a:lstStyle/>
          <a:p>
            <a:r>
              <a:rPr lang="en-GB" dirty="0" smtClean="0"/>
              <a:t>No.</a:t>
            </a:r>
            <a:endParaRPr lang="en-GB" dirty="0"/>
          </a:p>
        </p:txBody>
      </p:sp>
    </p:spTree>
    <p:extLst>
      <p:ext uri="{BB962C8B-B14F-4D97-AF65-F5344CB8AC3E}">
        <p14:creationId xmlns:p14="http://schemas.microsoft.com/office/powerpoint/2010/main" val="2446827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Run your code when you make changes</a:t>
            </a:r>
            <a:endParaRPr lang="en-GB" dirty="0"/>
          </a:p>
        </p:txBody>
      </p:sp>
      <p:sp>
        <p:nvSpPr>
          <p:cNvPr id="3" name="Content Placeholder 2"/>
          <p:cNvSpPr>
            <a:spLocks noGrp="1"/>
          </p:cNvSpPr>
          <p:nvPr>
            <p:ph idx="1"/>
          </p:nvPr>
        </p:nvSpPr>
        <p:spPr/>
        <p:txBody>
          <a:bodyPr/>
          <a:lstStyle/>
          <a:p>
            <a:r>
              <a:rPr lang="en-GB" dirty="0" smtClean="0"/>
              <a:t>Do not sit down and code for a hour or so without running the code you are writing. Chances are, you will never get to the bottom of all of the errors that your programme reports when it runs.</a:t>
            </a:r>
          </a:p>
          <a:p>
            <a:r>
              <a:rPr lang="en-GB" dirty="0" smtClean="0"/>
              <a:t>Instead, you should run your script every few minutes. It is not possible to run your code too many times.</a:t>
            </a:r>
          </a:p>
          <a:p>
            <a:r>
              <a:rPr lang="en-GB" dirty="0" smtClean="0"/>
              <a:t>Remember, the more code you write or edit between test runs, the more places you are going to have to go back an investigate when your code hits an error.</a:t>
            </a:r>
            <a:endParaRPr lang="en-GB" dirty="0"/>
          </a:p>
        </p:txBody>
      </p:sp>
    </p:spTree>
    <p:extLst>
      <p:ext uri="{BB962C8B-B14F-4D97-AF65-F5344CB8AC3E}">
        <p14:creationId xmlns:p14="http://schemas.microsoft.com/office/powerpoint/2010/main" val="19435713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 your error messages</a:t>
            </a:r>
            <a:endParaRPr lang="en-GB" dirty="0"/>
          </a:p>
        </p:txBody>
      </p:sp>
      <p:sp>
        <p:nvSpPr>
          <p:cNvPr id="3" name="Content Placeholder 2"/>
          <p:cNvSpPr>
            <a:spLocks noGrp="1"/>
          </p:cNvSpPr>
          <p:nvPr>
            <p:ph idx="1"/>
          </p:nvPr>
        </p:nvSpPr>
        <p:spPr/>
        <p:txBody>
          <a:bodyPr/>
          <a:lstStyle/>
          <a:p>
            <a:r>
              <a:rPr lang="en-GB" dirty="0" smtClean="0"/>
              <a:t>Do not be disheartened when you get an error message. More often than not, you’ll realise what the error is as soon as you read the message; i.e. the for loop doesn’t work on a list because the list is empty.</a:t>
            </a:r>
          </a:p>
          <a:p>
            <a:r>
              <a:rPr lang="en-GB" dirty="0" smtClean="0"/>
              <a:t>This is particularly the case with Python, which provides you with error messages in ‘clear English’ compared to the cryptic messages given by offered by other languages.</a:t>
            </a:r>
          </a:p>
          <a:p>
            <a:r>
              <a:rPr lang="en-GB" dirty="0" smtClean="0"/>
              <a:t>At the very least, the error message will let you know which lines is experiencing the error. However, this may not be the line causing the error. Still, this offers a good starting point for your bug search.</a:t>
            </a:r>
          </a:p>
        </p:txBody>
      </p:sp>
    </p:spTree>
    <p:extLst>
      <p:ext uri="{BB962C8B-B14F-4D97-AF65-F5344CB8AC3E}">
        <p14:creationId xmlns:p14="http://schemas.microsoft.com/office/powerpoint/2010/main" val="33461623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3276"/>
            <a:ext cx="10515600" cy="1325563"/>
          </a:xfrm>
        </p:spPr>
        <p:txBody>
          <a:bodyPr/>
          <a:lstStyle/>
          <a:p>
            <a:r>
              <a:rPr lang="en-GB" dirty="0" smtClean="0"/>
              <a:t>Google the error message</a:t>
            </a:r>
            <a:endParaRPr lang="en-GB" dirty="0"/>
          </a:p>
        </p:txBody>
      </p:sp>
      <p:sp>
        <p:nvSpPr>
          <p:cNvPr id="3" name="Content Placeholder 2"/>
          <p:cNvSpPr>
            <a:spLocks noGrp="1"/>
          </p:cNvSpPr>
          <p:nvPr>
            <p:ph idx="1"/>
          </p:nvPr>
        </p:nvSpPr>
        <p:spPr>
          <a:xfrm>
            <a:off x="640491" y="2016734"/>
            <a:ext cx="11106665" cy="1929189"/>
          </a:xfrm>
        </p:spPr>
        <p:txBody>
          <a:bodyPr>
            <a:normAutofit/>
          </a:bodyPr>
          <a:lstStyle/>
          <a:p>
            <a:r>
              <a:rPr lang="en-GB" sz="2400" dirty="0" smtClean="0"/>
              <a:t>This can sometimes be a bit of a hit-or-miss, depending on the nature of the error.</a:t>
            </a:r>
          </a:p>
          <a:p>
            <a:r>
              <a:rPr lang="en-GB" sz="2400" dirty="0" smtClean="0"/>
              <a:t>If your error is fairly specific, then there will nearly always be a webpage where someone has already asked for help with an error that is either identical or very similar to the one you are experiencing; stackoverflow.com is the most common page you’ll come across in this scenario.</a:t>
            </a:r>
          </a:p>
          <a:p>
            <a:pPr marL="0" indent="0">
              <a:buNone/>
            </a:pPr>
            <a:endParaRPr lang="en-GB" sz="2400" dirty="0" smtClean="0"/>
          </a:p>
          <a:p>
            <a:pPr marL="0" indent="0">
              <a:buNone/>
            </a:pPr>
            <a:endParaRPr lang="en-GB" dirty="0"/>
          </a:p>
        </p:txBody>
      </p:sp>
      <p:pic>
        <p:nvPicPr>
          <p:cNvPr id="1026" name="Picture 2" descr="Googling an Error Mess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5971" y="3855795"/>
            <a:ext cx="4619625" cy="25717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40491" y="3945923"/>
            <a:ext cx="6023920" cy="2554545"/>
          </a:xfrm>
          <a:prstGeom prst="rect">
            <a:avLst/>
          </a:prstGeom>
          <a:noFill/>
        </p:spPr>
        <p:txBody>
          <a:bodyPr wrap="square" rtlCol="0">
            <a:spAutoFit/>
          </a:bodyPr>
          <a:lstStyle/>
          <a:p>
            <a:pPr marL="285750" indent="-285750">
              <a:buFont typeface="Arial" panose="020B0604020202020204" pitchFamily="34" charset="0"/>
              <a:buChar char="•"/>
            </a:pPr>
            <a:r>
              <a:rPr lang="en-GB" sz="2400" dirty="0" smtClean="0"/>
              <a:t>Do make sure that you read the description of the problem carefully to ensure that the problem is the same as the one you are dealing with. Then read the first two or three replies to see if page contains a workable solution.</a:t>
            </a:r>
          </a:p>
          <a:p>
            <a:pPr marL="285750" indent="-285750">
              <a:buFont typeface="Arial" panose="020B0604020202020204" pitchFamily="34" charset="0"/>
              <a:buChar char="•"/>
            </a:pPr>
            <a:endParaRPr lang="en-GB" sz="1600" dirty="0"/>
          </a:p>
        </p:txBody>
      </p:sp>
      <p:pic>
        <p:nvPicPr>
          <p:cNvPr id="6" name="Picture 5"/>
          <p:cNvPicPr>
            <a:picLocks noChangeAspect="1"/>
          </p:cNvPicPr>
          <p:nvPr/>
        </p:nvPicPr>
        <p:blipFill>
          <a:blip r:embed="rId3"/>
          <a:stretch>
            <a:fillRect/>
          </a:stretch>
        </p:blipFill>
        <p:spPr>
          <a:xfrm>
            <a:off x="7137070" y="177673"/>
            <a:ext cx="4372104" cy="1839061"/>
          </a:xfrm>
          <a:prstGeom prst="rect">
            <a:avLst/>
          </a:prstGeom>
        </p:spPr>
      </p:pic>
      <p:sp>
        <p:nvSpPr>
          <p:cNvPr id="5" name="TextBox 4"/>
          <p:cNvSpPr txBox="1"/>
          <p:nvPr/>
        </p:nvSpPr>
        <p:spPr>
          <a:xfrm>
            <a:off x="640491" y="1185737"/>
            <a:ext cx="6496579" cy="830997"/>
          </a:xfrm>
          <a:prstGeom prst="rect">
            <a:avLst/>
          </a:prstGeom>
          <a:noFill/>
        </p:spPr>
        <p:txBody>
          <a:bodyPr wrap="square" rtlCol="0">
            <a:spAutoFit/>
          </a:bodyPr>
          <a:lstStyle/>
          <a:p>
            <a:pPr marL="285750" indent="-285750">
              <a:buFont typeface="Arial" panose="020B0604020202020204" pitchFamily="34" charset="0"/>
              <a:buChar char="•"/>
            </a:pPr>
            <a:r>
              <a:rPr lang="en-GB" sz="2400" dirty="0"/>
              <a:t>If you cannot work out the cause of an error message, google the error code and description</a:t>
            </a:r>
            <a:r>
              <a:rPr lang="en-GB" sz="2400" dirty="0" smtClean="0"/>
              <a:t>.</a:t>
            </a:r>
            <a:endParaRPr lang="en-GB" sz="2400" dirty="0"/>
          </a:p>
        </p:txBody>
      </p:sp>
    </p:spTree>
    <p:extLst>
      <p:ext uri="{BB962C8B-B14F-4D97-AF65-F5344CB8AC3E}">
        <p14:creationId xmlns:p14="http://schemas.microsoft.com/office/powerpoint/2010/main" val="5630181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Comment out code</a:t>
            </a:r>
            <a:endParaRPr lang="en-GB" dirty="0"/>
          </a:p>
        </p:txBody>
      </p:sp>
      <p:sp>
        <p:nvSpPr>
          <p:cNvPr id="3" name="Content Placeholder 2"/>
          <p:cNvSpPr>
            <a:spLocks noGrp="1"/>
          </p:cNvSpPr>
          <p:nvPr>
            <p:ph idx="1"/>
          </p:nvPr>
        </p:nvSpPr>
        <p:spPr/>
        <p:txBody>
          <a:bodyPr/>
          <a:lstStyle/>
          <a:p>
            <a:r>
              <a:rPr lang="en-GB" dirty="0" smtClean="0"/>
              <a:t>You can often comment out bits of code that are not related to the chunk of code that contains the error.</a:t>
            </a:r>
          </a:p>
          <a:p>
            <a:r>
              <a:rPr lang="en-GB" dirty="0" smtClean="0"/>
              <a:t>This will obviously make the code run faster and might make it easier to isolate the error.</a:t>
            </a:r>
            <a:endParaRPr lang="en-GB" dirty="0"/>
          </a:p>
        </p:txBody>
      </p:sp>
    </p:spTree>
    <p:extLst>
      <p:ext uri="{BB962C8B-B14F-4D97-AF65-F5344CB8AC3E}">
        <p14:creationId xmlns:p14="http://schemas.microsoft.com/office/powerpoint/2010/main" val="19938386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Binary searches</a:t>
            </a:r>
            <a:endParaRPr lang="en-GB" dirty="0"/>
          </a:p>
        </p:txBody>
      </p:sp>
      <p:sp>
        <p:nvSpPr>
          <p:cNvPr id="3" name="Content Placeholder 2"/>
          <p:cNvSpPr>
            <a:spLocks noGrp="1"/>
          </p:cNvSpPr>
          <p:nvPr>
            <p:ph idx="1"/>
          </p:nvPr>
        </p:nvSpPr>
        <p:spPr/>
        <p:txBody>
          <a:bodyPr/>
          <a:lstStyle/>
          <a:p>
            <a:r>
              <a:rPr lang="en-GB" dirty="0" smtClean="0"/>
              <a:t>This method draws upon a lot of the methods we have already covered.</a:t>
            </a:r>
          </a:p>
          <a:p>
            <a:r>
              <a:rPr lang="en-GB" dirty="0" smtClean="0"/>
              <a:t>Here, you want to break the code into chunks; normally two chunks, hence this method’s name.</a:t>
            </a:r>
          </a:p>
          <a:p>
            <a:r>
              <a:rPr lang="en-GB" dirty="0" smtClean="0"/>
              <a:t>You then isolate which chunk of code the error is in.</a:t>
            </a:r>
          </a:p>
          <a:p>
            <a:r>
              <a:rPr lang="en-GB" dirty="0" smtClean="0"/>
              <a:t>After which, you take the chunk of code in question, and divide that up, and work out which of these new chunks contains the error.</a:t>
            </a:r>
          </a:p>
          <a:p>
            <a:r>
              <a:rPr lang="en-GB" dirty="0" smtClean="0"/>
              <a:t>So on until you’ve isolate the cause of the error.</a:t>
            </a:r>
          </a:p>
        </p:txBody>
      </p:sp>
    </p:spTree>
    <p:extLst>
      <p:ext uri="{BB962C8B-B14F-4D97-AF65-F5344CB8AC3E}">
        <p14:creationId xmlns:p14="http://schemas.microsoft.com/office/powerpoint/2010/main" val="20115417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Walk away</a:t>
            </a:r>
            <a:endParaRPr lang="en-GB" dirty="0"/>
          </a:p>
        </p:txBody>
      </p:sp>
      <p:sp>
        <p:nvSpPr>
          <p:cNvPr id="3" name="Content Placeholder 2"/>
          <p:cNvSpPr>
            <a:spLocks noGrp="1"/>
          </p:cNvSpPr>
          <p:nvPr>
            <p:ph idx="1"/>
          </p:nvPr>
        </p:nvSpPr>
        <p:spPr/>
        <p:txBody>
          <a:bodyPr/>
          <a:lstStyle/>
          <a:p>
            <a:r>
              <a:rPr lang="en-GB" dirty="0" smtClean="0"/>
              <a:t>If you have been trying to fix an error for a prolonged period of time, 30 minutes or so, get up and walk away from the screen and do something else for a while.</a:t>
            </a:r>
          </a:p>
          <a:p>
            <a:r>
              <a:rPr lang="en-GB" dirty="0" smtClean="0"/>
              <a:t>Often the answer to your issue will present itself upon your return to the computer, as if by magic.</a:t>
            </a:r>
            <a:endParaRPr lang="en-GB" dirty="0"/>
          </a:p>
        </p:txBody>
      </p:sp>
    </p:spTree>
    <p:extLst>
      <p:ext uri="{BB962C8B-B14F-4D97-AF65-F5344CB8AC3E}">
        <p14:creationId xmlns:p14="http://schemas.microsoft.com/office/powerpoint/2010/main" val="40480199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Phrase your problem as a question</a:t>
            </a:r>
            <a:endParaRPr lang="en-GB" dirty="0"/>
          </a:p>
        </p:txBody>
      </p:sp>
      <p:sp>
        <p:nvSpPr>
          <p:cNvPr id="3" name="Content Placeholder 2"/>
          <p:cNvSpPr>
            <a:spLocks noGrp="1"/>
          </p:cNvSpPr>
          <p:nvPr>
            <p:ph idx="1"/>
          </p:nvPr>
        </p:nvSpPr>
        <p:spPr>
          <a:xfrm>
            <a:off x="838200" y="1916242"/>
            <a:ext cx="6740611" cy="4351338"/>
          </a:xfrm>
        </p:spPr>
        <p:txBody>
          <a:bodyPr/>
          <a:lstStyle/>
          <a:p>
            <a:r>
              <a:rPr lang="en-GB" dirty="0" smtClean="0"/>
              <a:t>Many software developers have been trained to phrase their problem as a question.</a:t>
            </a:r>
          </a:p>
          <a:p>
            <a:r>
              <a:rPr lang="en-GB" dirty="0" smtClean="0"/>
              <a:t>The idea here is that phrasing your issue in this manner often helps you to realise the cause of the problem.</a:t>
            </a:r>
          </a:p>
          <a:p>
            <a:r>
              <a:rPr lang="en-GB" dirty="0" smtClean="0"/>
              <a:t>This often works!</a:t>
            </a:r>
          </a:p>
        </p:txBody>
      </p:sp>
      <p:pic>
        <p:nvPicPr>
          <p:cNvPr id="4" name="Picture 3"/>
          <p:cNvPicPr>
            <a:picLocks noChangeAspect="1"/>
          </p:cNvPicPr>
          <p:nvPr/>
        </p:nvPicPr>
        <p:blipFill>
          <a:blip r:embed="rId2"/>
          <a:stretch>
            <a:fillRect/>
          </a:stretch>
        </p:blipFill>
        <p:spPr>
          <a:xfrm>
            <a:off x="9639300" y="2624138"/>
            <a:ext cx="1714500" cy="3552825"/>
          </a:xfrm>
          <a:prstGeom prst="rect">
            <a:avLst/>
          </a:prstGeom>
        </p:spPr>
      </p:pic>
    </p:spTree>
    <p:extLst>
      <p:ext uri="{BB962C8B-B14F-4D97-AF65-F5344CB8AC3E}">
        <p14:creationId xmlns:p14="http://schemas.microsoft.com/office/powerpoint/2010/main" val="38316191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38200" y="365125"/>
            <a:ext cx="10515600" cy="1325563"/>
          </a:xfrm>
        </p:spPr>
        <p:txBody>
          <a:bodyPr/>
          <a:lstStyle/>
          <a:p>
            <a:r>
              <a:rPr lang="en-GB" dirty="0" smtClean="0"/>
              <a:t>The </a:t>
            </a:r>
            <a:r>
              <a:rPr lang="en-GB" dirty="0" smtClean="0">
                <a:latin typeface="Agency FB" panose="020B0503020202020204" pitchFamily="34" charset="0"/>
              </a:rPr>
              <a:t>close() </a:t>
            </a:r>
            <a:r>
              <a:rPr lang="en-GB" dirty="0" smtClean="0"/>
              <a:t>function</a:t>
            </a:r>
            <a:endParaRPr lang="en-GB" dirty="0"/>
          </a:p>
        </p:txBody>
      </p:sp>
      <p:sp>
        <p:nvSpPr>
          <p:cNvPr id="8" name="Content Placeholder 2"/>
          <p:cNvSpPr>
            <a:spLocks noGrp="1"/>
          </p:cNvSpPr>
          <p:nvPr>
            <p:ph idx="1"/>
          </p:nvPr>
        </p:nvSpPr>
        <p:spPr>
          <a:xfrm>
            <a:off x="838200" y="1825625"/>
            <a:ext cx="10515600" cy="1329467"/>
          </a:xfrm>
        </p:spPr>
        <p:txBody>
          <a:bodyPr>
            <a:normAutofit fontScale="85000" lnSpcReduction="20000"/>
          </a:bodyPr>
          <a:lstStyle/>
          <a:p>
            <a:r>
              <a:rPr lang="en-GB" dirty="0" smtClean="0"/>
              <a:t>Likewise, once you’re done working with a file, you can close it with the </a:t>
            </a:r>
            <a:r>
              <a:rPr lang="en-GB" dirty="0" smtClean="0">
                <a:solidFill>
                  <a:schemeClr val="accent5">
                    <a:lumMod val="75000"/>
                  </a:schemeClr>
                </a:solidFill>
                <a:latin typeface="Agency FB" panose="020B0503020202020204" pitchFamily="34" charset="0"/>
              </a:rPr>
              <a:t>close() </a:t>
            </a:r>
            <a:r>
              <a:rPr lang="en-GB" dirty="0" smtClean="0"/>
              <a:t>function.</a:t>
            </a:r>
          </a:p>
          <a:p>
            <a:r>
              <a:rPr lang="en-GB" dirty="0" smtClean="0"/>
              <a:t>Using this function will free up any system resources that are being used up by having the file open.</a:t>
            </a:r>
            <a:endParaRPr lang="en-GB" dirty="0"/>
          </a:p>
        </p:txBody>
      </p:sp>
      <p:pic>
        <p:nvPicPr>
          <p:cNvPr id="9" name="Picture 8"/>
          <p:cNvPicPr>
            <a:picLocks noChangeAspect="1"/>
          </p:cNvPicPr>
          <p:nvPr/>
        </p:nvPicPr>
        <p:blipFill>
          <a:blip r:embed="rId2"/>
          <a:stretch>
            <a:fillRect/>
          </a:stretch>
        </p:blipFill>
        <p:spPr>
          <a:xfrm>
            <a:off x="1208902" y="3605211"/>
            <a:ext cx="2266950" cy="257175"/>
          </a:xfrm>
          <a:prstGeom prst="rect">
            <a:avLst/>
          </a:prstGeom>
        </p:spPr>
      </p:pic>
    </p:spTree>
    <p:extLst>
      <p:ext uri="{BB962C8B-B14F-4D97-AF65-F5344CB8AC3E}">
        <p14:creationId xmlns:p14="http://schemas.microsoft.com/office/powerpoint/2010/main" val="6683366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Ask someone</a:t>
            </a:r>
            <a:endParaRPr lang="en-GB" dirty="0"/>
          </a:p>
        </p:txBody>
      </p:sp>
      <p:sp>
        <p:nvSpPr>
          <p:cNvPr id="3" name="Content Placeholder 2"/>
          <p:cNvSpPr>
            <a:spLocks noGrp="1"/>
          </p:cNvSpPr>
          <p:nvPr>
            <p:ph idx="1"/>
          </p:nvPr>
        </p:nvSpPr>
        <p:spPr/>
        <p:txBody>
          <a:bodyPr/>
          <a:lstStyle/>
          <a:p>
            <a:r>
              <a:rPr lang="en-GB" dirty="0" smtClean="0"/>
              <a:t>If all else fails, do not hesitate to ask a colleague or friend who is a coder and maybe familiar with the language for help.</a:t>
            </a:r>
          </a:p>
          <a:p>
            <a:r>
              <a:rPr lang="en-GB" dirty="0" smtClean="0"/>
              <a:t>They may not even need to be a specialist, sometimes a fresh pair of eyes belonging to someone who is not invested in the project is more efficient at helping you work out your issue than spending hours trying to solve the issue on your own or getting lost the internet trying to find a solution.</a:t>
            </a:r>
            <a:endParaRPr lang="en-GB" dirty="0"/>
          </a:p>
        </p:txBody>
      </p:sp>
    </p:spTree>
    <p:extLst>
      <p:ext uri="{BB962C8B-B14F-4D97-AF65-F5344CB8AC3E}">
        <p14:creationId xmlns:p14="http://schemas.microsoft.com/office/powerpoint/2010/main" val="29200088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9940" y="2902585"/>
            <a:ext cx="10515600" cy="1325563"/>
          </a:xfrm>
        </p:spPr>
        <p:txBody>
          <a:bodyPr/>
          <a:lstStyle/>
          <a:p>
            <a:r>
              <a:rPr lang="en-GB" dirty="0" smtClean="0"/>
              <a:t>Any questions?</a:t>
            </a:r>
            <a:endParaRPr lang="en-GB" dirty="0"/>
          </a:p>
        </p:txBody>
      </p:sp>
    </p:spTree>
    <p:extLst>
      <p:ext uri="{BB962C8B-B14F-4D97-AF65-F5344CB8AC3E}">
        <p14:creationId xmlns:p14="http://schemas.microsoft.com/office/powerpoint/2010/main" val="3821551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Reading in a file and printing to screen example</a:t>
            </a:r>
            <a:endParaRPr lang="en-GB" dirty="0"/>
          </a:p>
        </p:txBody>
      </p:sp>
      <p:sp>
        <p:nvSpPr>
          <p:cNvPr id="3" name="Content Placeholder 2"/>
          <p:cNvSpPr>
            <a:spLocks noGrp="1"/>
          </p:cNvSpPr>
          <p:nvPr>
            <p:ph idx="1"/>
          </p:nvPr>
        </p:nvSpPr>
        <p:spPr>
          <a:xfrm>
            <a:off x="838200" y="1825625"/>
            <a:ext cx="10515600" cy="1280040"/>
          </a:xfrm>
        </p:spPr>
        <p:txBody>
          <a:bodyPr/>
          <a:lstStyle/>
          <a:p>
            <a:pPr marL="0" indent="0">
              <a:buNone/>
            </a:pPr>
            <a:r>
              <a:rPr lang="en-GB" dirty="0" smtClean="0"/>
              <a:t>Using what you have now learned about for loops, it is possible to open a file for reading and then print each line in the file to the screen using a for loop.</a:t>
            </a:r>
            <a:endParaRPr lang="en-GB" dirty="0"/>
          </a:p>
        </p:txBody>
      </p:sp>
      <p:pic>
        <p:nvPicPr>
          <p:cNvPr id="4" name="Picture 3"/>
          <p:cNvPicPr>
            <a:picLocks noChangeAspect="1"/>
          </p:cNvPicPr>
          <p:nvPr/>
        </p:nvPicPr>
        <p:blipFill>
          <a:blip r:embed="rId2"/>
          <a:stretch>
            <a:fillRect/>
          </a:stretch>
        </p:blipFill>
        <p:spPr>
          <a:xfrm>
            <a:off x="838200" y="4274923"/>
            <a:ext cx="5762625" cy="647700"/>
          </a:xfrm>
          <a:prstGeom prst="rect">
            <a:avLst/>
          </a:prstGeom>
        </p:spPr>
      </p:pic>
      <p:pic>
        <p:nvPicPr>
          <p:cNvPr id="5" name="Picture 4"/>
          <p:cNvPicPr>
            <a:picLocks noChangeAspect="1"/>
          </p:cNvPicPr>
          <p:nvPr/>
        </p:nvPicPr>
        <p:blipFill>
          <a:blip r:embed="rId3"/>
          <a:stretch>
            <a:fillRect/>
          </a:stretch>
        </p:blipFill>
        <p:spPr>
          <a:xfrm>
            <a:off x="7454727" y="4196191"/>
            <a:ext cx="3600451" cy="2552779"/>
          </a:xfrm>
          <a:prstGeom prst="rect">
            <a:avLst/>
          </a:prstGeom>
        </p:spPr>
      </p:pic>
      <p:sp>
        <p:nvSpPr>
          <p:cNvPr id="6" name="Rectangle 5"/>
          <p:cNvSpPr/>
          <p:nvPr/>
        </p:nvSpPr>
        <p:spPr>
          <a:xfrm>
            <a:off x="662839" y="3155857"/>
            <a:ext cx="9865346" cy="830997"/>
          </a:xfrm>
          <a:prstGeom prst="rect">
            <a:avLst/>
          </a:prstGeom>
        </p:spPr>
        <p:txBody>
          <a:bodyPr wrap="square">
            <a:spAutoFit/>
          </a:bodyPr>
          <a:lstStyle/>
          <a:p>
            <a:pPr marL="285750" indent="-285750">
              <a:buFont typeface="Arial" panose="020B0604020202020204" pitchFamily="34" charset="0"/>
              <a:buChar char="•"/>
            </a:pPr>
            <a:r>
              <a:rPr lang="en-GB" sz="2400" dirty="0" smtClean="0">
                <a:solidFill>
                  <a:schemeClr val="accent2">
                    <a:lumMod val="50000"/>
                  </a:schemeClr>
                </a:solidFill>
              </a:rPr>
              <a:t>Use a for loop and the variable name that you assigned the open file to in order to print each of the lines in your file to the screen.</a:t>
            </a:r>
            <a:endParaRPr lang="en-GB" sz="2400" dirty="0">
              <a:solidFill>
                <a:schemeClr val="accent2">
                  <a:lumMod val="50000"/>
                </a:schemeClr>
              </a:solidFill>
            </a:endParaRPr>
          </a:p>
        </p:txBody>
      </p:sp>
      <p:sp>
        <p:nvSpPr>
          <p:cNvPr id="8" name="TextBox 7"/>
          <p:cNvSpPr txBox="1"/>
          <p:nvPr/>
        </p:nvSpPr>
        <p:spPr>
          <a:xfrm>
            <a:off x="376623" y="4195931"/>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9" name="TextBox 8"/>
          <p:cNvSpPr txBox="1"/>
          <p:nvPr/>
        </p:nvSpPr>
        <p:spPr>
          <a:xfrm>
            <a:off x="6887990" y="4128498"/>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spTree>
    <p:extLst>
      <p:ext uri="{BB962C8B-B14F-4D97-AF65-F5344CB8AC3E}">
        <p14:creationId xmlns:p14="http://schemas.microsoft.com/office/powerpoint/2010/main" val="2043883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smtClean="0">
                <a:latin typeface="Agency FB" panose="020B0503020202020204" pitchFamily="34" charset="0"/>
              </a:rPr>
              <a:t>read() </a:t>
            </a:r>
            <a:r>
              <a:rPr lang="en-GB" dirty="0" smtClean="0"/>
              <a:t>function</a:t>
            </a:r>
            <a:endParaRPr lang="en-GB" dirty="0"/>
          </a:p>
        </p:txBody>
      </p:sp>
      <p:sp>
        <p:nvSpPr>
          <p:cNvPr id="3" name="Content Placeholder 2"/>
          <p:cNvSpPr>
            <a:spLocks noGrp="1"/>
          </p:cNvSpPr>
          <p:nvPr>
            <p:ph idx="1"/>
          </p:nvPr>
        </p:nvSpPr>
        <p:spPr>
          <a:xfrm>
            <a:off x="838200" y="1690688"/>
            <a:ext cx="10515600" cy="835197"/>
          </a:xfrm>
        </p:spPr>
        <p:txBody>
          <a:bodyPr>
            <a:normAutofit lnSpcReduction="10000"/>
          </a:bodyPr>
          <a:lstStyle/>
          <a:p>
            <a:r>
              <a:rPr lang="en-GB" dirty="0" smtClean="0"/>
              <a:t>However, you don’t need to use any loops to access file contents. Python has three in-built file reading commands:</a:t>
            </a:r>
            <a:endParaRPr lang="en-GB" dirty="0"/>
          </a:p>
        </p:txBody>
      </p:sp>
      <p:sp>
        <p:nvSpPr>
          <p:cNvPr id="4" name="TextBox 3"/>
          <p:cNvSpPr txBox="1"/>
          <p:nvPr/>
        </p:nvSpPr>
        <p:spPr>
          <a:xfrm>
            <a:off x="838200" y="2525885"/>
            <a:ext cx="9654746" cy="369332"/>
          </a:xfrm>
          <a:prstGeom prst="rect">
            <a:avLst/>
          </a:prstGeom>
          <a:noFill/>
        </p:spPr>
        <p:txBody>
          <a:bodyPr wrap="square" rtlCol="0">
            <a:spAutoFit/>
          </a:bodyPr>
          <a:lstStyle/>
          <a:p>
            <a:r>
              <a:rPr lang="en-GB" dirty="0" smtClean="0"/>
              <a:t>1. </a:t>
            </a:r>
            <a:r>
              <a:rPr lang="en-GB" dirty="0" smtClean="0">
                <a:solidFill>
                  <a:schemeClr val="accent5">
                    <a:lumMod val="75000"/>
                  </a:schemeClr>
                </a:solidFill>
                <a:latin typeface="Agency FB" panose="020B0503020202020204" pitchFamily="34" charset="0"/>
              </a:rPr>
              <a:t>&lt;file&gt;.read()</a:t>
            </a:r>
            <a:r>
              <a:rPr lang="en-GB" dirty="0" smtClean="0">
                <a:solidFill>
                  <a:schemeClr val="accent5">
                    <a:lumMod val="75000"/>
                  </a:schemeClr>
                </a:solidFill>
              </a:rPr>
              <a:t> </a:t>
            </a:r>
            <a:r>
              <a:rPr lang="en-GB" dirty="0" smtClean="0"/>
              <a:t>= Returns the entire contents of the file as a single string:</a:t>
            </a:r>
            <a:endParaRPr lang="en-GB" dirty="0">
              <a:latin typeface="Agency FB" panose="020B0503020202020204" pitchFamily="34" charset="0"/>
            </a:endParaRPr>
          </a:p>
        </p:txBody>
      </p:sp>
      <p:pic>
        <p:nvPicPr>
          <p:cNvPr id="5" name="Picture 4"/>
          <p:cNvPicPr>
            <a:picLocks noChangeAspect="1"/>
          </p:cNvPicPr>
          <p:nvPr/>
        </p:nvPicPr>
        <p:blipFill>
          <a:blip r:embed="rId2"/>
          <a:stretch>
            <a:fillRect/>
          </a:stretch>
        </p:blipFill>
        <p:spPr>
          <a:xfrm>
            <a:off x="838200" y="3151532"/>
            <a:ext cx="6153150" cy="419100"/>
          </a:xfrm>
          <a:prstGeom prst="rect">
            <a:avLst/>
          </a:prstGeom>
        </p:spPr>
      </p:pic>
      <p:pic>
        <p:nvPicPr>
          <p:cNvPr id="6" name="Picture 5"/>
          <p:cNvPicPr>
            <a:picLocks noChangeAspect="1"/>
          </p:cNvPicPr>
          <p:nvPr/>
        </p:nvPicPr>
        <p:blipFill>
          <a:blip r:embed="rId3"/>
          <a:stretch>
            <a:fillRect/>
          </a:stretch>
        </p:blipFill>
        <p:spPr>
          <a:xfrm>
            <a:off x="6991350" y="3004069"/>
            <a:ext cx="2677812" cy="1253216"/>
          </a:xfrm>
          <a:prstGeom prst="rect">
            <a:avLst/>
          </a:prstGeom>
        </p:spPr>
      </p:pic>
      <p:sp>
        <p:nvSpPr>
          <p:cNvPr id="7" name="TextBox 6"/>
          <p:cNvSpPr txBox="1"/>
          <p:nvPr/>
        </p:nvSpPr>
        <p:spPr>
          <a:xfrm>
            <a:off x="838200" y="4209595"/>
            <a:ext cx="9654746" cy="369332"/>
          </a:xfrm>
          <a:prstGeom prst="rect">
            <a:avLst/>
          </a:prstGeom>
          <a:noFill/>
        </p:spPr>
        <p:txBody>
          <a:bodyPr wrap="square" rtlCol="0">
            <a:spAutoFit/>
          </a:bodyPr>
          <a:lstStyle/>
          <a:p>
            <a:r>
              <a:rPr lang="en-GB" dirty="0"/>
              <a:t>2</a:t>
            </a:r>
            <a:r>
              <a:rPr lang="en-GB" dirty="0" smtClean="0"/>
              <a:t>. </a:t>
            </a:r>
            <a:r>
              <a:rPr lang="en-GB" dirty="0" smtClean="0">
                <a:solidFill>
                  <a:schemeClr val="accent5">
                    <a:lumMod val="75000"/>
                  </a:schemeClr>
                </a:solidFill>
                <a:latin typeface="Agency FB" panose="020B0503020202020204" pitchFamily="34" charset="0"/>
              </a:rPr>
              <a:t>&lt;file&gt;.</a:t>
            </a:r>
            <a:r>
              <a:rPr lang="en-GB" dirty="0" err="1" smtClean="0">
                <a:solidFill>
                  <a:schemeClr val="accent5">
                    <a:lumMod val="75000"/>
                  </a:schemeClr>
                </a:solidFill>
                <a:latin typeface="Agency FB" panose="020B0503020202020204" pitchFamily="34" charset="0"/>
              </a:rPr>
              <a:t>readline</a:t>
            </a:r>
            <a:r>
              <a:rPr lang="en-GB" dirty="0" smtClean="0">
                <a:solidFill>
                  <a:schemeClr val="accent5">
                    <a:lumMod val="75000"/>
                  </a:schemeClr>
                </a:solidFill>
                <a:latin typeface="Agency FB" panose="020B0503020202020204" pitchFamily="34" charset="0"/>
              </a:rPr>
              <a:t>()</a:t>
            </a:r>
            <a:r>
              <a:rPr lang="en-GB" dirty="0" smtClean="0"/>
              <a:t> = Returns one line at a time:</a:t>
            </a:r>
            <a:endParaRPr lang="en-GB" dirty="0">
              <a:latin typeface="Agency FB" panose="020B0503020202020204" pitchFamily="34" charset="0"/>
            </a:endParaRPr>
          </a:p>
        </p:txBody>
      </p:sp>
      <p:pic>
        <p:nvPicPr>
          <p:cNvPr id="8" name="Picture 7"/>
          <p:cNvPicPr>
            <a:picLocks noChangeAspect="1"/>
          </p:cNvPicPr>
          <p:nvPr/>
        </p:nvPicPr>
        <p:blipFill>
          <a:blip r:embed="rId4"/>
          <a:stretch>
            <a:fillRect/>
          </a:stretch>
        </p:blipFill>
        <p:spPr>
          <a:xfrm>
            <a:off x="838200" y="4670697"/>
            <a:ext cx="5629275" cy="428625"/>
          </a:xfrm>
          <a:prstGeom prst="rect">
            <a:avLst/>
          </a:prstGeom>
        </p:spPr>
      </p:pic>
      <p:pic>
        <p:nvPicPr>
          <p:cNvPr id="9" name="Picture 8"/>
          <p:cNvPicPr>
            <a:picLocks noChangeAspect="1"/>
          </p:cNvPicPr>
          <p:nvPr/>
        </p:nvPicPr>
        <p:blipFill>
          <a:blip r:embed="rId5"/>
          <a:stretch>
            <a:fillRect/>
          </a:stretch>
        </p:blipFill>
        <p:spPr>
          <a:xfrm>
            <a:off x="6885031" y="4617529"/>
            <a:ext cx="2191780" cy="726623"/>
          </a:xfrm>
          <a:prstGeom prst="rect">
            <a:avLst/>
          </a:prstGeom>
        </p:spPr>
      </p:pic>
      <p:sp>
        <p:nvSpPr>
          <p:cNvPr id="10" name="TextBox 9"/>
          <p:cNvSpPr txBox="1"/>
          <p:nvPr/>
        </p:nvSpPr>
        <p:spPr>
          <a:xfrm>
            <a:off x="751702" y="5462811"/>
            <a:ext cx="9654746" cy="369332"/>
          </a:xfrm>
          <a:prstGeom prst="rect">
            <a:avLst/>
          </a:prstGeom>
          <a:noFill/>
        </p:spPr>
        <p:txBody>
          <a:bodyPr wrap="square" rtlCol="0">
            <a:spAutoFit/>
          </a:bodyPr>
          <a:lstStyle/>
          <a:p>
            <a:r>
              <a:rPr lang="en-GB" dirty="0" smtClean="0"/>
              <a:t>3. </a:t>
            </a:r>
            <a:r>
              <a:rPr lang="en-GB" dirty="0" smtClean="0">
                <a:solidFill>
                  <a:schemeClr val="accent5">
                    <a:lumMod val="75000"/>
                  </a:schemeClr>
                </a:solidFill>
                <a:latin typeface="Agency FB" panose="020B0503020202020204" pitchFamily="34" charset="0"/>
              </a:rPr>
              <a:t>&lt;file&gt;.</a:t>
            </a:r>
            <a:r>
              <a:rPr lang="en-GB" dirty="0" err="1" smtClean="0">
                <a:solidFill>
                  <a:schemeClr val="accent5">
                    <a:lumMod val="75000"/>
                  </a:schemeClr>
                </a:solidFill>
                <a:latin typeface="Agency FB" panose="020B0503020202020204" pitchFamily="34" charset="0"/>
              </a:rPr>
              <a:t>readlines</a:t>
            </a:r>
            <a:r>
              <a:rPr lang="en-GB" dirty="0" smtClean="0">
                <a:solidFill>
                  <a:schemeClr val="accent5">
                    <a:lumMod val="75000"/>
                  </a:schemeClr>
                </a:solidFill>
                <a:latin typeface="Agency FB" panose="020B0503020202020204" pitchFamily="34" charset="0"/>
              </a:rPr>
              <a:t>()</a:t>
            </a:r>
            <a:r>
              <a:rPr lang="en-GB" dirty="0" smtClean="0">
                <a:solidFill>
                  <a:schemeClr val="accent5">
                    <a:lumMod val="75000"/>
                  </a:schemeClr>
                </a:solidFill>
              </a:rPr>
              <a:t> </a:t>
            </a:r>
            <a:r>
              <a:rPr lang="en-GB" dirty="0" smtClean="0"/>
              <a:t>= Returns a list of lines:</a:t>
            </a:r>
            <a:endParaRPr lang="en-GB" dirty="0">
              <a:latin typeface="Agency FB" panose="020B0503020202020204" pitchFamily="34" charset="0"/>
            </a:endParaRPr>
          </a:p>
        </p:txBody>
      </p:sp>
      <p:pic>
        <p:nvPicPr>
          <p:cNvPr id="11" name="Picture 10"/>
          <p:cNvPicPr>
            <a:picLocks noChangeAspect="1"/>
          </p:cNvPicPr>
          <p:nvPr/>
        </p:nvPicPr>
        <p:blipFill>
          <a:blip r:embed="rId6"/>
          <a:stretch>
            <a:fillRect/>
          </a:stretch>
        </p:blipFill>
        <p:spPr>
          <a:xfrm>
            <a:off x="838200" y="6030441"/>
            <a:ext cx="5686425" cy="438150"/>
          </a:xfrm>
          <a:prstGeom prst="rect">
            <a:avLst/>
          </a:prstGeom>
        </p:spPr>
      </p:pic>
      <p:pic>
        <p:nvPicPr>
          <p:cNvPr id="13" name="Picture 12"/>
          <p:cNvPicPr>
            <a:picLocks noChangeAspect="1"/>
          </p:cNvPicPr>
          <p:nvPr/>
        </p:nvPicPr>
        <p:blipFill>
          <a:blip r:embed="rId7"/>
          <a:stretch>
            <a:fillRect/>
          </a:stretch>
        </p:blipFill>
        <p:spPr>
          <a:xfrm>
            <a:off x="6885031" y="5793176"/>
            <a:ext cx="5181600" cy="723900"/>
          </a:xfrm>
          <a:prstGeom prst="rect">
            <a:avLst/>
          </a:prstGeom>
        </p:spPr>
      </p:pic>
    </p:spTree>
    <p:extLst>
      <p:ext uri="{BB962C8B-B14F-4D97-AF65-F5344CB8AC3E}">
        <p14:creationId xmlns:p14="http://schemas.microsoft.com/office/powerpoint/2010/main" val="2150525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smtClean="0">
                <a:latin typeface="Agency FB" panose="020B0503020202020204" pitchFamily="34" charset="0"/>
              </a:rPr>
              <a:t>write() </a:t>
            </a:r>
            <a:r>
              <a:rPr lang="en-GB" dirty="0" smtClean="0"/>
              <a:t>function</a:t>
            </a:r>
            <a:endParaRPr lang="en-GB" dirty="0"/>
          </a:p>
        </p:txBody>
      </p:sp>
      <p:sp>
        <p:nvSpPr>
          <p:cNvPr id="3" name="Content Placeholder 2"/>
          <p:cNvSpPr>
            <a:spLocks noGrp="1"/>
          </p:cNvSpPr>
          <p:nvPr>
            <p:ph idx="1"/>
          </p:nvPr>
        </p:nvSpPr>
        <p:spPr>
          <a:xfrm>
            <a:off x="838200" y="1417198"/>
            <a:ext cx="10515600" cy="917575"/>
          </a:xfrm>
        </p:spPr>
        <p:txBody>
          <a:bodyPr/>
          <a:lstStyle/>
          <a:p>
            <a:r>
              <a:rPr lang="en-GB" dirty="0" smtClean="0"/>
              <a:t>Likewise, there are two similar in-built functions for getting Python to write to a file:</a:t>
            </a:r>
            <a:endParaRPr lang="en-GB" dirty="0"/>
          </a:p>
        </p:txBody>
      </p:sp>
      <p:sp>
        <p:nvSpPr>
          <p:cNvPr id="4" name="TextBox 3"/>
          <p:cNvSpPr txBox="1"/>
          <p:nvPr/>
        </p:nvSpPr>
        <p:spPr>
          <a:xfrm>
            <a:off x="838200" y="2334773"/>
            <a:ext cx="9654746" cy="369332"/>
          </a:xfrm>
          <a:prstGeom prst="rect">
            <a:avLst/>
          </a:prstGeom>
          <a:noFill/>
        </p:spPr>
        <p:txBody>
          <a:bodyPr wrap="square" rtlCol="0">
            <a:spAutoFit/>
          </a:bodyPr>
          <a:lstStyle/>
          <a:p>
            <a:r>
              <a:rPr lang="en-GB" dirty="0" smtClean="0"/>
              <a:t>1. </a:t>
            </a:r>
            <a:r>
              <a:rPr lang="en-GB" dirty="0" smtClean="0">
                <a:solidFill>
                  <a:schemeClr val="accent5">
                    <a:lumMod val="75000"/>
                  </a:schemeClr>
                </a:solidFill>
                <a:latin typeface="Agency FB" panose="020B0503020202020204" pitchFamily="34" charset="0"/>
              </a:rPr>
              <a:t>&lt;file&gt;.write()</a:t>
            </a:r>
            <a:r>
              <a:rPr lang="en-GB" dirty="0" smtClean="0">
                <a:solidFill>
                  <a:schemeClr val="accent5">
                    <a:lumMod val="75000"/>
                  </a:schemeClr>
                </a:solidFill>
              </a:rPr>
              <a:t> </a:t>
            </a:r>
            <a:r>
              <a:rPr lang="en-GB" dirty="0" smtClean="0"/>
              <a:t>= Writes a specified sequence of characters to a file:</a:t>
            </a:r>
            <a:endParaRPr lang="en-GB" dirty="0">
              <a:latin typeface="Agency FB" panose="020B0503020202020204" pitchFamily="34" charset="0"/>
            </a:endParaRPr>
          </a:p>
        </p:txBody>
      </p:sp>
      <p:pic>
        <p:nvPicPr>
          <p:cNvPr id="5" name="Picture 4"/>
          <p:cNvPicPr>
            <a:picLocks noChangeAspect="1"/>
          </p:cNvPicPr>
          <p:nvPr/>
        </p:nvPicPr>
        <p:blipFill>
          <a:blip r:embed="rId2"/>
          <a:stretch>
            <a:fillRect/>
          </a:stretch>
        </p:blipFill>
        <p:spPr>
          <a:xfrm>
            <a:off x="838200" y="2839042"/>
            <a:ext cx="5629275" cy="466725"/>
          </a:xfrm>
          <a:prstGeom prst="rect">
            <a:avLst/>
          </a:prstGeom>
        </p:spPr>
      </p:pic>
      <p:pic>
        <p:nvPicPr>
          <p:cNvPr id="6" name="Picture 5"/>
          <p:cNvPicPr>
            <a:picLocks noChangeAspect="1"/>
          </p:cNvPicPr>
          <p:nvPr/>
        </p:nvPicPr>
        <p:blipFill>
          <a:blip r:embed="rId3"/>
          <a:stretch>
            <a:fillRect/>
          </a:stretch>
        </p:blipFill>
        <p:spPr>
          <a:xfrm>
            <a:off x="7486778" y="2704105"/>
            <a:ext cx="2530433" cy="836419"/>
          </a:xfrm>
          <a:prstGeom prst="rect">
            <a:avLst/>
          </a:prstGeom>
        </p:spPr>
      </p:pic>
      <p:sp>
        <p:nvSpPr>
          <p:cNvPr id="7" name="TextBox 6"/>
          <p:cNvSpPr txBox="1"/>
          <p:nvPr/>
        </p:nvSpPr>
        <p:spPr>
          <a:xfrm>
            <a:off x="838200" y="3598214"/>
            <a:ext cx="9654746" cy="369332"/>
          </a:xfrm>
          <a:prstGeom prst="rect">
            <a:avLst/>
          </a:prstGeom>
          <a:noFill/>
        </p:spPr>
        <p:txBody>
          <a:bodyPr wrap="square" rtlCol="0">
            <a:spAutoFit/>
          </a:bodyPr>
          <a:lstStyle/>
          <a:p>
            <a:r>
              <a:rPr lang="en-GB" dirty="0"/>
              <a:t>2</a:t>
            </a:r>
            <a:r>
              <a:rPr lang="en-GB" dirty="0" smtClean="0"/>
              <a:t>. </a:t>
            </a:r>
            <a:r>
              <a:rPr lang="en-GB" dirty="0" smtClean="0">
                <a:solidFill>
                  <a:schemeClr val="accent5">
                    <a:lumMod val="75000"/>
                  </a:schemeClr>
                </a:solidFill>
                <a:latin typeface="Agency FB" panose="020B0503020202020204" pitchFamily="34" charset="0"/>
              </a:rPr>
              <a:t>&lt;file&gt;.</a:t>
            </a:r>
            <a:r>
              <a:rPr lang="en-GB" dirty="0" err="1" smtClean="0">
                <a:solidFill>
                  <a:schemeClr val="accent5">
                    <a:lumMod val="75000"/>
                  </a:schemeClr>
                </a:solidFill>
                <a:latin typeface="Agency FB" panose="020B0503020202020204" pitchFamily="34" charset="0"/>
              </a:rPr>
              <a:t>writelines</a:t>
            </a:r>
            <a:r>
              <a:rPr lang="en-GB" dirty="0" smtClean="0">
                <a:solidFill>
                  <a:schemeClr val="accent5">
                    <a:lumMod val="75000"/>
                  </a:schemeClr>
                </a:solidFill>
                <a:latin typeface="Agency FB" panose="020B0503020202020204" pitchFamily="34" charset="0"/>
              </a:rPr>
              <a:t>()</a:t>
            </a:r>
            <a:r>
              <a:rPr lang="en-GB" dirty="0" smtClean="0">
                <a:solidFill>
                  <a:schemeClr val="accent5">
                    <a:lumMod val="75000"/>
                  </a:schemeClr>
                </a:solidFill>
              </a:rPr>
              <a:t> </a:t>
            </a:r>
            <a:r>
              <a:rPr lang="en-GB" dirty="0" smtClean="0"/>
              <a:t>= Writes a list of strings to a file:</a:t>
            </a:r>
            <a:endParaRPr lang="en-GB" dirty="0">
              <a:latin typeface="Agency FB" panose="020B0503020202020204" pitchFamily="34" charset="0"/>
            </a:endParaRPr>
          </a:p>
        </p:txBody>
      </p:sp>
      <p:pic>
        <p:nvPicPr>
          <p:cNvPr id="8" name="Picture 7"/>
          <p:cNvPicPr>
            <a:picLocks noChangeAspect="1"/>
          </p:cNvPicPr>
          <p:nvPr/>
        </p:nvPicPr>
        <p:blipFill>
          <a:blip r:embed="rId4"/>
          <a:stretch>
            <a:fillRect/>
          </a:stretch>
        </p:blipFill>
        <p:spPr>
          <a:xfrm>
            <a:off x="7486778" y="4816471"/>
            <a:ext cx="4162425" cy="942975"/>
          </a:xfrm>
          <a:prstGeom prst="rect">
            <a:avLst/>
          </a:prstGeom>
        </p:spPr>
      </p:pic>
      <p:pic>
        <p:nvPicPr>
          <p:cNvPr id="9" name="Picture 8"/>
          <p:cNvPicPr>
            <a:picLocks noChangeAspect="1"/>
          </p:cNvPicPr>
          <p:nvPr/>
        </p:nvPicPr>
        <p:blipFill>
          <a:blip r:embed="rId5"/>
          <a:stretch>
            <a:fillRect/>
          </a:stretch>
        </p:blipFill>
        <p:spPr>
          <a:xfrm>
            <a:off x="838200" y="4082208"/>
            <a:ext cx="11449050" cy="704850"/>
          </a:xfrm>
          <a:prstGeom prst="rect">
            <a:avLst/>
          </a:prstGeom>
        </p:spPr>
      </p:pic>
      <p:sp>
        <p:nvSpPr>
          <p:cNvPr id="10" name="Content Placeholder 2"/>
          <p:cNvSpPr txBox="1">
            <a:spLocks/>
          </p:cNvSpPr>
          <p:nvPr/>
        </p:nvSpPr>
        <p:spPr>
          <a:xfrm>
            <a:off x="702276" y="5829888"/>
            <a:ext cx="10515600" cy="91757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Important: Using the </a:t>
            </a:r>
            <a:r>
              <a:rPr lang="en-GB" dirty="0" smtClean="0">
                <a:solidFill>
                  <a:schemeClr val="accent5">
                    <a:lumMod val="75000"/>
                  </a:schemeClr>
                </a:solidFill>
                <a:latin typeface="Agency FB" panose="020B0503020202020204" pitchFamily="34" charset="0"/>
              </a:rPr>
              <a:t>write() </a:t>
            </a:r>
            <a:r>
              <a:rPr lang="en-GB" dirty="0" smtClean="0"/>
              <a:t>or </a:t>
            </a:r>
            <a:r>
              <a:rPr lang="en-GB" dirty="0" err="1" smtClean="0">
                <a:solidFill>
                  <a:schemeClr val="accent5">
                    <a:lumMod val="75000"/>
                  </a:schemeClr>
                </a:solidFill>
                <a:latin typeface="Agency FB" panose="020B0503020202020204" pitchFamily="34" charset="0"/>
              </a:rPr>
              <a:t>writelines</a:t>
            </a:r>
            <a:r>
              <a:rPr lang="en-GB" dirty="0" smtClean="0">
                <a:solidFill>
                  <a:schemeClr val="accent5">
                    <a:lumMod val="75000"/>
                  </a:schemeClr>
                </a:solidFill>
                <a:latin typeface="Agency FB" panose="020B0503020202020204" pitchFamily="34" charset="0"/>
              </a:rPr>
              <a:t>() </a:t>
            </a:r>
            <a:r>
              <a:rPr lang="en-GB" dirty="0" smtClean="0"/>
              <a:t>function will overwrite anything contained within a file, if a file of the same name already exists in the working directory.</a:t>
            </a:r>
            <a:endParaRPr lang="en-GB" dirty="0"/>
          </a:p>
        </p:txBody>
      </p:sp>
    </p:spTree>
    <p:extLst>
      <p:ext uri="{BB962C8B-B14F-4D97-AF65-F5344CB8AC3E}">
        <p14:creationId xmlns:p14="http://schemas.microsoft.com/office/powerpoint/2010/main" val="27995403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 – writing to a file in Python</a:t>
            </a:r>
            <a:endParaRPr lang="en-GB" dirty="0"/>
          </a:p>
        </p:txBody>
      </p:sp>
      <p:sp>
        <p:nvSpPr>
          <p:cNvPr id="3" name="Content Placeholder 2"/>
          <p:cNvSpPr>
            <a:spLocks noGrp="1"/>
          </p:cNvSpPr>
          <p:nvPr>
            <p:ph idx="1"/>
          </p:nvPr>
        </p:nvSpPr>
        <p:spPr>
          <a:xfrm>
            <a:off x="838200" y="1825625"/>
            <a:ext cx="10515600" cy="2812278"/>
          </a:xfrm>
        </p:spPr>
        <p:txBody>
          <a:bodyPr>
            <a:normAutofit/>
          </a:bodyPr>
          <a:lstStyle/>
          <a:p>
            <a:pPr marL="0" indent="0">
              <a:buNone/>
            </a:pPr>
            <a:r>
              <a:rPr lang="en-GB" sz="2400" b="1" dirty="0" smtClean="0">
                <a:solidFill>
                  <a:schemeClr val="accent2">
                    <a:lumMod val="50000"/>
                  </a:schemeClr>
                </a:solidFill>
              </a:rPr>
              <a:t>Part 1:</a:t>
            </a:r>
          </a:p>
          <a:p>
            <a:r>
              <a:rPr lang="en-GB" sz="2400" dirty="0" smtClean="0">
                <a:solidFill>
                  <a:schemeClr val="accent2">
                    <a:lumMod val="50000"/>
                  </a:schemeClr>
                </a:solidFill>
              </a:rPr>
              <a:t>Open the file you created in the last practice and ready it for being written to.</a:t>
            </a:r>
          </a:p>
          <a:p>
            <a:r>
              <a:rPr lang="en-GB" sz="2400" dirty="0" smtClean="0">
                <a:solidFill>
                  <a:schemeClr val="accent2">
                    <a:lumMod val="50000"/>
                  </a:schemeClr>
                </a:solidFill>
              </a:rPr>
              <a:t>Write a string to that file. Note: this will overwrite the old contents.</a:t>
            </a:r>
          </a:p>
          <a:p>
            <a:r>
              <a:rPr lang="en-GB" sz="2400" dirty="0" smtClean="0">
                <a:solidFill>
                  <a:schemeClr val="accent2">
                    <a:lumMod val="50000"/>
                  </a:schemeClr>
                </a:solidFill>
              </a:rPr>
              <a:t>Remember to close the file once you are done.</a:t>
            </a:r>
          </a:p>
          <a:p>
            <a:endParaRPr lang="en-GB" dirty="0"/>
          </a:p>
        </p:txBody>
      </p:sp>
      <p:sp>
        <p:nvSpPr>
          <p:cNvPr id="4" name="Rectangle 3"/>
          <p:cNvSpPr/>
          <p:nvPr/>
        </p:nvSpPr>
        <p:spPr>
          <a:xfrm>
            <a:off x="838200" y="4172675"/>
            <a:ext cx="10151076" cy="1938992"/>
          </a:xfrm>
          <a:prstGeom prst="rect">
            <a:avLst/>
          </a:prstGeom>
        </p:spPr>
        <p:txBody>
          <a:bodyPr wrap="square">
            <a:spAutoFit/>
          </a:bodyPr>
          <a:lstStyle/>
          <a:p>
            <a:r>
              <a:rPr lang="en-GB" sz="2400" b="1" dirty="0">
                <a:solidFill>
                  <a:schemeClr val="accent2">
                    <a:lumMod val="50000"/>
                  </a:schemeClr>
                </a:solidFill>
              </a:rPr>
              <a:t>Part 2:</a:t>
            </a:r>
          </a:p>
          <a:p>
            <a:pPr marL="285750" indent="-285750">
              <a:buFont typeface="Arial" panose="020B0604020202020204" pitchFamily="34" charset="0"/>
              <a:buChar char="•"/>
            </a:pPr>
            <a:r>
              <a:rPr lang="en-GB" sz="2400" dirty="0">
                <a:solidFill>
                  <a:schemeClr val="accent2">
                    <a:lumMod val="50000"/>
                  </a:schemeClr>
                </a:solidFill>
              </a:rPr>
              <a:t>Create a list of strings.</a:t>
            </a:r>
          </a:p>
          <a:p>
            <a:pPr marL="285750" indent="-285750">
              <a:buFont typeface="Arial" panose="020B0604020202020204" pitchFamily="34" charset="0"/>
              <a:buChar char="•"/>
            </a:pPr>
            <a:r>
              <a:rPr lang="en-GB" sz="2400" dirty="0">
                <a:solidFill>
                  <a:schemeClr val="accent2">
                    <a:lumMod val="50000"/>
                  </a:schemeClr>
                </a:solidFill>
              </a:rPr>
              <a:t>Use the </a:t>
            </a:r>
            <a:r>
              <a:rPr lang="en-GB" sz="2400" dirty="0">
                <a:solidFill>
                  <a:schemeClr val="accent5">
                    <a:lumMod val="75000"/>
                  </a:schemeClr>
                </a:solidFill>
                <a:latin typeface="Agency FB" panose="020B0503020202020204" pitchFamily="34" charset="0"/>
              </a:rPr>
              <a:t>open() </a:t>
            </a:r>
            <a:r>
              <a:rPr lang="en-GB" sz="2400" dirty="0">
                <a:solidFill>
                  <a:schemeClr val="accent2">
                    <a:lumMod val="50000"/>
                  </a:schemeClr>
                </a:solidFill>
              </a:rPr>
              <a:t>function to create a new </a:t>
            </a:r>
            <a:r>
              <a:rPr lang="en-GB" sz="2400" dirty="0">
                <a:solidFill>
                  <a:schemeClr val="accent5">
                    <a:lumMod val="75000"/>
                  </a:schemeClr>
                </a:solidFill>
                <a:latin typeface="Agency FB" panose="020B0503020202020204" pitchFamily="34" charset="0"/>
              </a:rPr>
              <a:t>.txt </a:t>
            </a:r>
            <a:r>
              <a:rPr lang="en-GB" sz="2400" dirty="0">
                <a:solidFill>
                  <a:schemeClr val="accent2">
                    <a:lumMod val="50000"/>
                  </a:schemeClr>
                </a:solidFill>
              </a:rPr>
              <a:t>file and write your list of strings to this file.</a:t>
            </a:r>
          </a:p>
          <a:p>
            <a:pPr marL="285750" indent="-285750">
              <a:buFont typeface="Arial" panose="020B0604020202020204" pitchFamily="34" charset="0"/>
              <a:buChar char="•"/>
            </a:pPr>
            <a:r>
              <a:rPr lang="en-GB" sz="2400" dirty="0">
                <a:solidFill>
                  <a:schemeClr val="accent2">
                    <a:lumMod val="50000"/>
                  </a:schemeClr>
                </a:solidFill>
              </a:rPr>
              <a:t>Remember to close the file once you are done.</a:t>
            </a:r>
          </a:p>
        </p:txBody>
      </p:sp>
    </p:spTree>
    <p:extLst>
      <p:ext uri="{BB962C8B-B14F-4D97-AF65-F5344CB8AC3E}">
        <p14:creationId xmlns:p14="http://schemas.microsoft.com/office/powerpoint/2010/main" val="2315201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smtClean="0">
                <a:latin typeface="Agency FB" panose="020B0503020202020204" pitchFamily="34" charset="0"/>
              </a:rPr>
              <a:t>append() </a:t>
            </a:r>
            <a:r>
              <a:rPr lang="en-GB" dirty="0" smtClean="0"/>
              <a:t>function</a:t>
            </a:r>
            <a:endParaRPr lang="en-GB" dirty="0"/>
          </a:p>
        </p:txBody>
      </p:sp>
      <p:sp>
        <p:nvSpPr>
          <p:cNvPr id="3" name="Content Placeholder 2"/>
          <p:cNvSpPr>
            <a:spLocks noGrp="1"/>
          </p:cNvSpPr>
          <p:nvPr>
            <p:ph idx="1"/>
          </p:nvPr>
        </p:nvSpPr>
        <p:spPr>
          <a:xfrm>
            <a:off x="838200" y="1611441"/>
            <a:ext cx="10515600" cy="934051"/>
          </a:xfrm>
        </p:spPr>
        <p:txBody>
          <a:bodyPr>
            <a:normAutofit fontScale="77500" lnSpcReduction="20000"/>
          </a:bodyPr>
          <a:lstStyle/>
          <a:p>
            <a:r>
              <a:rPr lang="en-GB" dirty="0" smtClean="0"/>
              <a:t>If you do not want to overwrite a file’s contents, you can use the </a:t>
            </a:r>
            <a:r>
              <a:rPr lang="en-GB" dirty="0" smtClean="0">
                <a:solidFill>
                  <a:schemeClr val="accent5">
                    <a:lumMod val="75000"/>
                  </a:schemeClr>
                </a:solidFill>
                <a:latin typeface="Agency FB" panose="020B0503020202020204" pitchFamily="34" charset="0"/>
              </a:rPr>
              <a:t>append() </a:t>
            </a:r>
            <a:r>
              <a:rPr lang="en-GB" dirty="0" smtClean="0"/>
              <a:t>function.</a:t>
            </a:r>
          </a:p>
          <a:p>
            <a:r>
              <a:rPr lang="en-GB" dirty="0" smtClean="0"/>
              <a:t>To append to an existing file, simply put </a:t>
            </a:r>
            <a:r>
              <a:rPr lang="en-GB" dirty="0" smtClean="0">
                <a:solidFill>
                  <a:schemeClr val="accent5">
                    <a:lumMod val="75000"/>
                  </a:schemeClr>
                </a:solidFill>
              </a:rPr>
              <a:t>‘a’</a:t>
            </a:r>
            <a:r>
              <a:rPr lang="en-GB" dirty="0" smtClean="0"/>
              <a:t> instead of </a:t>
            </a:r>
            <a:r>
              <a:rPr lang="en-GB" dirty="0" smtClean="0">
                <a:solidFill>
                  <a:schemeClr val="accent5">
                    <a:lumMod val="75000"/>
                  </a:schemeClr>
                </a:solidFill>
              </a:rPr>
              <a:t>‘r’</a:t>
            </a:r>
            <a:r>
              <a:rPr lang="en-GB" dirty="0" smtClean="0"/>
              <a:t> or </a:t>
            </a:r>
            <a:r>
              <a:rPr lang="en-GB" dirty="0" smtClean="0">
                <a:solidFill>
                  <a:schemeClr val="accent5">
                    <a:lumMod val="75000"/>
                  </a:schemeClr>
                </a:solidFill>
              </a:rPr>
              <a:t>‘w’</a:t>
            </a:r>
            <a:r>
              <a:rPr lang="en-GB" dirty="0" smtClean="0"/>
              <a:t> in the </a:t>
            </a:r>
            <a:r>
              <a:rPr lang="en-GB" dirty="0" smtClean="0">
                <a:solidFill>
                  <a:schemeClr val="accent5">
                    <a:lumMod val="75000"/>
                  </a:schemeClr>
                </a:solidFill>
                <a:latin typeface="Agency FB" panose="020B0503020202020204" pitchFamily="34" charset="0"/>
              </a:rPr>
              <a:t>open() </a:t>
            </a:r>
            <a:r>
              <a:rPr lang="en-GB" dirty="0" smtClean="0"/>
              <a:t>when opening a file.</a:t>
            </a:r>
            <a:endParaRPr lang="en-GB" dirty="0"/>
          </a:p>
        </p:txBody>
      </p:sp>
      <p:pic>
        <p:nvPicPr>
          <p:cNvPr id="4" name="Picture 3"/>
          <p:cNvPicPr>
            <a:picLocks noChangeAspect="1"/>
          </p:cNvPicPr>
          <p:nvPr/>
        </p:nvPicPr>
        <p:blipFill>
          <a:blip r:embed="rId2"/>
          <a:stretch>
            <a:fillRect/>
          </a:stretch>
        </p:blipFill>
        <p:spPr>
          <a:xfrm>
            <a:off x="6989290" y="2747447"/>
            <a:ext cx="4098840" cy="1147325"/>
          </a:xfrm>
          <a:prstGeom prst="rect">
            <a:avLst/>
          </a:prstGeom>
        </p:spPr>
      </p:pic>
      <p:pic>
        <p:nvPicPr>
          <p:cNvPr id="5" name="Picture 4"/>
          <p:cNvPicPr>
            <a:picLocks noChangeAspect="1"/>
          </p:cNvPicPr>
          <p:nvPr/>
        </p:nvPicPr>
        <p:blipFill>
          <a:blip r:embed="rId3"/>
          <a:stretch>
            <a:fillRect/>
          </a:stretch>
        </p:blipFill>
        <p:spPr>
          <a:xfrm>
            <a:off x="6989290" y="4254586"/>
            <a:ext cx="2800350" cy="1314450"/>
          </a:xfrm>
          <a:prstGeom prst="rect">
            <a:avLst/>
          </a:prstGeom>
        </p:spPr>
      </p:pic>
      <p:pic>
        <p:nvPicPr>
          <p:cNvPr id="6" name="Picture 5"/>
          <p:cNvPicPr>
            <a:picLocks noChangeAspect="1"/>
          </p:cNvPicPr>
          <p:nvPr/>
        </p:nvPicPr>
        <p:blipFill>
          <a:blip r:embed="rId4"/>
          <a:stretch>
            <a:fillRect/>
          </a:stretch>
        </p:blipFill>
        <p:spPr>
          <a:xfrm>
            <a:off x="874240" y="3244060"/>
            <a:ext cx="6115050" cy="657225"/>
          </a:xfrm>
          <a:prstGeom prst="rect">
            <a:avLst/>
          </a:prstGeom>
        </p:spPr>
      </p:pic>
    </p:spTree>
    <p:extLst>
      <p:ext uri="{BB962C8B-B14F-4D97-AF65-F5344CB8AC3E}">
        <p14:creationId xmlns:p14="http://schemas.microsoft.com/office/powerpoint/2010/main" val="34213923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2608</Words>
  <Application>Microsoft Office PowerPoint</Application>
  <PresentationFormat>Widescreen</PresentationFormat>
  <Paragraphs>166</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Agency FB</vt:lpstr>
      <vt:lpstr>Arial</vt:lpstr>
      <vt:lpstr>Calibri</vt:lpstr>
      <vt:lpstr>Calibri Light</vt:lpstr>
      <vt:lpstr>Office Theme</vt:lpstr>
      <vt:lpstr>PowerPoint Presentation</vt:lpstr>
      <vt:lpstr>Reading and writing to files in Python: The file object</vt:lpstr>
      <vt:lpstr>The open() function</vt:lpstr>
      <vt:lpstr>The close() function</vt:lpstr>
      <vt:lpstr>Reading in a file and printing to screen example</vt:lpstr>
      <vt:lpstr>The read() function</vt:lpstr>
      <vt:lpstr>The write() function</vt:lpstr>
      <vt:lpstr>Practice – writing to a file in Python</vt:lpstr>
      <vt:lpstr>The append() function</vt:lpstr>
      <vt:lpstr>Practice – appending to a file in Python</vt:lpstr>
      <vt:lpstr>A word on import</vt:lpstr>
      <vt:lpstr>Plotting in Python</vt:lpstr>
      <vt:lpstr>Some history….</vt:lpstr>
      <vt:lpstr>Getting started</vt:lpstr>
      <vt:lpstr>Different graph types</vt:lpstr>
      <vt:lpstr>Our first plot</vt:lpstr>
      <vt:lpstr>The plot() function</vt:lpstr>
      <vt:lpstr>The plot() function</vt:lpstr>
      <vt:lpstr>The plot() function</vt:lpstr>
      <vt:lpstr>Altering tick labels</vt:lpstr>
      <vt:lpstr>Practice - Basic line graph</vt:lpstr>
      <vt:lpstr>The setp() function</vt:lpstr>
      <vt:lpstr>The axis() function</vt:lpstr>
      <vt:lpstr>Matplotlib and NumPy arrays</vt:lpstr>
      <vt:lpstr>Working with text</vt:lpstr>
      <vt:lpstr>Annotating data points</vt:lpstr>
      <vt:lpstr>Legends</vt:lpstr>
      <vt:lpstr>Saving a figure as a file</vt:lpstr>
      <vt:lpstr>Scatter plot exercise</vt:lpstr>
      <vt:lpstr>Debugging</vt:lpstr>
      <vt:lpstr>Print everything</vt:lpstr>
      <vt:lpstr>Print examples</vt:lpstr>
      <vt:lpstr>Run your code when you make changes</vt:lpstr>
      <vt:lpstr>Read your error messages</vt:lpstr>
      <vt:lpstr>Google the error message</vt:lpstr>
      <vt:lpstr>Comment out code</vt:lpstr>
      <vt:lpstr>Binary searches</vt:lpstr>
      <vt:lpstr>Walk away</vt:lpstr>
      <vt:lpstr>Phrase your problem as a question</vt:lpstr>
      <vt:lpstr>Ask someone</vt:lpstr>
      <vt:lpstr>Any 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Lew_laptop</dc:creator>
  <cp:lastModifiedBy>Brace, Lewys</cp:lastModifiedBy>
  <cp:revision>5</cp:revision>
  <dcterms:created xsi:type="dcterms:W3CDTF">2018-08-28T15:28:30Z</dcterms:created>
  <dcterms:modified xsi:type="dcterms:W3CDTF">2018-11-12T17:08:28Z</dcterms:modified>
</cp:coreProperties>
</file>