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3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3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6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A691-588B-4CCB-8FDF-42C40ACF649E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B222-1EF2-4082-B1B8-0749EAED2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Data wrangling with Pandas and </a:t>
            </a:r>
            <a:r>
              <a:rPr lang="en-GB" dirty="0" err="1" smtClean="0"/>
              <a:t>NumPy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" y="197598"/>
            <a:ext cx="2076450" cy="933450"/>
          </a:xfrm>
          <a:prstGeom prst="rect">
            <a:avLst/>
          </a:prstGeom>
        </p:spPr>
      </p:pic>
      <p:pic>
        <p:nvPicPr>
          <p:cNvPr id="7" name="Picture 6" descr="Image result for Q-step exe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70" y="197598"/>
            <a:ext cx="2595862" cy="11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9432454" y="5997595"/>
            <a:ext cx="2743200" cy="66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Lewys Brace</a:t>
            </a:r>
          </a:p>
          <a:p>
            <a:r>
              <a:rPr lang="en-GB" dirty="0" smtClean="0"/>
              <a:t>l.brace@Exeter.ac.uk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82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2d array from a list of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pass a list of lists to create a </a:t>
            </a:r>
            <a:r>
              <a:rPr lang="en-GB" dirty="0" smtClean="0"/>
              <a:t>matrix-like </a:t>
            </a:r>
            <a:r>
              <a:rPr lang="en-GB" dirty="0"/>
              <a:t>a 2d array.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320"/>
            <a:ext cx="7191137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334" y="3153727"/>
            <a:ext cx="2371151" cy="1532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29413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7531" y="315372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dtype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specify the datatype by setting the </a:t>
            </a:r>
            <a:r>
              <a:rPr lang="en-GB" dirty="0" err="1"/>
              <a:t>dtype</a:t>
            </a:r>
            <a:r>
              <a:rPr lang="en-GB" dirty="0"/>
              <a:t> argument</a:t>
            </a:r>
            <a:r>
              <a:rPr lang="en-GB" dirty="0" smtClean="0"/>
              <a:t>.</a:t>
            </a:r>
          </a:p>
          <a:p>
            <a:r>
              <a:rPr lang="en-GB" dirty="0"/>
              <a:t>Some of the most commonly used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dtypes</a:t>
            </a:r>
            <a:r>
              <a:rPr lang="en-GB" dirty="0"/>
              <a:t> are: </a:t>
            </a:r>
            <a:r>
              <a:rPr lang="en-GB" dirty="0" smtClean="0">
                <a:latin typeface="Agency FB" panose="020B0503020202020204" pitchFamily="34" charset="0"/>
              </a:rPr>
              <a:t>float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int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bool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str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and </a:t>
            </a:r>
            <a:r>
              <a:rPr lang="en-GB" dirty="0" smtClean="0">
                <a:latin typeface="Agency FB" panose="020B0503020202020204" pitchFamily="34" charset="0"/>
              </a:rPr>
              <a:t>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753802"/>
            <a:ext cx="7077936" cy="166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42" y="3771968"/>
            <a:ext cx="2548799" cy="1529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401" y="355956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7081" y="37538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astype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/>
              <a:t>You can also convert it to a different datatype using 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/>
              <a:t> 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3098482"/>
            <a:ext cx="6115070" cy="2113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0" y="3189922"/>
            <a:ext cx="2567940" cy="216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438" y="309848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6457" y="318992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9236" y="5841682"/>
            <a:ext cx="11013664" cy="101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Remember that, unlike list, all items in an array have to be of the same 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08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gency FB" panose="020B0503020202020204" pitchFamily="34" charset="0"/>
              </a:rPr>
              <a:t>d</a:t>
            </a:r>
            <a:r>
              <a:rPr lang="en-GB" dirty="0" err="1" smtClean="0">
                <a:latin typeface="Agency FB" panose="020B0503020202020204" pitchFamily="34" charset="0"/>
              </a:rPr>
              <a:t>type</a:t>
            </a:r>
            <a:r>
              <a:rPr lang="en-GB" dirty="0" smtClean="0">
                <a:latin typeface="Agency FB" panose="020B0503020202020204" pitchFamily="34" charset="0"/>
              </a:rPr>
              <a:t>=‘object’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9075"/>
          </a:xfrm>
        </p:spPr>
        <p:txBody>
          <a:bodyPr/>
          <a:lstStyle/>
          <a:p>
            <a:r>
              <a:rPr lang="en-GB" dirty="0" smtClean="0"/>
              <a:t>However, </a:t>
            </a:r>
            <a:r>
              <a:rPr lang="en-GB" dirty="0"/>
              <a:t>if you are uncertain about what datatype your array will </a:t>
            </a:r>
            <a:r>
              <a:rPr lang="en-GB" dirty="0" smtClean="0"/>
              <a:t>hold, </a:t>
            </a:r>
            <a:r>
              <a:rPr lang="en-GB" dirty="0"/>
              <a:t>or if you want to hold characters and numbers in the same array, you can set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as </a:t>
            </a:r>
            <a:r>
              <a:rPr lang="en-GB" dirty="0">
                <a:latin typeface="Agency FB" panose="020B0503020202020204" pitchFamily="34" charset="0"/>
              </a:rPr>
              <a:t>'object</a:t>
            </a:r>
            <a:r>
              <a:rPr lang="en-GB" dirty="0" smtClean="0">
                <a:latin typeface="Agency FB" panose="020B0503020202020204" pitchFamily="34" charset="0"/>
              </a:rPr>
              <a:t>'.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7" y="3547745"/>
            <a:ext cx="7045130" cy="761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33" y="3606552"/>
            <a:ext cx="1924074" cy="798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48266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1030" y="34826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4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always convert an array into a list using 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0414"/>
            <a:ext cx="6348549" cy="1388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582" y="3320414"/>
            <a:ext cx="2100263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32041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346" y="332041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8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715"/>
          </a:xfrm>
        </p:spPr>
        <p:txBody>
          <a:bodyPr/>
          <a:lstStyle/>
          <a:p>
            <a:r>
              <a:rPr lang="en-GB" dirty="0" smtClean="0"/>
              <a:t>There are a range of functions built into </a:t>
            </a:r>
            <a:r>
              <a:rPr lang="en-GB" dirty="0" err="1" smtClean="0"/>
              <a:t>NumPy</a:t>
            </a:r>
            <a:r>
              <a:rPr lang="en-GB" dirty="0" smtClean="0"/>
              <a:t> that allow you to inspect different aspects of an array: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78492"/>
            <a:ext cx="6999468" cy="2719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95" y="4019074"/>
            <a:ext cx="3799971" cy="1832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21849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294" y="349585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8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specific items from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695"/>
          </a:xfrm>
        </p:spPr>
        <p:txBody>
          <a:bodyPr/>
          <a:lstStyle/>
          <a:p>
            <a:r>
              <a:rPr lang="en-GB" dirty="0" smtClean="0"/>
              <a:t>You can extract portions of the array using index, much like when you’re working with lists.</a:t>
            </a:r>
          </a:p>
          <a:p>
            <a:r>
              <a:rPr lang="en-GB" dirty="0" smtClean="0"/>
              <a:t>Unlike lists, however</a:t>
            </a:r>
            <a:r>
              <a:rPr lang="en-GB" dirty="0"/>
              <a:t>, arrays can optionally accept as many parameters in the square brackets as there is number of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8257"/>
            <a:ext cx="6568440" cy="174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42" y="4053522"/>
            <a:ext cx="3111405" cy="191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83825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6640" y="383825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5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6195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index array is of the same shape as the array-to-be-filtered and it contains only True and False values. The values corresponding to True positions are retained in the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555682"/>
            <a:ext cx="6249391" cy="167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05" y="3739038"/>
            <a:ext cx="4226395" cy="1312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7742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6009" y="355568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9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Reversing rows and the whole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/>
          <a:lstStyle/>
          <a:p>
            <a:r>
              <a:rPr lang="en-GB" dirty="0" smtClean="0"/>
              <a:t>To reverse only the row positions: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72585"/>
            <a:ext cx="105156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To reverse both row and column positions: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345373"/>
            <a:ext cx="5492829" cy="177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513" y="2430938"/>
            <a:ext cx="3583287" cy="1659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940" y="229570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3210" y="2371875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37" y="5150117"/>
            <a:ext cx="5331143" cy="58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513" y="5150117"/>
            <a:ext cx="4384212" cy="805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9677" y="495127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5947" y="5027445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0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values in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035"/>
          </a:xfrm>
        </p:spPr>
        <p:txBody>
          <a:bodyPr>
            <a:normAutofit/>
          </a:bodyPr>
          <a:lstStyle/>
          <a:p>
            <a:r>
              <a:rPr lang="en-GB" dirty="0"/>
              <a:t>Missing values can be represented using </a:t>
            </a:r>
            <a:r>
              <a:rPr lang="en-GB" dirty="0" err="1">
                <a:latin typeface="Agency FB" panose="020B0503020202020204" pitchFamily="34" charset="0"/>
              </a:rPr>
              <a:t>np.nan</a:t>
            </a:r>
            <a:r>
              <a:rPr lang="en-GB" dirty="0"/>
              <a:t> </a:t>
            </a:r>
            <a:r>
              <a:rPr lang="en-GB" dirty="0" smtClean="0"/>
              <a:t>object. </a:t>
            </a:r>
            <a:r>
              <a:rPr lang="en-GB" dirty="0"/>
              <a:t>Similarly, infinite can be represented using </a:t>
            </a:r>
            <a:r>
              <a:rPr lang="en-GB" dirty="0">
                <a:latin typeface="Agency FB" panose="020B0503020202020204" pitchFamily="34" charset="0"/>
              </a:rPr>
              <a:t>np.inf 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994660"/>
            <a:ext cx="5895091" cy="2184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76" y="3304222"/>
            <a:ext cx="3186824" cy="15649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556" y="299466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7173" y="312959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3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Python (</a:t>
            </a:r>
            <a:r>
              <a:rPr lang="en-GB" dirty="0" err="1" smtClean="0"/>
              <a:t>NumPy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89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NumPy</a:t>
            </a:r>
            <a:r>
              <a:rPr lang="en-GB" dirty="0" smtClean="0"/>
              <a:t> is the most foundational package for numerical computing in Python.</a:t>
            </a:r>
          </a:p>
          <a:p>
            <a:r>
              <a:rPr lang="en-GB" dirty="0"/>
              <a:t>If you are going to work on data analysis or machine learning projects, then having a solid understanding of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is nearly mandatory.</a:t>
            </a:r>
            <a:endParaRPr lang="en-GB" dirty="0" smtClean="0"/>
          </a:p>
          <a:p>
            <a:r>
              <a:rPr lang="en-GB" dirty="0" smtClean="0"/>
              <a:t>Indeed, many other libraries, such as pandas and </a:t>
            </a:r>
            <a:r>
              <a:rPr lang="en-GB" dirty="0" err="1" smtClean="0"/>
              <a:t>scikit</a:t>
            </a:r>
            <a:r>
              <a:rPr lang="en-GB" dirty="0" smtClean="0"/>
              <a:t>-learn, use </a:t>
            </a:r>
            <a:r>
              <a:rPr lang="en-GB" dirty="0" err="1" smtClean="0"/>
              <a:t>NumPy’s</a:t>
            </a:r>
            <a:r>
              <a:rPr lang="en-GB" dirty="0" smtClean="0"/>
              <a:t> array objects as the </a:t>
            </a:r>
            <a:r>
              <a:rPr lang="en-GB" i="1" dirty="0" smtClean="0"/>
              <a:t>lingua franca </a:t>
            </a:r>
            <a:r>
              <a:rPr lang="en-GB" dirty="0" smtClean="0"/>
              <a:t>for data exchange.</a:t>
            </a:r>
          </a:p>
          <a:p>
            <a:r>
              <a:rPr lang="en-GB" dirty="0" smtClean="0"/>
              <a:t>One </a:t>
            </a:r>
            <a:r>
              <a:rPr lang="en-GB" dirty="0"/>
              <a:t>of the reasons as to why </a:t>
            </a:r>
            <a:r>
              <a:rPr lang="en-GB" dirty="0" err="1"/>
              <a:t>NumPy</a:t>
            </a:r>
            <a:r>
              <a:rPr lang="en-GB" dirty="0"/>
              <a:t> is so important for numerical computations is because it is designed for efficiency with large arrays of data. The reasons for this include:</a:t>
            </a:r>
          </a:p>
          <a:p>
            <a:pPr marL="0" indent="0">
              <a:buNone/>
            </a:pPr>
            <a:r>
              <a:rPr lang="en-GB" dirty="0"/>
              <a:t>	- It stores data internally in a continuous block of memory, 	independent of other in-built Python objects.</a:t>
            </a:r>
          </a:p>
          <a:p>
            <a:pPr marL="0" indent="0">
              <a:buNone/>
            </a:pPr>
            <a:r>
              <a:rPr lang="en-GB" dirty="0"/>
              <a:t>	- it performs complex computations on entire arrays without the 	need for </a:t>
            </a:r>
            <a:r>
              <a:rPr lang="en-GB" dirty="0" err="1">
                <a:latin typeface="Agency FB" panose="020B0503020202020204" pitchFamily="34" charset="0"/>
              </a:rPr>
              <a:t>for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loops.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504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minimum and maximum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595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ndarray</a:t>
            </a:r>
            <a:r>
              <a:rPr lang="en-GB" dirty="0"/>
              <a:t> has the </a:t>
            </a:r>
            <a:r>
              <a:rPr lang="en-GB" dirty="0" smtClean="0"/>
              <a:t>following methods form computing the minimum and maximum values </a:t>
            </a:r>
            <a:r>
              <a:rPr lang="en-GB" dirty="0"/>
              <a:t>for the whole </a:t>
            </a:r>
            <a:r>
              <a:rPr lang="en-GB" dirty="0" smtClean="0"/>
              <a:t>array: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2" y="2903220"/>
            <a:ext cx="5091627" cy="1396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9032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817" y="303815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434523"/>
            <a:ext cx="10515600" cy="64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If you want to compute these row or column rise: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52" y="5074920"/>
            <a:ext cx="5568728" cy="1537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974" y="5333531"/>
            <a:ext cx="3179573" cy="7494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4555" y="495236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1172" y="5087303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620" y="3078646"/>
            <a:ext cx="1609022" cy="8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new array from an existing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89833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If you just assign a portion of an array to another array, the new array you just created actually refers to the parent array in memory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Therefore, any changes you make to this new array will be reflected in them original, parent, array as well.</a:t>
            </a:r>
          </a:p>
          <a:p>
            <a:r>
              <a:rPr lang="en-GB" dirty="0" smtClean="0"/>
              <a:t>In order to avoid altering the original array, we use the </a:t>
            </a:r>
            <a:r>
              <a:rPr lang="en-GB" dirty="0" smtClean="0">
                <a:latin typeface="Agency FB" panose="020B0503020202020204" pitchFamily="34" charset="0"/>
              </a:rPr>
              <a:t>copy()</a:t>
            </a:r>
            <a:r>
              <a:rPr lang="en-GB" dirty="0" smtClean="0"/>
              <a:t> method.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589020"/>
            <a:ext cx="4868473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917" y="3788953"/>
            <a:ext cx="3040380" cy="2617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497" y="3589019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3114" y="3723956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7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sequences, repetitions and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3879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We are going to be using </a:t>
            </a:r>
            <a:r>
              <a:rPr lang="en-GB" sz="2400" dirty="0" err="1" smtClean="0"/>
              <a:t>NumPy</a:t>
            </a:r>
            <a:r>
              <a:rPr lang="en-GB" sz="2400" dirty="0" smtClean="0"/>
              <a:t> a lot in this course in order to create data sequences for our analysis.</a:t>
            </a:r>
          </a:p>
          <a:p>
            <a:r>
              <a:rPr lang="en-GB" sz="2400" dirty="0" smtClean="0"/>
              <a:t>Indeed, the </a:t>
            </a:r>
            <a:r>
              <a:rPr lang="en-GB" sz="2400" dirty="0" err="1" smtClean="0">
                <a:latin typeface="Agency FB" panose="020B0503020202020204" pitchFamily="34" charset="0"/>
              </a:rPr>
              <a:t>np.arrage</a:t>
            </a:r>
            <a:r>
              <a:rPr lang="en-GB" sz="2400" dirty="0" smtClean="0">
                <a:latin typeface="Agency FB" panose="020B0503020202020204" pitchFamily="34" charset="0"/>
              </a:rPr>
              <a:t>() </a:t>
            </a:r>
            <a:r>
              <a:rPr lang="en-GB" sz="2400" dirty="0" smtClean="0"/>
              <a:t>function is one that you are likely to use regularly in order to create customised number sequences as an </a:t>
            </a:r>
            <a:r>
              <a:rPr lang="en-GB" sz="2400" dirty="0" err="1" smtClean="0"/>
              <a:t>ndarray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66" y="3599355"/>
            <a:ext cx="4424351" cy="2801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72" y="3605504"/>
            <a:ext cx="4874401" cy="1479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069" y="357974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614" y="3599355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522605"/>
            <a:ext cx="10515600" cy="2837815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np.arrange</a:t>
            </a:r>
            <a:r>
              <a:rPr lang="en-GB" dirty="0" smtClean="0"/>
              <a:t>() allows you to set the starting and end positions.</a:t>
            </a:r>
          </a:p>
          <a:p>
            <a:r>
              <a:rPr lang="en-GB" dirty="0" smtClean="0"/>
              <a:t>But if you are concerned with the number of items in the array, you will have to manually calculate the appropriate step values.</a:t>
            </a:r>
          </a:p>
          <a:p>
            <a:r>
              <a:rPr lang="en-GB" dirty="0" smtClean="0"/>
              <a:t>For example, if you wanted an array of 10 numbers between 1 and 50, you could compute the step value.</a:t>
            </a:r>
          </a:p>
          <a:p>
            <a:r>
              <a:rPr lang="en-GB" dirty="0" smtClean="0"/>
              <a:t>You could also is </a:t>
            </a:r>
            <a:r>
              <a:rPr lang="en-GB" dirty="0" err="1" smtClean="0">
                <a:latin typeface="Agency FB" panose="020B0503020202020204" pitchFamily="34" charset="0"/>
              </a:rPr>
              <a:t>np.linspace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instead.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66" y="3453614"/>
            <a:ext cx="7809471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66" y="4278328"/>
            <a:ext cx="5467731" cy="483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889" y="33604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9529" y="418513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83920" y="5082664"/>
            <a:ext cx="10515600" cy="163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Note: </a:t>
            </a:r>
            <a:r>
              <a:rPr lang="en-GB" dirty="0" smtClean="0"/>
              <a:t>because </a:t>
            </a:r>
            <a:r>
              <a:rPr lang="en-GB" dirty="0"/>
              <a:t>I explicitly forced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to be </a:t>
            </a:r>
            <a:r>
              <a:rPr lang="en-GB" dirty="0" err="1">
                <a:latin typeface="Agency FB" panose="020B0503020202020204" pitchFamily="34" charset="0"/>
              </a:rPr>
              <a:t>int</a:t>
            </a:r>
            <a:r>
              <a:rPr lang="en-GB" dirty="0"/>
              <a:t>, the numbers are not equally spaced because of the </a:t>
            </a:r>
            <a:r>
              <a:rPr lang="en-GB" dirty="0" smtClean="0"/>
              <a:t>rounding.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88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9716" y="646762"/>
                <a:ext cx="10515600" cy="1195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Similarly, </a:t>
                </a:r>
                <a:r>
                  <a:rPr lang="en-GB" sz="2400" dirty="0"/>
                  <a:t>there is also </a:t>
                </a:r>
                <a:r>
                  <a:rPr lang="en-GB" sz="2400" dirty="0" err="1" smtClean="0">
                    <a:latin typeface="Agency FB" panose="020B0503020202020204" pitchFamily="34" charset="0"/>
                  </a:rPr>
                  <a:t>np.logspace</a:t>
                </a:r>
                <a:r>
                  <a:rPr lang="en-GB" sz="2400" dirty="0" smtClean="0">
                    <a:latin typeface="Agency FB" panose="020B0503020202020204" pitchFamily="34" charset="0"/>
                  </a:rPr>
                  <a:t>()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which rises in a logarithmic scale</a:t>
                </a:r>
                <a:r>
                  <a:rPr lang="en-GB" sz="2400" dirty="0" smtClean="0"/>
                  <a:t>.</a:t>
                </a:r>
              </a:p>
              <a:p>
                <a:r>
                  <a:rPr lang="en-GB" sz="2400" dirty="0"/>
                  <a:t>In </a:t>
                </a:r>
                <a:r>
                  <a:rPr lang="en-GB" sz="2400" dirty="0" err="1" smtClean="0">
                    <a:latin typeface="Agency FB" panose="020B0503020202020204" pitchFamily="34" charset="0"/>
                  </a:rPr>
                  <a:t>np.logspace</a:t>
                </a:r>
                <a:r>
                  <a:rPr lang="en-GB" sz="2400" dirty="0" smtClean="0">
                    <a:latin typeface="Agency FB" panose="020B0503020202020204" pitchFamily="34" charset="0"/>
                  </a:rPr>
                  <a:t>(), </a:t>
                </a:r>
                <a:r>
                  <a:rPr lang="en-GB" sz="2400" dirty="0"/>
                  <a:t>the given start value is actually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p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/>
                  <a:t>and ends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p>
                    </m:sSup>
                  </m:oMath>
                </a14:m>
                <a:r>
                  <a:rPr lang="en-GB" sz="2400" dirty="0"/>
                  <a:t>, with a default based value of </a:t>
                </a:r>
                <a:r>
                  <a:rPr lang="en-GB" sz="2400" dirty="0" smtClean="0"/>
                  <a:t>10.</a:t>
                </a:r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716" y="646762"/>
                <a:ext cx="10515600" cy="1195622"/>
              </a:xfrm>
              <a:blipFill rotWithShape="0">
                <a:blip r:embed="rId2"/>
                <a:stretch>
                  <a:fillRect l="-812" t="-10714" b="-4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34" y="1944287"/>
            <a:ext cx="5759094" cy="1246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81" y="3356028"/>
            <a:ext cx="8852107" cy="530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384" y="184238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024" y="3187053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89716" y="4676588"/>
            <a:ext cx="10515600" cy="169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13024" y="4156633"/>
            <a:ext cx="9891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</a:t>
            </a:r>
            <a:r>
              <a:rPr lang="en-GB" sz="2400" dirty="0" err="1"/>
              <a:t>np.zeros</a:t>
            </a:r>
            <a:r>
              <a:rPr lang="en-GB" sz="2400" dirty="0"/>
              <a:t> and </a:t>
            </a:r>
            <a:r>
              <a:rPr lang="en-GB" sz="2400" dirty="0" err="1"/>
              <a:t>np.ones</a:t>
            </a:r>
            <a:r>
              <a:rPr lang="en-GB" sz="2400" dirty="0"/>
              <a:t> functions lets you create arrays of desired shape where all the items are either 0’s or 1’s.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235" y="5244936"/>
            <a:ext cx="3002186" cy="945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294" y="5213933"/>
            <a:ext cx="1640061" cy="15070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3024" y="5114405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8582" y="5114405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repeating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3315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np.tile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/>
              <a:t>will repeat a whole list or array </a:t>
            </a:r>
            <a:r>
              <a:rPr lang="en-GB" i="1" dirty="0"/>
              <a:t>n</a:t>
            </a:r>
            <a:r>
              <a:rPr lang="en-GB" dirty="0"/>
              <a:t> </a:t>
            </a:r>
            <a:r>
              <a:rPr lang="en-GB" dirty="0" smtClean="0"/>
              <a:t>times.</a:t>
            </a:r>
          </a:p>
          <a:p>
            <a:r>
              <a:rPr lang="en-GB" dirty="0" smtClean="0"/>
              <a:t>In comparison</a:t>
            </a:r>
            <a:r>
              <a:rPr lang="en-GB" dirty="0"/>
              <a:t>, </a:t>
            </a:r>
            <a:r>
              <a:rPr lang="en-GB" dirty="0" err="1" smtClean="0">
                <a:latin typeface="Agency FB" panose="020B0503020202020204" pitchFamily="34" charset="0"/>
              </a:rPr>
              <a:t>np.repeat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/>
              <a:t>repeats each item </a:t>
            </a:r>
            <a:r>
              <a:rPr lang="en-GB" i="1" dirty="0"/>
              <a:t>n</a:t>
            </a:r>
            <a:r>
              <a:rPr lang="en-GB" dirty="0" smtClean="0"/>
              <a:t> times.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3607534"/>
            <a:ext cx="5431893" cy="1902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77" y="3652837"/>
            <a:ext cx="3559726" cy="793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0790" y="349216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7920" y="3492163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0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random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GB" dirty="0" smtClean="0"/>
              <a:t>You will probably use the </a:t>
            </a:r>
            <a:r>
              <a:rPr lang="en-GB" dirty="0" smtClean="0">
                <a:latin typeface="Agency FB" panose="020B0503020202020204" pitchFamily="34" charset="0"/>
              </a:rPr>
              <a:t>random </a:t>
            </a:r>
            <a:r>
              <a:rPr lang="en-GB" dirty="0" smtClean="0"/>
              <a:t>module a lot.</a:t>
            </a:r>
          </a:p>
          <a:p>
            <a:r>
              <a:rPr lang="en-GB" dirty="0" smtClean="0"/>
              <a:t>We’ll be using it a lot in this course to generate random numbers and statistical distributions.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0" y="3426777"/>
            <a:ext cx="8055920" cy="1487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57" y="5033056"/>
            <a:ext cx="2291119" cy="1279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560" y="330830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560" y="491458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7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4" y="704809"/>
            <a:ext cx="10960662" cy="2538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4" y="3580661"/>
            <a:ext cx="4884723" cy="1821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517" y="56510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517" y="3547859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75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476885"/>
            <a:ext cx="11277600" cy="3226435"/>
          </a:xfrm>
        </p:spPr>
        <p:txBody>
          <a:bodyPr/>
          <a:lstStyle/>
          <a:p>
            <a:r>
              <a:rPr lang="en-GB" dirty="0" smtClean="0"/>
              <a:t>Every time you use any of the above functions, you will get a different set of random numbers.</a:t>
            </a:r>
          </a:p>
          <a:p>
            <a:r>
              <a:rPr lang="en-GB" dirty="0" smtClean="0"/>
              <a:t>So, if you want to repeat the same set of random numbers every time, you need to set the </a:t>
            </a:r>
            <a:r>
              <a:rPr lang="en-GB" i="1" dirty="0" smtClean="0"/>
              <a:t>seed</a:t>
            </a:r>
            <a:r>
              <a:rPr lang="en-GB" dirty="0" smtClean="0"/>
              <a:t> or random state.</a:t>
            </a:r>
          </a:p>
          <a:p>
            <a:r>
              <a:rPr lang="en-GB" dirty="0" smtClean="0"/>
              <a:t>The seed can be any number.</a:t>
            </a:r>
          </a:p>
          <a:p>
            <a:r>
              <a:rPr lang="en-GB" dirty="0"/>
              <a:t>Once </a:t>
            </a:r>
            <a:r>
              <a:rPr lang="en-GB" dirty="0" err="1">
                <a:latin typeface="Agency FB" panose="020B0503020202020204" pitchFamily="34" charset="0"/>
              </a:rPr>
              <a:t>np.random.RandomState</a:t>
            </a:r>
            <a:r>
              <a:rPr lang="en-GB" dirty="0"/>
              <a:t> is created, all the functions of the </a:t>
            </a:r>
            <a:r>
              <a:rPr lang="en-GB" dirty="0" err="1">
                <a:latin typeface="Agency FB" panose="020B0503020202020204" pitchFamily="34" charset="0"/>
              </a:rPr>
              <a:t>np.random</a:t>
            </a:r>
            <a:r>
              <a:rPr lang="en-GB" dirty="0"/>
              <a:t> module becomes available to the created </a:t>
            </a:r>
            <a:r>
              <a:rPr lang="en-GB" dirty="0" err="1">
                <a:latin typeface="Agency FB" panose="020B0503020202020204" pitchFamily="34" charset="0"/>
              </a:rPr>
              <a:t>randomstate</a:t>
            </a:r>
            <a:r>
              <a:rPr lang="en-GB" dirty="0"/>
              <a:t> 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703320"/>
            <a:ext cx="6350780" cy="280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669" y="3924859"/>
            <a:ext cx="2166333" cy="1675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590" y="3663249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4712" y="3924859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47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np.unique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1" y="3016251"/>
            <a:ext cx="5489573" cy="219582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277600" cy="986155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np.unique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/>
              <a:t>method can be used to get the unique items. If you want the repetition counts of each item, set the </a:t>
            </a:r>
            <a:r>
              <a:rPr lang="en-GB" dirty="0" err="1">
                <a:latin typeface="Agency FB" panose="020B0503020202020204" pitchFamily="34" charset="0"/>
              </a:rPr>
              <a:t>return_counts</a:t>
            </a:r>
            <a:r>
              <a:rPr lang="en-GB" dirty="0"/>
              <a:t> parameter to True.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99" y="3016251"/>
            <a:ext cx="3497581" cy="1046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846685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8016" y="2892851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9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you’ll find in </a:t>
            </a:r>
            <a:r>
              <a:rPr lang="en-GB" dirty="0" err="1" smtClean="0"/>
              <a:t>NumPy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n</a:t>
            </a:r>
            <a:r>
              <a:rPr lang="en-GB" dirty="0" err="1" smtClean="0"/>
              <a:t>darray</a:t>
            </a:r>
            <a:r>
              <a:rPr lang="en-GB" dirty="0" smtClean="0"/>
              <a:t>: an efficient multidimensional array providing fast array-orientated arithmetic operations and flexible </a:t>
            </a:r>
            <a:r>
              <a:rPr lang="en-GB" i="1" dirty="0" smtClean="0"/>
              <a:t>broadcasting</a:t>
            </a:r>
            <a:r>
              <a:rPr lang="en-GB" dirty="0" smtClean="0"/>
              <a:t> capabilities.</a:t>
            </a:r>
          </a:p>
          <a:p>
            <a:r>
              <a:rPr lang="en-GB" dirty="0" smtClean="0"/>
              <a:t>Mathematical functions for fast operations on entire arrays of data without having to write loops.</a:t>
            </a:r>
          </a:p>
          <a:p>
            <a:r>
              <a:rPr lang="en-GB" dirty="0" smtClean="0"/>
              <a:t>Tools for reading/writing array data to disk and working with memory-mapped files.</a:t>
            </a:r>
          </a:p>
          <a:p>
            <a:r>
              <a:rPr lang="en-GB" dirty="0" smtClean="0"/>
              <a:t>Linear algebra, random number generation, and Fourier transform capabilities.</a:t>
            </a:r>
          </a:p>
          <a:p>
            <a:r>
              <a:rPr lang="en-GB" dirty="0" smtClean="0"/>
              <a:t>A C API for connecting </a:t>
            </a:r>
            <a:r>
              <a:rPr lang="en-GB" dirty="0" err="1" smtClean="0"/>
              <a:t>NumPy</a:t>
            </a:r>
            <a:r>
              <a:rPr lang="en-GB" dirty="0" smtClean="0"/>
              <a:t> with libraries written in C, C++, and FORTRAN. This is why Python is the language of choice for wrapping legacy codebases.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7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Pandas, like </a:t>
            </a:r>
            <a:r>
              <a:rPr lang="en-GB" dirty="0" err="1" smtClean="0"/>
              <a:t>NumPy</a:t>
            </a:r>
            <a:r>
              <a:rPr lang="en-GB" dirty="0" smtClean="0"/>
              <a:t>, is one of the most popular Python libraries for data analysis.</a:t>
            </a:r>
          </a:p>
          <a:p>
            <a:r>
              <a:rPr lang="en-GB" dirty="0" smtClean="0"/>
              <a:t>It is a high-level abstraction over low-level </a:t>
            </a:r>
            <a:r>
              <a:rPr lang="en-GB" dirty="0" err="1" smtClean="0"/>
              <a:t>NumPy</a:t>
            </a:r>
            <a:r>
              <a:rPr lang="en-GB" dirty="0" smtClean="0"/>
              <a:t>, which is written in pure C.</a:t>
            </a:r>
          </a:p>
          <a:p>
            <a:r>
              <a:rPr lang="en-GB" dirty="0" smtClean="0"/>
              <a:t>Pandas provides high-performance, easy-to-use data structures and data analysis tools.</a:t>
            </a:r>
          </a:p>
          <a:p>
            <a:r>
              <a:rPr lang="en-GB" dirty="0"/>
              <a:t>There are two main structures used by pandas; data frames and series.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55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Indices in a pandas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39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pandas series is similar to a list, but differs in the fact that series associate a label with each element. This makes it look like a dictionary.</a:t>
            </a:r>
          </a:p>
          <a:p>
            <a:r>
              <a:rPr lang="en-GB" dirty="0" smtClean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</a:t>
            </a:r>
            <a:r>
              <a:rPr lang="en-GB" dirty="0" err="1" smtClean="0">
                <a:latin typeface="Agency FB" panose="020B0503020202020204" pitchFamily="34" charset="0"/>
              </a:rPr>
              <a:t>angeIndex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ranging from 0 to </a:t>
            </a:r>
            <a:r>
              <a:rPr lang="en-GB" i="1" dirty="0" smtClean="0"/>
              <a:t>N</a:t>
            </a:r>
            <a:r>
              <a:rPr lang="en-GB" dirty="0" smtClean="0"/>
              <a:t>-1.</a:t>
            </a:r>
          </a:p>
          <a:p>
            <a:r>
              <a:rPr lang="en-GB" dirty="0" smtClean="0"/>
              <a:t>Each series object also has a data type.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072890"/>
            <a:ext cx="5992910" cy="10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52" y="4243863"/>
            <a:ext cx="1548757" cy="1722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98225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976" y="4072890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1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1260475"/>
          </a:xfrm>
        </p:spPr>
        <p:txBody>
          <a:bodyPr/>
          <a:lstStyle/>
          <a:p>
            <a:r>
              <a:rPr lang="en-GB" dirty="0" smtClean="0"/>
              <a:t>As you may suspect by this point, a series has attributes to extract ways to extract both all of the values in the series and individual elements by index.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57" y="2193757"/>
            <a:ext cx="5992710" cy="154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5" y="2369671"/>
            <a:ext cx="2820353" cy="96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031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976" y="2193757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47627"/>
            <a:ext cx="10515600" cy="62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also provide an index manually.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99" y="4469151"/>
            <a:ext cx="10250270" cy="1424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04" y="5371764"/>
            <a:ext cx="2674296" cy="929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801" y="437059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0976" y="5248951"/>
            <a:ext cx="70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7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51205"/>
            <a:ext cx="10515600" cy="871855"/>
          </a:xfrm>
        </p:spPr>
        <p:txBody>
          <a:bodyPr/>
          <a:lstStyle/>
          <a:p>
            <a:r>
              <a:rPr lang="en-GB" dirty="0" smtClean="0"/>
              <a:t>I</a:t>
            </a:r>
            <a:r>
              <a:rPr lang="en-GB" dirty="0"/>
              <a:t>t is easy to retrieve several elements </a:t>
            </a:r>
            <a:r>
              <a:rPr lang="en-GB" dirty="0" smtClean="0"/>
              <a:t>of a series by </a:t>
            </a:r>
            <a:r>
              <a:rPr lang="en-GB" dirty="0"/>
              <a:t>their indexes or make group </a:t>
            </a:r>
            <a:r>
              <a:rPr lang="en-GB" dirty="0" smtClean="0"/>
              <a:t>assignment.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1" y="2881765"/>
            <a:ext cx="8812226" cy="1430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17" y="2379343"/>
            <a:ext cx="1764983" cy="3866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334" y="27640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6241" y="23425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82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and maths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GB" dirty="0" smtClean="0"/>
              <a:t>Filtering and maths operations are easy with pandas as well.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15" y="2649537"/>
            <a:ext cx="7847250" cy="1533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2649537"/>
            <a:ext cx="1604963" cy="3530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146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9100" y="2519342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4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/>
          <a:lstStyle/>
          <a:p>
            <a:r>
              <a:rPr lang="en-GB" dirty="0" smtClean="0"/>
              <a:t>Simplistically, a data frame is a table, with rows and columns.</a:t>
            </a:r>
          </a:p>
          <a:p>
            <a:r>
              <a:rPr lang="en-GB" dirty="0"/>
              <a:t>Each column in a </a:t>
            </a:r>
            <a:r>
              <a:rPr lang="en-GB" dirty="0" smtClean="0"/>
              <a:t>data frame </a:t>
            </a:r>
            <a:r>
              <a:rPr lang="en-GB" dirty="0"/>
              <a:t>is a </a:t>
            </a:r>
            <a:r>
              <a:rPr lang="en-GB" dirty="0" smtClean="0"/>
              <a:t>series object.</a:t>
            </a:r>
          </a:p>
          <a:p>
            <a:r>
              <a:rPr lang="en-GB" dirty="0" smtClean="0"/>
              <a:t>Rows </a:t>
            </a:r>
            <a:r>
              <a:rPr lang="en-GB" dirty="0"/>
              <a:t>consist of elements inside </a:t>
            </a:r>
            <a:r>
              <a:rPr lang="en-GB" dirty="0" smtClean="0"/>
              <a:t>series.</a:t>
            </a:r>
          </a:p>
        </p:txBody>
      </p:sp>
    </p:spTree>
    <p:extLst>
      <p:ext uri="{BB962C8B-B14F-4D97-AF65-F5344CB8AC3E}">
        <p14:creationId xmlns:p14="http://schemas.microsoft.com/office/powerpoint/2010/main" val="2545325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955"/>
          </a:xfrm>
        </p:spPr>
        <p:txBody>
          <a:bodyPr/>
          <a:lstStyle/>
          <a:p>
            <a:r>
              <a:rPr lang="en-GB" dirty="0"/>
              <a:t>Pandas data frames can be constructed using Python dictionaries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2" y="2489517"/>
            <a:ext cx="8077354" cy="187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2" y="4501197"/>
            <a:ext cx="5287441" cy="1776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45" y="235458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209" y="450119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5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116965"/>
            <a:ext cx="10515600" cy="848995"/>
          </a:xfrm>
        </p:spPr>
        <p:txBody>
          <a:bodyPr/>
          <a:lstStyle/>
          <a:p>
            <a:r>
              <a:rPr lang="en-GB" dirty="0" smtClean="0"/>
              <a:t>You can ascertain the type of a column with the </a:t>
            </a:r>
            <a:r>
              <a:rPr lang="en-GB" dirty="0" smtClean="0">
                <a:latin typeface="Agency FB" panose="020B0503020202020204" pitchFamily="34" charset="0"/>
              </a:rPr>
              <a:t>type()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27" y="2369820"/>
            <a:ext cx="5490686" cy="46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27" y="3653790"/>
            <a:ext cx="6672834" cy="529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430" y="22618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394" y="360426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16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065"/>
            <a:ext cx="10515600" cy="1831975"/>
          </a:xfrm>
        </p:spPr>
        <p:txBody>
          <a:bodyPr/>
          <a:lstStyle/>
          <a:p>
            <a:r>
              <a:rPr lang="en-GB" dirty="0" smtClean="0"/>
              <a:t>A pandas data frame object as two indices; a column index and row index.</a:t>
            </a:r>
          </a:p>
          <a:p>
            <a:r>
              <a:rPr lang="en-GB" dirty="0" smtClean="0"/>
              <a:t>Again, if you do not provide one, pandas will create a </a:t>
            </a:r>
            <a:r>
              <a:rPr lang="en-GB" dirty="0" err="1" smtClean="0">
                <a:latin typeface="Agency FB" panose="020B0503020202020204" pitchFamily="34" charset="0"/>
              </a:rPr>
              <a:t>RangeIndex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from 0 to </a:t>
            </a:r>
            <a:r>
              <a:rPr lang="en-GB" i="1" dirty="0" smtClean="0"/>
              <a:t>N</a:t>
            </a:r>
            <a:r>
              <a:rPr lang="en-GB" dirty="0" smtClean="0"/>
              <a:t>-1.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02" y="2713375"/>
            <a:ext cx="8556554" cy="2373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02" y="5444668"/>
            <a:ext cx="8634925" cy="92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236" y="25743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236" y="521150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636905"/>
            <a:ext cx="10515600" cy="1224371"/>
          </a:xfrm>
        </p:spPr>
        <p:txBody>
          <a:bodyPr>
            <a:normAutofit/>
          </a:bodyPr>
          <a:lstStyle/>
          <a:p>
            <a:r>
              <a:rPr lang="en-GB" dirty="0"/>
              <a:t>There are numerous ways to provide row index </a:t>
            </a:r>
            <a:r>
              <a:rPr lang="en-GB" dirty="0" smtClean="0"/>
              <a:t>explicitly.</a:t>
            </a:r>
          </a:p>
          <a:p>
            <a:r>
              <a:rPr lang="en-GB" dirty="0" smtClean="0"/>
              <a:t>For example, you could provide an index when creating a data frame.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98" y="2031694"/>
            <a:ext cx="6118418" cy="156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19" y="2097096"/>
            <a:ext cx="3489314" cy="1050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" y="186127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6686" y="186127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98" y="4814955"/>
            <a:ext cx="4896154" cy="1830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" y="3647824"/>
            <a:ext cx="7277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or do it on during </a:t>
            </a:r>
            <a:r>
              <a:rPr lang="en-GB" sz="2800" dirty="0" smtClean="0"/>
              <a:t>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 also name the index ‘country code’.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996" y="4233662"/>
            <a:ext cx="4349004" cy="24118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9308" y="46417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6363" y="429173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9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ndarray</a:t>
            </a:r>
            <a:r>
              <a:rPr lang="en-GB" dirty="0" smtClean="0"/>
              <a:t>: A multi-dimensional array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ndarray</a:t>
            </a:r>
            <a:r>
              <a:rPr lang="en-GB" dirty="0" smtClean="0"/>
              <a:t> object is a fast and flexible container for large data sets in Python.</a:t>
            </a:r>
          </a:p>
          <a:p>
            <a:r>
              <a:rPr lang="en-GB" dirty="0" err="1" smtClean="0"/>
              <a:t>NumPy</a:t>
            </a:r>
            <a:r>
              <a:rPr lang="en-GB" dirty="0" smtClean="0"/>
              <a:t> arrays are a bit like Python lists, but still very different at the same time.</a:t>
            </a:r>
          </a:p>
          <a:p>
            <a:r>
              <a:rPr lang="en-GB" dirty="0" smtClean="0"/>
              <a:t>Arrays enable you to </a:t>
            </a:r>
            <a:r>
              <a:rPr lang="en-GB" dirty="0"/>
              <a:t>store multiple items of the same data type. It is the facilities around the array object that makes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so convenient for performing math and data manipulations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545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431165"/>
            <a:ext cx="10515600" cy="1260475"/>
          </a:xfrm>
        </p:spPr>
        <p:txBody>
          <a:bodyPr/>
          <a:lstStyle/>
          <a:p>
            <a:r>
              <a:rPr lang="en-GB" dirty="0"/>
              <a:t>Row access using index can be performed in several </a:t>
            </a:r>
            <a:r>
              <a:rPr lang="en-GB" dirty="0" smtClean="0"/>
              <a:t>ways.</a:t>
            </a:r>
          </a:p>
          <a:p>
            <a:r>
              <a:rPr lang="en-GB" dirty="0" smtClean="0"/>
              <a:t>First, you could use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and providing an index label.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659731"/>
            <a:ext cx="2990088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691640"/>
            <a:ext cx="3410514" cy="11820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5340" y="3004503"/>
            <a:ext cx="10515600" cy="63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Second, you could use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iloc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and providing an index number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40" y="3765551"/>
            <a:ext cx="2705100" cy="35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598864"/>
            <a:ext cx="3410514" cy="1182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543" y="159671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4823" y="158226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543" y="3758259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4823" y="35988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78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659765"/>
            <a:ext cx="10515600" cy="780415"/>
          </a:xfrm>
        </p:spPr>
        <p:txBody>
          <a:bodyPr/>
          <a:lstStyle/>
          <a:p>
            <a:r>
              <a:rPr lang="en-GB" dirty="0"/>
              <a:t>Selection of particular rows and columns can be performed this </a:t>
            </a:r>
            <a:r>
              <a:rPr lang="en-GB" dirty="0" smtClean="0"/>
              <a:t>way.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440180"/>
            <a:ext cx="5760719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5" y="1440180"/>
            <a:ext cx="3710380" cy="1078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306" y="132844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8232" y="132844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8180" y="2630150"/>
            <a:ext cx="10515600" cy="78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feed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two arguments, index list and column list, slicing operation is supported as well: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5" y="3784500"/>
            <a:ext cx="3984867" cy="404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53" y="3708380"/>
            <a:ext cx="6142343" cy="1549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306" y="36740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7534" y="367401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7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GB" dirty="0"/>
              <a:t>Filtering is performed using so-called Boolean </a:t>
            </a:r>
            <a:r>
              <a:rPr lang="en-GB" dirty="0" smtClean="0"/>
              <a:t>arrays.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0320"/>
            <a:ext cx="5600700" cy="350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8" y="2192972"/>
            <a:ext cx="4026171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72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395"/>
          </a:xfrm>
        </p:spPr>
        <p:txBody>
          <a:bodyPr/>
          <a:lstStyle/>
          <a:p>
            <a:r>
              <a:rPr lang="en-GB" dirty="0" smtClean="0"/>
              <a:t>You can delete a column using the </a:t>
            </a:r>
            <a:r>
              <a:rPr lang="en-GB" dirty="0" smtClean="0">
                <a:latin typeface="Agency FB" panose="020B0503020202020204" pitchFamily="34" charset="0"/>
              </a:rPr>
              <a:t>drop()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2" y="2580957"/>
            <a:ext cx="1199198" cy="26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8" y="2446020"/>
            <a:ext cx="5210920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3" y="4468177"/>
            <a:ext cx="5624561" cy="58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21" y="4228797"/>
            <a:ext cx="4200507" cy="154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945" y="247367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4755" y="249460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466" y="429944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8106" y="432057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29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from and writing to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8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pandas supports many popular file formats including CSV, XML, HTML, Excel, SQL, </a:t>
            </a:r>
            <a:r>
              <a:rPr lang="en-GB" dirty="0" smtClean="0"/>
              <a:t>JSON, etc.</a:t>
            </a:r>
          </a:p>
          <a:p>
            <a:r>
              <a:rPr lang="en-GB" dirty="0" smtClean="0"/>
              <a:t>Out of all of these, CSV is the file format that you will work with the most.</a:t>
            </a:r>
          </a:p>
          <a:p>
            <a:r>
              <a:rPr lang="en-GB" dirty="0" smtClean="0"/>
              <a:t>You can read in the data from a CSV file using the </a:t>
            </a:r>
            <a:r>
              <a:rPr lang="en-GB" dirty="0" err="1" smtClean="0">
                <a:latin typeface="Agency FB" panose="020B0503020202020204" pitchFamily="34" charset="0"/>
              </a:rPr>
              <a:t>read_csv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Similarly, you can write a data frame to a csv file with the </a:t>
            </a:r>
            <a:r>
              <a:rPr lang="en-GB" dirty="0" err="1">
                <a:latin typeface="Agency FB" panose="020B0503020202020204" pitchFamily="34" charset="0"/>
              </a:rPr>
              <a:t>to_csv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4170997"/>
            <a:ext cx="5425837" cy="515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27" y="5966460"/>
            <a:ext cx="8719138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0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Pandas has the capacity to do much more than what we have covered here, such as grouping data and even data visualisation.</a:t>
            </a:r>
          </a:p>
          <a:p>
            <a:r>
              <a:rPr lang="en-GB" dirty="0" smtClean="0"/>
              <a:t>However, as with </a:t>
            </a:r>
            <a:r>
              <a:rPr lang="en-GB" dirty="0" err="1" smtClean="0"/>
              <a:t>NumPy</a:t>
            </a:r>
            <a:r>
              <a:rPr lang="en-GB" dirty="0" smtClean="0"/>
              <a:t>, we don’t have enough time to cover every aspect of pandas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892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580" y="2742565"/>
            <a:ext cx="10515600" cy="1325563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0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Ndarray</a:t>
            </a:r>
            <a:r>
              <a:rPr lang="en-GB" dirty="0" smtClean="0"/>
              <a:t> vs.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now, you are familiar with Python lists and how incredibly useful they are.</a:t>
            </a:r>
          </a:p>
          <a:p>
            <a:r>
              <a:rPr lang="en-GB" dirty="0" smtClean="0"/>
              <a:t>So, you may be asking yourself: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i="1" dirty="0" smtClean="0"/>
              <a:t>I </a:t>
            </a:r>
            <a:r>
              <a:rPr lang="en-GB" i="1" dirty="0"/>
              <a:t>can store numbers and other objects in a python list itself and do all sorts of computations and manipulations through list comprehensions, for-loops etc. What do I need a </a:t>
            </a:r>
            <a:r>
              <a:rPr lang="en-GB" i="1" dirty="0" err="1" smtClean="0"/>
              <a:t>NumPy</a:t>
            </a:r>
            <a:r>
              <a:rPr lang="en-GB" i="1" dirty="0" smtClean="0"/>
              <a:t> </a:t>
            </a:r>
            <a:r>
              <a:rPr lang="en-GB" i="1" dirty="0"/>
              <a:t>array for</a:t>
            </a:r>
            <a:r>
              <a:rPr lang="en-GB" i="1" dirty="0" smtClean="0"/>
              <a:t>?”</a:t>
            </a:r>
          </a:p>
          <a:p>
            <a:r>
              <a:rPr lang="en-GB" dirty="0"/>
              <a:t>T</a:t>
            </a:r>
            <a:r>
              <a:rPr lang="en-GB" dirty="0" smtClean="0"/>
              <a:t>here </a:t>
            </a:r>
            <a:r>
              <a:rPr lang="en-GB" dirty="0"/>
              <a:t>are very significant advantages of using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arrays overs </a:t>
            </a:r>
            <a:r>
              <a:rPr lang="en-GB" dirty="0" smtClean="0"/>
              <a:t>lists.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5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7635"/>
          </a:xfrm>
        </p:spPr>
        <p:txBody>
          <a:bodyPr/>
          <a:lstStyle/>
          <a:p>
            <a:r>
              <a:rPr lang="en-GB" dirty="0" smtClean="0"/>
              <a:t>To understand these advantages, lets create an array.</a:t>
            </a:r>
          </a:p>
          <a:p>
            <a:r>
              <a:rPr lang="en-GB" dirty="0" smtClean="0"/>
              <a:t>One of the most common, of the many, ways to create a </a:t>
            </a:r>
            <a:r>
              <a:rPr lang="en-GB" dirty="0" err="1" smtClean="0"/>
              <a:t>NumPy</a:t>
            </a:r>
            <a:r>
              <a:rPr lang="en-GB" dirty="0" smtClean="0"/>
              <a:t> array is to create one from a list by passing it to the </a:t>
            </a:r>
            <a:r>
              <a:rPr lang="en-GB" dirty="0" err="1" smtClean="0">
                <a:latin typeface="Agency FB" panose="020B0503020202020204" pitchFamily="34" charset="0"/>
              </a:rPr>
              <a:t>np.array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3646090"/>
            <a:ext cx="3412766" cy="12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3199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5769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3646089"/>
            <a:ext cx="3473205" cy="18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between lists and </a:t>
            </a:r>
            <a:r>
              <a:rPr lang="en-GB" dirty="0" err="1" smtClean="0"/>
              <a:t>ndarrays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difference between an array and a list is, arrays are designed to handle </a:t>
            </a:r>
            <a:r>
              <a:rPr lang="en-GB" dirty="0" smtClean="0"/>
              <a:t>vectorised </a:t>
            </a:r>
            <a:r>
              <a:rPr lang="en-GB" dirty="0"/>
              <a:t>operations while a python list is not</a:t>
            </a:r>
            <a:r>
              <a:rPr lang="en-GB" dirty="0" smtClean="0"/>
              <a:t>.</a:t>
            </a:r>
          </a:p>
          <a:p>
            <a:r>
              <a:rPr lang="en-GB" dirty="0"/>
              <a:t>That means, if you apply a function it is performed on every item in the array, rather than on the whole array object.</a:t>
            </a:r>
          </a:p>
        </p:txBody>
      </p:sp>
    </p:spTree>
    <p:extLst>
      <p:ext uri="{BB962C8B-B14F-4D97-AF65-F5344CB8AC3E}">
        <p14:creationId xmlns:p14="http://schemas.microsoft.com/office/powerpoint/2010/main" val="158368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842645"/>
            <a:ext cx="10515600" cy="940435"/>
          </a:xfrm>
        </p:spPr>
        <p:txBody>
          <a:bodyPr/>
          <a:lstStyle/>
          <a:p>
            <a:r>
              <a:rPr lang="en-GB" dirty="0"/>
              <a:t>Let’s suppose you want to add the number 2 to every item in the list. The intuitive way to do it is something like this: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5340" y="3326765"/>
            <a:ext cx="10515600" cy="94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was not possible with a </a:t>
            </a:r>
            <a:r>
              <a:rPr lang="en-GB" dirty="0" smtClean="0"/>
              <a:t>list, but </a:t>
            </a:r>
            <a:r>
              <a:rPr lang="en-GB" dirty="0"/>
              <a:t>you can do that on </a:t>
            </a:r>
            <a:r>
              <a:rPr lang="en-GB" dirty="0" smtClean="0"/>
              <a:t>an array: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05336" y="198560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9482" y="19856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335" y="40352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2643" y="410018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4" y="2105028"/>
            <a:ext cx="2518963" cy="715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285" y="2105028"/>
            <a:ext cx="5941655" cy="9685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33" y="4100188"/>
            <a:ext cx="3476759" cy="1896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446" y="4267200"/>
            <a:ext cx="3609823" cy="14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597025"/>
            <a:ext cx="10515600" cy="4351338"/>
          </a:xfrm>
        </p:spPr>
        <p:txBody>
          <a:bodyPr/>
          <a:lstStyle/>
          <a:p>
            <a:r>
              <a:rPr lang="en-GB" dirty="0"/>
              <a:t>Another characteristic is that, once a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 is created, you cannot increase its size. To do so, you will have to create a new array. But such a </a:t>
            </a:r>
            <a:r>
              <a:rPr lang="en-GB" dirty="0" smtClean="0"/>
              <a:t>behaviour </a:t>
            </a:r>
            <a:r>
              <a:rPr lang="en-GB" dirty="0"/>
              <a:t>of extending the size is natural in a list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That said, </a:t>
            </a:r>
            <a:r>
              <a:rPr lang="en-GB" dirty="0"/>
              <a:t>there are so many more advantages.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4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1999</Words>
  <Application>Microsoft Office PowerPoint</Application>
  <PresentationFormat>Widescreen</PresentationFormat>
  <Paragraphs>218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Numerical Python (NumPy)</vt:lpstr>
      <vt:lpstr>What you’ll find in NumPy</vt:lpstr>
      <vt:lpstr>The NumPy ndarray: A multi-dimensional array object</vt:lpstr>
      <vt:lpstr>Ndarray vs. lists</vt:lpstr>
      <vt:lpstr>Creating a NumPy array</vt:lpstr>
      <vt:lpstr>Differences between lists and ndarrays</vt:lpstr>
      <vt:lpstr>PowerPoint Presentation</vt:lpstr>
      <vt:lpstr>PowerPoint Presentation</vt:lpstr>
      <vt:lpstr>Create a 2d array from a list of list</vt:lpstr>
      <vt:lpstr>The dtype argument</vt:lpstr>
      <vt:lpstr>The astype argument</vt:lpstr>
      <vt:lpstr>dtype=‘object’</vt:lpstr>
      <vt:lpstr>The tolist() function</vt:lpstr>
      <vt:lpstr>Inspecting a NumPy array</vt:lpstr>
      <vt:lpstr>Extracting specific items from an array</vt:lpstr>
      <vt:lpstr>Boolean indexing</vt:lpstr>
      <vt:lpstr>Reversing rows and the whole array</vt:lpstr>
      <vt:lpstr>Missing values in arrays</vt:lpstr>
      <vt:lpstr>Computing minimum and maximum values</vt:lpstr>
      <vt:lpstr>Creating a new array from an existing one</vt:lpstr>
      <vt:lpstr>Creating sequences, repetitions and random numbers</vt:lpstr>
      <vt:lpstr>PowerPoint Presentation</vt:lpstr>
      <vt:lpstr>PowerPoint Presentation</vt:lpstr>
      <vt:lpstr>Creating repeating sequences</vt:lpstr>
      <vt:lpstr>Generating random numbers</vt:lpstr>
      <vt:lpstr>PowerPoint Presentation</vt:lpstr>
      <vt:lpstr>PowerPoint Presentation</vt:lpstr>
      <vt:lpstr>The np.unique() function</vt:lpstr>
      <vt:lpstr>Pandas</vt:lpstr>
      <vt:lpstr>Indices in a pandas series</vt:lpstr>
      <vt:lpstr>PowerPoint Presentation</vt:lpstr>
      <vt:lpstr>PowerPoint Presentation</vt:lpstr>
      <vt:lpstr>Filtering and maths operations</vt:lpstr>
      <vt:lpstr>Pandas data frame</vt:lpstr>
      <vt:lpstr>Creating a 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Deleting columns</vt:lpstr>
      <vt:lpstr>Reading from and writing to a file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Lew_laptop</dc:creator>
  <cp:lastModifiedBy>Lew_laptop</cp:lastModifiedBy>
  <cp:revision>79</cp:revision>
  <dcterms:created xsi:type="dcterms:W3CDTF">2018-08-22T13:58:07Z</dcterms:created>
  <dcterms:modified xsi:type="dcterms:W3CDTF">2018-08-26T16:30:17Z</dcterms:modified>
</cp:coreProperties>
</file>