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5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8E845-412D-4E1B-A6F4-C77E6C5E89D5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BF4F8-DA62-4001-B0BA-9E8FE21C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y-axis is evenly spaced data points with a maximum of 1.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BF4F8-DA62-4001-B0BA-9E8FE21C474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7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6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48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9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9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1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2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2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2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47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AB87-4F1C-40A0-84C0-84E90B6AF8DF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E43B-1BF7-42DF-80CA-9EB0045AB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5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wBrace/Python_for_EDA_worksho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45399" y="158331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Graphical exploratory data analysis in Python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" y="197598"/>
            <a:ext cx="2076450" cy="933450"/>
          </a:xfrm>
          <a:prstGeom prst="rect">
            <a:avLst/>
          </a:prstGeom>
        </p:spPr>
      </p:pic>
      <p:pic>
        <p:nvPicPr>
          <p:cNvPr id="6" name="Picture 5" descr="Image result for Q-step exet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70" y="197598"/>
            <a:ext cx="2595862" cy="11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9432454" y="5997595"/>
            <a:ext cx="2743200" cy="66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Lewys Brace</a:t>
            </a:r>
          </a:p>
          <a:p>
            <a:r>
              <a:rPr lang="en-GB" dirty="0" smtClean="0"/>
              <a:t>l.brace@Exeter.ac.uk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6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 smtClean="0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12" y="1198460"/>
            <a:ext cx="10515600" cy="184021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It’s still quite common for people to plot graphs using </a:t>
            </a:r>
            <a:r>
              <a:rPr lang="en-GB" sz="2000" dirty="0" err="1"/>
              <a:t>M</a:t>
            </a:r>
            <a:r>
              <a:rPr lang="en-GB" sz="2000" dirty="0" err="1" smtClean="0"/>
              <a:t>atplotlib’s</a:t>
            </a:r>
            <a:r>
              <a:rPr lang="en-GB" sz="2000" dirty="0" smtClean="0"/>
              <a:t> default style settings; i.e. left graph.</a:t>
            </a:r>
          </a:p>
          <a:p>
            <a:r>
              <a:rPr lang="en-GB" sz="2000" dirty="0" err="1" smtClean="0"/>
              <a:t>Seaborn</a:t>
            </a:r>
            <a:r>
              <a:rPr lang="en-GB" sz="2000" dirty="0" smtClean="0"/>
              <a:t> is a relatively new, </a:t>
            </a:r>
            <a:r>
              <a:rPr lang="en-GB" sz="2000" dirty="0" err="1" smtClean="0"/>
              <a:t>Matplotlib</a:t>
            </a:r>
            <a:r>
              <a:rPr lang="en-GB" sz="2000" dirty="0" smtClean="0"/>
              <a:t>-based statistical visualisation package; i.e. right graph.</a:t>
            </a:r>
          </a:p>
          <a:p>
            <a:r>
              <a:rPr lang="en-GB" sz="2000" dirty="0" smtClean="0"/>
              <a:t>We set the script to use </a:t>
            </a:r>
            <a:r>
              <a:rPr lang="en-GB" sz="2000" dirty="0" err="1" smtClean="0"/>
              <a:t>Seaborns</a:t>
            </a:r>
            <a:r>
              <a:rPr lang="en-GB" sz="2000" dirty="0" smtClean="0"/>
              <a:t> default style settings with </a:t>
            </a:r>
            <a:r>
              <a:rPr lang="en-GB" sz="2000" dirty="0" err="1" smtClean="0"/>
              <a:t>sns.set</a:t>
            </a:r>
            <a:r>
              <a:rPr lang="en-GB" sz="2000" dirty="0" smtClean="0"/>
              <a:t>().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" y="3241803"/>
            <a:ext cx="4704499" cy="320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23" y="3241803"/>
            <a:ext cx="4153931" cy="3155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3687367"/>
            <a:ext cx="3238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6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558"/>
            <a:ext cx="10515600" cy="1325563"/>
          </a:xfrm>
        </p:spPr>
        <p:txBody>
          <a:bodyPr/>
          <a:lstStyle/>
          <a:p>
            <a:r>
              <a:rPr lang="en-GB" dirty="0" smtClean="0"/>
              <a:t>Practice: 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660"/>
            <a:ext cx="10515600" cy="4351338"/>
          </a:xfrm>
        </p:spPr>
        <p:txBody>
          <a:bodyPr/>
          <a:lstStyle/>
          <a:p>
            <a:r>
              <a:rPr lang="en-GB" dirty="0"/>
              <a:t>For </a:t>
            </a:r>
            <a:r>
              <a:rPr lang="en-GB" dirty="0" smtClean="0"/>
              <a:t>this </a:t>
            </a:r>
            <a:r>
              <a:rPr lang="en-GB" dirty="0"/>
              <a:t>exercises in this section, you will use a classic data set collected by botanist Edward Anderson and made famous by Ronald Fisher, one of the most prolific statisticians in history</a:t>
            </a:r>
            <a:r>
              <a:rPr lang="en-GB" dirty="0" smtClean="0"/>
              <a:t>.</a:t>
            </a:r>
          </a:p>
          <a:p>
            <a:r>
              <a:rPr lang="en-GB" dirty="0"/>
              <a:t>Anderson carefully measured the anatomical properties of samples of three different species of iris, </a:t>
            </a:r>
            <a:r>
              <a:rPr lang="en-GB" i="1" dirty="0"/>
              <a:t>Iris </a:t>
            </a:r>
            <a:r>
              <a:rPr lang="en-GB" i="1" dirty="0" err="1"/>
              <a:t>setosa</a:t>
            </a:r>
            <a:r>
              <a:rPr lang="en-GB" dirty="0"/>
              <a:t>, </a:t>
            </a:r>
            <a:r>
              <a:rPr lang="en-GB" i="1" dirty="0"/>
              <a:t>Iris versicolor</a:t>
            </a:r>
            <a:r>
              <a:rPr lang="en-GB" dirty="0"/>
              <a:t>, and </a:t>
            </a:r>
            <a:r>
              <a:rPr lang="en-GB" i="1" dirty="0"/>
              <a:t>Iris </a:t>
            </a:r>
            <a:r>
              <a:rPr lang="en-GB" i="1" dirty="0" err="1"/>
              <a:t>virginica</a:t>
            </a:r>
            <a:r>
              <a:rPr lang="en-GB" dirty="0" smtClean="0"/>
              <a:t>.</a:t>
            </a:r>
          </a:p>
          <a:p>
            <a:r>
              <a:rPr lang="en-GB" dirty="0" smtClean="0"/>
              <a:t>You will be working with the </a:t>
            </a:r>
            <a:r>
              <a:rPr lang="en-GB" dirty="0"/>
              <a:t>measurements of petal </a:t>
            </a:r>
            <a:r>
              <a:rPr lang="en-GB" dirty="0" smtClean="0"/>
              <a:t>length.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2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the data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611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This dataset comes as a default dataset in the </a:t>
            </a:r>
            <a:r>
              <a:rPr lang="en-GB" dirty="0" err="1" smtClean="0"/>
              <a:t>scikit</a:t>
            </a:r>
            <a:r>
              <a:rPr lang="en-GB" dirty="0" smtClean="0"/>
              <a:t>-learn package.</a:t>
            </a:r>
          </a:p>
          <a:p>
            <a:r>
              <a:rPr lang="en-GB" dirty="0" smtClean="0"/>
              <a:t>We are first going to import the data set from this package and turn it into a Pandas data frame.</a:t>
            </a:r>
          </a:p>
          <a:p>
            <a:r>
              <a:rPr lang="en-GB" dirty="0" smtClean="0"/>
              <a:t>We are then going to create a sub-</a:t>
            </a:r>
            <a:r>
              <a:rPr lang="en-GB" dirty="0" err="1" smtClean="0"/>
              <a:t>dataframe</a:t>
            </a:r>
            <a:r>
              <a:rPr lang="en-GB" dirty="0" smtClean="0"/>
              <a:t>, so that we have a </a:t>
            </a:r>
            <a:r>
              <a:rPr lang="en-GB" dirty="0" err="1" smtClean="0"/>
              <a:t>dataframe</a:t>
            </a:r>
            <a:r>
              <a:rPr lang="en-GB" dirty="0" smtClean="0"/>
              <a:t> that only contains the entries that are part of the </a:t>
            </a:r>
            <a:r>
              <a:rPr lang="en-GB" i="1" dirty="0" smtClean="0"/>
              <a:t>versicolor</a:t>
            </a:r>
            <a:r>
              <a:rPr lang="en-GB" dirty="0" smtClean="0"/>
              <a:t> family.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171477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42" y="4171477"/>
            <a:ext cx="6077913" cy="13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the 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81151" cy="4698743"/>
          </a:xfrm>
        </p:spPr>
        <p:txBody>
          <a:bodyPr/>
          <a:lstStyle/>
          <a:p>
            <a:r>
              <a:rPr lang="en-GB" dirty="0" smtClean="0"/>
              <a:t>Plot a histogram of the petal lengths of his 50 samples of </a:t>
            </a:r>
            <a:r>
              <a:rPr lang="en-GB" i="1" dirty="0" smtClean="0"/>
              <a:t>Iris versicolor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matplotlib</a:t>
            </a:r>
            <a:r>
              <a:rPr lang="en-GB" dirty="0" smtClean="0"/>
              <a:t>/</a:t>
            </a:r>
            <a:r>
              <a:rPr lang="en-GB" dirty="0" err="1" smtClean="0"/>
              <a:t>seaborn's</a:t>
            </a:r>
            <a:r>
              <a:rPr lang="en-GB" dirty="0" smtClean="0"/>
              <a:t> default settings. Recall that to specify the default </a:t>
            </a:r>
            <a:r>
              <a:rPr lang="en-GB" dirty="0" err="1" smtClean="0"/>
              <a:t>seaborn</a:t>
            </a:r>
            <a:r>
              <a:rPr lang="en-GB" dirty="0" smtClean="0"/>
              <a:t> style, you can use </a:t>
            </a:r>
            <a:r>
              <a:rPr lang="en-GB" dirty="0" err="1" smtClean="0">
                <a:latin typeface="Agency FB" panose="020B0503020202020204" pitchFamily="34" charset="0"/>
              </a:rPr>
              <a:t>sns.set</a:t>
            </a:r>
            <a:r>
              <a:rPr lang="en-GB" dirty="0" smtClean="0">
                <a:latin typeface="Agency FB" panose="020B0503020202020204" pitchFamily="34" charset="0"/>
              </a:rPr>
              <a:t>(); </a:t>
            </a:r>
            <a:r>
              <a:rPr lang="en-GB" dirty="0" smtClean="0"/>
              <a:t>where </a:t>
            </a:r>
            <a:r>
              <a:rPr lang="en-GB" dirty="0" err="1" smtClean="0"/>
              <a:t>sns</a:t>
            </a:r>
            <a:r>
              <a:rPr lang="en-GB" dirty="0" smtClean="0"/>
              <a:t> is the alias that </a:t>
            </a:r>
            <a:r>
              <a:rPr lang="en-GB" dirty="0" err="1" smtClean="0"/>
              <a:t>seaborn</a:t>
            </a:r>
            <a:r>
              <a:rPr lang="en-GB" dirty="0" smtClean="0"/>
              <a:t> is imported as.</a:t>
            </a:r>
          </a:p>
          <a:p>
            <a:r>
              <a:rPr lang="en-GB" dirty="0" smtClean="0"/>
              <a:t>You view the headers of the </a:t>
            </a:r>
            <a:r>
              <a:rPr lang="en-GB" dirty="0" err="1" smtClean="0"/>
              <a:t>dataframe</a:t>
            </a:r>
            <a:r>
              <a:rPr lang="en-GB" dirty="0" smtClean="0"/>
              <a:t> by using </a:t>
            </a:r>
            <a:r>
              <a:rPr lang="en-GB" dirty="0" smtClean="0">
                <a:latin typeface="Agency FB" panose="020B0503020202020204" pitchFamily="34" charset="0"/>
              </a:rPr>
              <a:t>print list(</a:t>
            </a:r>
            <a:r>
              <a:rPr lang="en-GB" dirty="0" err="1" smtClean="0">
                <a:latin typeface="Agency FB" panose="020B0503020202020204" pitchFamily="34" charset="0"/>
              </a:rPr>
              <a:t>df</a:t>
            </a:r>
            <a:r>
              <a:rPr lang="en-GB" dirty="0" smtClean="0">
                <a:latin typeface="Agency FB" panose="020B0503020202020204" pitchFamily="34" charset="0"/>
              </a:rPr>
              <a:t>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95" y="2316247"/>
            <a:ext cx="53149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4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15" y="2225631"/>
            <a:ext cx="5314950" cy="3971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82" y="2281881"/>
            <a:ext cx="5265131" cy="1736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30" y="2225631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7980" y="2281881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8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Practice: axis labels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last graph, we commit a cardinal sin of data analysis… We didn’t label our axis.</a:t>
            </a:r>
          </a:p>
          <a:p>
            <a:r>
              <a:rPr lang="en-GB" dirty="0" smtClean="0"/>
              <a:t>Let’s do that now.</a:t>
            </a:r>
          </a:p>
          <a:p>
            <a:r>
              <a:rPr lang="en-GB" dirty="0" smtClean="0"/>
              <a:t>The x-axis should read ‘Petal length (cm)’ and the y-axis should read ‘Count’.</a:t>
            </a:r>
          </a:p>
          <a:p>
            <a:r>
              <a:rPr lang="en-GB" dirty="0" smtClean="0"/>
              <a:t>Assign both axis to the dummy variable of _.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55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90" y="2304663"/>
            <a:ext cx="5334000" cy="414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91" y="2438658"/>
            <a:ext cx="4678059" cy="1803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331" y="2315090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5681" y="2371340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3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Practice: bins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histogram you just made had ten bins. This is the default of </a:t>
            </a:r>
            <a:r>
              <a:rPr lang="en-GB" dirty="0" err="1" smtClean="0"/>
              <a:t>matplotlib</a:t>
            </a:r>
            <a:r>
              <a:rPr lang="en-GB" dirty="0" smtClean="0"/>
              <a:t>.</a:t>
            </a:r>
          </a:p>
          <a:p>
            <a:r>
              <a:rPr lang="en-GB" dirty="0" smtClean="0"/>
              <a:t>However, the "square root rule" is a commonly-used rule of thumb for choosing number of bins.</a:t>
            </a:r>
          </a:p>
          <a:p>
            <a:r>
              <a:rPr lang="en-GB" dirty="0" smtClean="0"/>
              <a:t>Choose the number of </a:t>
            </a:r>
            <a:r>
              <a:rPr lang="en-GB" dirty="0"/>
              <a:t>bins to be the square root of the number of </a:t>
            </a:r>
            <a:r>
              <a:rPr lang="en-GB" dirty="0" smtClean="0"/>
              <a:t>samples and plot the histogram again.</a:t>
            </a:r>
          </a:p>
          <a:p>
            <a:r>
              <a:rPr lang="en-GB" dirty="0" smtClean="0"/>
              <a:t>Remember two things: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1. You specify the number of bins using the </a:t>
            </a:r>
            <a:r>
              <a:rPr lang="en-GB" dirty="0" smtClean="0">
                <a:latin typeface="Agency FB" panose="020B0503020202020204" pitchFamily="34" charset="0"/>
              </a:rPr>
              <a:t>bins</a:t>
            </a:r>
            <a:r>
              <a:rPr lang="en-GB" dirty="0" smtClean="0"/>
              <a:t> keyword 	argument of </a:t>
            </a:r>
            <a:r>
              <a:rPr lang="en-GB" dirty="0" err="1" smtClean="0">
                <a:latin typeface="Agency FB" panose="020B0503020202020204" pitchFamily="34" charset="0"/>
              </a:rPr>
              <a:t>plt.hist</a:t>
            </a:r>
            <a:r>
              <a:rPr lang="en-GB" dirty="0" smtClean="0">
                <a:latin typeface="Agency FB" panose="020B0503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Agency FB" panose="020B0503020202020204" pitchFamily="34" charset="0"/>
              </a:rPr>
              <a:t>	</a:t>
            </a:r>
            <a:r>
              <a:rPr lang="en-GB" dirty="0" smtClean="0"/>
              <a:t>2. </a:t>
            </a:r>
            <a:r>
              <a:rPr lang="en-GB" dirty="0" err="1"/>
              <a:t>N</a:t>
            </a:r>
            <a:r>
              <a:rPr lang="en-GB" dirty="0" err="1" smtClean="0"/>
              <a:t>umpy</a:t>
            </a:r>
            <a:r>
              <a:rPr lang="en-GB" dirty="0" smtClean="0"/>
              <a:t> will probably be able to calculate a square root for you.</a:t>
            </a: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2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0474"/>
            <a:ext cx="5143500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55" y="2194224"/>
            <a:ext cx="5381625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6896" y="2194224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4246" y="2250474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7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issue with histograms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60" y="1825625"/>
            <a:ext cx="5208373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Histograms have two issues. First, we are not plotting all of the data.</a:t>
            </a:r>
          </a:p>
          <a:p>
            <a:r>
              <a:rPr lang="en-GB" dirty="0" smtClean="0"/>
              <a:t>Second, histograms can plot the same data, and yet, look very different depending on how the bins are set.</a:t>
            </a:r>
          </a:p>
          <a:p>
            <a:r>
              <a:rPr lang="en-GB" dirty="0" smtClean="0"/>
              <a:t>We have encountered the "square root rule"  for calculating bins, but bin choice is still very much arbitrary.</a:t>
            </a:r>
          </a:p>
          <a:p>
            <a:r>
              <a:rPr lang="en-GB" dirty="0" smtClean="0"/>
              <a:t>This leads to…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573" y="1753115"/>
            <a:ext cx="6132888" cy="40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9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data analysis (EDA)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84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Exploring your data is the a crucial step in data analysis. It involves:</a:t>
            </a:r>
          </a:p>
          <a:p>
            <a:r>
              <a:rPr lang="en-GB" dirty="0" smtClean="0"/>
              <a:t>Organising the data set</a:t>
            </a:r>
          </a:p>
          <a:p>
            <a:r>
              <a:rPr lang="en-GB" dirty="0" smtClean="0"/>
              <a:t>Plotting aspects of the data set</a:t>
            </a:r>
          </a:p>
          <a:p>
            <a:r>
              <a:rPr lang="en-GB" dirty="0" smtClean="0"/>
              <a:t>Maybe producing some numerical summaries; central tendency and spread, etc.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 smtClean="0"/>
              <a:t>“Exploratory data analysis can never be the whole story, but nothing else can serve as the foundation stone.”</a:t>
            </a:r>
            <a:br>
              <a:rPr lang="en-GB" i="1" dirty="0" smtClean="0"/>
            </a:br>
            <a:r>
              <a:rPr lang="en-GB" i="1" dirty="0" smtClean="0"/>
              <a:t>- John Tukey.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99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Binning bias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may interpret your data different for two different choices of bins.</a:t>
            </a:r>
          </a:p>
          <a:p>
            <a:r>
              <a:rPr lang="en-GB" dirty="0" smtClean="0"/>
              <a:t>To remedy these two issues, we can use a….</a:t>
            </a:r>
          </a:p>
        </p:txBody>
      </p:sp>
    </p:spTree>
    <p:extLst>
      <p:ext uri="{BB962C8B-B14F-4D97-AF65-F5344CB8AC3E}">
        <p14:creationId xmlns:p14="http://schemas.microsoft.com/office/powerpoint/2010/main" val="360117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Bee swarm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56" y="1825625"/>
            <a:ext cx="5400675" cy="4038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1411" cy="406442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Here, we see a plot of the vote totals in each of the three swing states.</a:t>
            </a:r>
          </a:p>
          <a:p>
            <a:r>
              <a:rPr lang="en-GB" dirty="0" smtClean="0"/>
              <a:t>Each point in the plot represents the share of the vote that Obama got in a single county.</a:t>
            </a:r>
          </a:p>
          <a:p>
            <a:r>
              <a:rPr lang="en-GB" dirty="0" smtClean="0"/>
              <a:t>The position along the y-axis is the quantitative information.</a:t>
            </a:r>
          </a:p>
          <a:p>
            <a:r>
              <a:rPr lang="en-GB" dirty="0" smtClean="0"/>
              <a:t>The data position along the x-axis is presented the way it is merely to make the graph readable; it does not provide any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309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requirement for swarm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252"/>
            <a:ext cx="10515600" cy="198025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 order to plot one, bee swarm plots require your data to be in a well organised data frame, where:</a:t>
            </a:r>
          </a:p>
          <a:p>
            <a:r>
              <a:rPr lang="en-GB" dirty="0" smtClean="0"/>
              <a:t>Each column is a feature</a:t>
            </a:r>
            <a:r>
              <a:rPr lang="en-GB" dirty="0"/>
              <a:t> </a:t>
            </a:r>
            <a:r>
              <a:rPr lang="en-GB" dirty="0" smtClean="0"/>
              <a:t>and</a:t>
            </a:r>
          </a:p>
          <a:p>
            <a:r>
              <a:rPr lang="en-GB" dirty="0" smtClean="0"/>
              <a:t>Each row an observation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70" y="3867665"/>
            <a:ext cx="5534025" cy="2286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672648" y="4047181"/>
            <a:ext cx="675503" cy="3518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30595" y="4399005"/>
            <a:ext cx="535459" cy="1622854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080421" y="4404722"/>
            <a:ext cx="691979" cy="1622854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83225" y="4047181"/>
            <a:ext cx="784724" cy="45017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45633" y="5131837"/>
            <a:ext cx="4226767" cy="167951"/>
          </a:xfrm>
          <a:prstGeom prst="rect">
            <a:avLst/>
          </a:prstGeom>
          <a:solidFill>
            <a:schemeClr val="accent2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325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 bee swarm plot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7302"/>
            <a:ext cx="5133392" cy="1625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95" y="2111052"/>
            <a:ext cx="5400675" cy="403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036" y="2111052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4386" y="2167302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5273" y="4422527"/>
            <a:ext cx="5499245" cy="2354489"/>
          </a:xfrm>
        </p:spPr>
        <p:txBody>
          <a:bodyPr/>
          <a:lstStyle/>
          <a:p>
            <a:r>
              <a:rPr lang="en-GB" dirty="0" smtClean="0"/>
              <a:t>Again, we can see that Obama got less than 50% of the votes in each of the three swing states.</a:t>
            </a:r>
          </a:p>
        </p:txBody>
      </p:sp>
    </p:spTree>
    <p:extLst>
      <p:ext uri="{BB962C8B-B14F-4D97-AF65-F5344CB8AC3E}">
        <p14:creationId xmlns:p14="http://schemas.microsoft.com/office/powerpoint/2010/main" val="200506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Practice: Bee swarm 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901" y="1690688"/>
            <a:ext cx="5935825" cy="277867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Make a bee swarm plot of the iris petal lengths. </a:t>
            </a:r>
          </a:p>
          <a:p>
            <a:r>
              <a:rPr lang="en-GB" sz="2000" dirty="0" smtClean="0"/>
              <a:t>Your x-axis should contain each of the three species, and the y-axis the petal lengths.</a:t>
            </a:r>
          </a:p>
          <a:p>
            <a:r>
              <a:rPr lang="en-GB" sz="2000" dirty="0" smtClean="0"/>
              <a:t>The data frame lists the species as 0.0, 1.0, and 2.0. This is how they’ll appear in your plot. Don’t worry about that for the time being.</a:t>
            </a:r>
          </a:p>
          <a:p>
            <a:r>
              <a:rPr lang="en-GB" sz="2000" dirty="0" smtClean="0"/>
              <a:t>Remember to convert the data to a pandas data frame. If you need to do it again, the code is: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899" y="1943894"/>
            <a:ext cx="524827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7" y="4469363"/>
            <a:ext cx="5468200" cy="18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899" y="2062065"/>
            <a:ext cx="5248275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718"/>
            <a:ext cx="5378198" cy="2502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036" y="2111052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4386" y="2167302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0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Editing ticks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1731"/>
            <a:ext cx="11179629" cy="1570718"/>
          </a:xfrm>
        </p:spPr>
        <p:txBody>
          <a:bodyPr/>
          <a:lstStyle/>
          <a:p>
            <a:r>
              <a:rPr lang="en-GB" dirty="0" smtClean="0"/>
              <a:t>‘Ticks’ refers to the number or word scales on the y-axis and x-axis.</a:t>
            </a:r>
          </a:p>
          <a:p>
            <a:r>
              <a:rPr lang="en-GB" dirty="0" smtClean="0"/>
              <a:t>In the graph we just produce, the x ticks were 0.0, 1.0, and 2.0.</a:t>
            </a:r>
          </a:p>
          <a:p>
            <a:r>
              <a:rPr lang="en-GB" dirty="0" smtClean="0"/>
              <a:t>We can manually alter tick values in </a:t>
            </a:r>
            <a:r>
              <a:rPr lang="en-GB" dirty="0" err="1" smtClean="0"/>
              <a:t>Seaborn</a:t>
            </a:r>
            <a:r>
              <a:rPr lang="en-GB" dirty="0" smtClean="0"/>
              <a:t>/</a:t>
            </a:r>
            <a:r>
              <a:rPr lang="en-GB" dirty="0" err="1" smtClean="0"/>
              <a:t>matplotlib</a:t>
            </a:r>
            <a:r>
              <a:rPr lang="en-GB" dirty="0" smtClean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90" y="3295846"/>
            <a:ext cx="5569282" cy="135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729" y="2954763"/>
            <a:ext cx="4845715" cy="37515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624" y="3159137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6183" y="3158273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2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Limits of bee swarm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5278" cy="446320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Bee swarm plots are clearly useful.</a:t>
            </a:r>
          </a:p>
          <a:p>
            <a:r>
              <a:rPr lang="en-GB" dirty="0" smtClean="0"/>
              <a:t>However, they do have their limitations.</a:t>
            </a:r>
          </a:p>
          <a:p>
            <a:r>
              <a:rPr lang="en-GB" dirty="0" smtClean="0"/>
              <a:t>For example, if we were to plot of the county level voting data for all states east of the Mississippi River and all states west.</a:t>
            </a:r>
          </a:p>
          <a:p>
            <a:r>
              <a:rPr lang="en-GB" dirty="0" smtClean="0"/>
              <a:t>We create the same plot as before, but with a data frame that features all states, with each state being classified as east or west of the river.</a:t>
            </a:r>
          </a:p>
          <a:p>
            <a:r>
              <a:rPr lang="en-GB" dirty="0" smtClean="0"/>
              <a:t>The overlapping data points in the resulting graph obscures much of the information that could be gained from the data.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49" y="1825625"/>
            <a:ext cx="4951785" cy="33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59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all data: Empirical cumulative distribution functions (ECDFs)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94" y="2126715"/>
            <a:ext cx="6178420" cy="435133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As an alternative, we could calculate an ECDF.</a:t>
            </a:r>
          </a:p>
          <a:p>
            <a:r>
              <a:rPr lang="en-GB" dirty="0" smtClean="0"/>
              <a:t>Here we have an ECDF that shows the percentage of swing state votes that went to Obama.</a:t>
            </a:r>
          </a:p>
          <a:p>
            <a:r>
              <a:rPr lang="en-GB" dirty="0" smtClean="0"/>
              <a:t>An </a:t>
            </a:r>
            <a:r>
              <a:rPr lang="en-GB" i="1" dirty="0" smtClean="0"/>
              <a:t>x</a:t>
            </a:r>
            <a:r>
              <a:rPr lang="en-GB" dirty="0" smtClean="0"/>
              <a:t> value of an ECDF is the quantity you are measure; i.e. percentage of votes.</a:t>
            </a:r>
          </a:p>
          <a:p>
            <a:r>
              <a:rPr lang="en-GB" dirty="0" smtClean="0"/>
              <a:t>The</a:t>
            </a:r>
            <a:r>
              <a:rPr lang="en-GB" i="1" dirty="0" smtClean="0"/>
              <a:t> y </a:t>
            </a:r>
            <a:r>
              <a:rPr lang="en-GB" dirty="0" smtClean="0"/>
              <a:t>value is the fraction of data points that have a value smaller than the corresponding</a:t>
            </a:r>
            <a:r>
              <a:rPr lang="en-GB" i="1" dirty="0" smtClean="0"/>
              <a:t> x </a:t>
            </a:r>
            <a:r>
              <a:rPr lang="en-GB" dirty="0" smtClean="0"/>
              <a:t>value. For example…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4" y="2126715"/>
            <a:ext cx="5052800" cy="37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9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27" y="901278"/>
            <a:ext cx="7171936" cy="5285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12595" y="4879910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20% of counties had 36% or less vote for Obama.</a:t>
            </a:r>
            <a:endParaRPr lang="en-GB" dirty="0">
              <a:solidFill>
                <a:srgbClr val="00B0F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411756" y="4665307"/>
            <a:ext cx="500839" cy="382554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93998" y="2244263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75% of counties had 50% or less vote for Obama.</a:t>
            </a:r>
            <a:endParaRPr lang="en-GB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475446" y="2244264"/>
            <a:ext cx="718552" cy="172365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7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get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Before we do anything, we’re going to need data to play with.</a:t>
            </a:r>
          </a:p>
          <a:p>
            <a:r>
              <a:rPr lang="en-GB" dirty="0" smtClean="0"/>
              <a:t>Go to the following link, click “clone or download”, and then click “download ZIP”: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github.com/LewBrace/Python_for_EDA_workshop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Extract the data sets to a folder that you’re going to remember the location of.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9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an ECDF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17" y="2148373"/>
            <a:ext cx="5039178" cy="2591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387" y="2148373"/>
            <a:ext cx="5052800" cy="3723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573" y="2138558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9878" y="2148373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3828" y="5187820"/>
            <a:ext cx="5812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Note: </a:t>
            </a:r>
            <a:r>
              <a:rPr lang="en-GB" dirty="0" smtClean="0"/>
              <a:t>If using Python 3, you will not need to include the ‘</a:t>
            </a:r>
            <a:r>
              <a:rPr lang="en-GB" dirty="0" smtClean="0">
                <a:latin typeface="Agency FB" panose="020B0503020202020204" pitchFamily="34" charset="0"/>
              </a:rPr>
              <a:t>Decimal()</a:t>
            </a:r>
            <a:r>
              <a:rPr lang="en-GB" dirty="0" smtClean="0"/>
              <a:t>’ around the variables or include ‘</a:t>
            </a:r>
            <a:r>
              <a:rPr lang="en-GB" dirty="0" smtClean="0">
                <a:latin typeface="Agency FB" panose="020B0503020202020204" pitchFamily="34" charset="0"/>
              </a:rPr>
              <a:t>from decimal import *</a:t>
            </a:r>
            <a:r>
              <a:rPr lang="en-GB" dirty="0" smtClean="0"/>
              <a:t>’ in the preamble. This is library was only developed in order to deal with an issue that early version of Python had when dealing with decimals.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14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1" y="1722989"/>
            <a:ext cx="5450633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You can also plot multiple ECDFs on the same plot.</a:t>
            </a:r>
          </a:p>
          <a:p>
            <a:r>
              <a:rPr lang="en-GB" dirty="0" smtClean="0"/>
              <a:t>As an example, here with have an ECDF for each of the three swing states.</a:t>
            </a:r>
          </a:p>
          <a:p>
            <a:r>
              <a:rPr lang="en-GB" dirty="0" smtClean="0"/>
              <a:t>We can see here that Florida had a greater number of republican counties.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2" y="1825625"/>
            <a:ext cx="5223515" cy="357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76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usefulness of ECDFs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often quite useful to plot the ECDF first as part of your workflow.</a:t>
            </a:r>
          </a:p>
          <a:p>
            <a:r>
              <a:rPr lang="en-GB" dirty="0" smtClean="0"/>
              <a:t>This is because it shows all the data and gives a complete picture as to how the data are distributed.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708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Practice: ECDFs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95878"/>
            <a:ext cx="10515600" cy="2681061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In this exercise, you will write a function that takes as input a 1D array of data and then returns the </a:t>
            </a:r>
            <a:r>
              <a:rPr lang="en-GB" sz="2400" i="1" dirty="0" smtClean="0"/>
              <a:t>x</a:t>
            </a:r>
            <a:r>
              <a:rPr lang="en-GB" sz="2400" dirty="0" smtClean="0"/>
              <a:t> and </a:t>
            </a:r>
            <a:r>
              <a:rPr lang="en-GB" sz="2400" i="1" dirty="0" smtClean="0"/>
              <a:t>y</a:t>
            </a:r>
            <a:r>
              <a:rPr lang="en-GB" sz="2400" dirty="0" smtClean="0"/>
              <a:t> values of the ECDF.</a:t>
            </a:r>
          </a:p>
          <a:p>
            <a:r>
              <a:rPr lang="en-GB" sz="2400" dirty="0"/>
              <a:t>You will use this function over and over again throughout </a:t>
            </a:r>
            <a:r>
              <a:rPr lang="en-GB" sz="2400" dirty="0" smtClean="0"/>
              <a:t>the remainder of this course. So make sure that you save it a copy.</a:t>
            </a:r>
          </a:p>
          <a:p>
            <a:r>
              <a:rPr lang="en-GB" sz="2400" dirty="0" smtClean="0"/>
              <a:t>You can write your own function, </a:t>
            </a:r>
            <a:r>
              <a:rPr lang="en-GB" sz="2400" dirty="0" smtClean="0">
                <a:latin typeface="Agency FB" panose="020B0503020202020204" pitchFamily="34" charset="0"/>
              </a:rPr>
              <a:t>foo(</a:t>
            </a:r>
            <a:r>
              <a:rPr lang="en-GB" sz="2400" dirty="0" err="1" smtClean="0">
                <a:latin typeface="Agency FB" panose="020B0503020202020204" pitchFamily="34" charset="0"/>
              </a:rPr>
              <a:t>x,y</a:t>
            </a:r>
            <a:r>
              <a:rPr lang="en-GB" sz="2400" dirty="0" smtClean="0">
                <a:latin typeface="Agency FB" panose="020B0503020202020204" pitchFamily="34" charset="0"/>
              </a:rPr>
              <a:t>) </a:t>
            </a:r>
            <a:r>
              <a:rPr lang="en-GB" sz="2400" dirty="0" smtClean="0"/>
              <a:t>according to the following skeleton: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176939"/>
            <a:ext cx="10515600" cy="268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5307692"/>
            <a:ext cx="10515600" cy="114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The function </a:t>
            </a:r>
            <a:r>
              <a:rPr lang="en-GB" sz="2400" dirty="0" smtClean="0">
                <a:latin typeface="Agency FB" panose="020B0503020202020204" pitchFamily="34" charset="0"/>
              </a:rPr>
              <a:t>foo() </a:t>
            </a:r>
            <a:r>
              <a:rPr lang="en-GB" sz="2400" dirty="0" smtClean="0"/>
              <a:t>takes two arguments</a:t>
            </a:r>
            <a:r>
              <a:rPr lang="en-GB" sz="2400" i="1" dirty="0" smtClean="0"/>
              <a:t> a </a:t>
            </a:r>
            <a:r>
              <a:rPr lang="en-GB" sz="2400" dirty="0" smtClean="0"/>
              <a:t>and </a:t>
            </a:r>
            <a:r>
              <a:rPr lang="en-GB" sz="2400" i="1" dirty="0" smtClean="0"/>
              <a:t>b</a:t>
            </a:r>
            <a:r>
              <a:rPr lang="en-GB" sz="2400" dirty="0" smtClean="0"/>
              <a:t> and returns two values </a:t>
            </a:r>
            <a:r>
              <a:rPr lang="en-GB" sz="2400" i="1" dirty="0" smtClean="0"/>
              <a:t>x</a:t>
            </a:r>
            <a:r>
              <a:rPr lang="en-GB" sz="2400" dirty="0" smtClean="0"/>
              <a:t> and </a:t>
            </a:r>
            <a:r>
              <a:rPr lang="en-GB" sz="2400" i="1" dirty="0" smtClean="0"/>
              <a:t>y</a:t>
            </a:r>
            <a:r>
              <a:rPr lang="en-GB" sz="2400" dirty="0" smtClean="0"/>
              <a:t>. The function header </a:t>
            </a:r>
            <a:r>
              <a:rPr lang="en-GB" sz="2400" dirty="0" err="1" smtClean="0">
                <a:latin typeface="Agency FB" panose="020B0503020202020204" pitchFamily="34" charset="0"/>
              </a:rPr>
              <a:t>def</a:t>
            </a:r>
            <a:r>
              <a:rPr lang="en-GB" sz="2400" dirty="0" smtClean="0">
                <a:latin typeface="Agency FB" panose="020B0503020202020204" pitchFamily="34" charset="0"/>
              </a:rPr>
              <a:t> foo(</a:t>
            </a:r>
            <a:r>
              <a:rPr lang="en-GB" sz="2400" dirty="0" err="1" smtClean="0">
                <a:latin typeface="Agency FB" panose="020B0503020202020204" pitchFamily="34" charset="0"/>
              </a:rPr>
              <a:t>a,b</a:t>
            </a:r>
            <a:r>
              <a:rPr lang="en-GB" sz="2400" dirty="0" smtClean="0">
                <a:latin typeface="Agency FB" panose="020B0503020202020204" pitchFamily="34" charset="0"/>
              </a:rPr>
              <a:t>): </a:t>
            </a:r>
            <a:r>
              <a:rPr lang="en-GB" sz="2400" dirty="0" smtClean="0"/>
              <a:t>contains the function signature </a:t>
            </a:r>
            <a:r>
              <a:rPr lang="en-GB" sz="2400" dirty="0" smtClean="0">
                <a:latin typeface="Agency FB" panose="020B0503020202020204" pitchFamily="34" charset="0"/>
              </a:rPr>
              <a:t>foo(</a:t>
            </a:r>
            <a:r>
              <a:rPr lang="en-GB" sz="2400" dirty="0" err="1" smtClean="0">
                <a:latin typeface="Agency FB" panose="020B0503020202020204" pitchFamily="34" charset="0"/>
              </a:rPr>
              <a:t>a,b</a:t>
            </a:r>
            <a:r>
              <a:rPr lang="en-GB" sz="2400" dirty="0" smtClean="0">
                <a:latin typeface="Agency FB" panose="020B0503020202020204" pitchFamily="34" charset="0"/>
              </a:rPr>
              <a:t>), </a:t>
            </a:r>
            <a:r>
              <a:rPr lang="en-GB" sz="2400" dirty="0" smtClean="0"/>
              <a:t>which consists of the function name, along with its parameters.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86" y="3687180"/>
            <a:ext cx="7348149" cy="13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33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44" y="2347135"/>
            <a:ext cx="8667634" cy="250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2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Practice: Plotting an ECDF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473"/>
          </a:xfrm>
        </p:spPr>
        <p:txBody>
          <a:bodyPr/>
          <a:lstStyle/>
          <a:p>
            <a:r>
              <a:rPr lang="en-GB" dirty="0" smtClean="0"/>
              <a:t>You will now use you </a:t>
            </a:r>
            <a:r>
              <a:rPr lang="en-GB" dirty="0" err="1" smtClean="0">
                <a:latin typeface="Agency FB" panose="020B0503020202020204" pitchFamily="34" charset="0"/>
              </a:rPr>
              <a:t>ecdf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 for the petal lengths of Anderson's Iris versicolor flowers.</a:t>
            </a:r>
          </a:p>
          <a:p>
            <a:r>
              <a:rPr lang="en-GB" dirty="0" smtClean="0"/>
              <a:t>You will then plot the ECDF.</a:t>
            </a:r>
          </a:p>
          <a:p>
            <a:r>
              <a:rPr lang="en-GB" dirty="0" smtClean="0"/>
              <a:t>Recall that your </a:t>
            </a:r>
            <a:r>
              <a:rPr lang="en-GB" dirty="0" err="1" smtClean="0">
                <a:latin typeface="Agency FB" panose="020B0503020202020204" pitchFamily="34" charset="0"/>
              </a:rPr>
              <a:t>ecdf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 returns two arrays so you will need to unpack them. An example of unpacking for the </a:t>
            </a:r>
            <a:r>
              <a:rPr lang="en-GB" dirty="0" smtClean="0">
                <a:latin typeface="Agency FB" panose="020B0503020202020204" pitchFamily="34" charset="0"/>
              </a:rPr>
              <a:t>foo() </a:t>
            </a:r>
            <a:r>
              <a:rPr lang="en-GB" dirty="0" smtClean="0"/>
              <a:t>function is: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107" y="4550908"/>
            <a:ext cx="4408526" cy="9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94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14" y="1782342"/>
            <a:ext cx="53340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292" y="1791283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597" y="1801098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1098"/>
            <a:ext cx="4900127" cy="45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77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Practice: Comparison of ECDFs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ECDFs also allow you to compare two or more </a:t>
            </a:r>
            <a:r>
              <a:rPr lang="en-GB" dirty="0" smtClean="0"/>
              <a:t>distributions, although </a:t>
            </a:r>
            <a:r>
              <a:rPr lang="en-GB" dirty="0"/>
              <a:t>plots </a:t>
            </a:r>
            <a:r>
              <a:rPr lang="en-GB" dirty="0" smtClean="0"/>
              <a:t>do get </a:t>
            </a:r>
            <a:r>
              <a:rPr lang="en-GB" dirty="0"/>
              <a:t>cluttered if you have too </a:t>
            </a:r>
            <a:r>
              <a:rPr lang="en-GB" dirty="0" smtClean="0"/>
              <a:t>many.</a:t>
            </a:r>
          </a:p>
          <a:p>
            <a:r>
              <a:rPr lang="en-GB" dirty="0"/>
              <a:t>Here, you will plot ECDFs for the petal lengths of all three iris species. </a:t>
            </a:r>
            <a:endParaRPr lang="en-GB" dirty="0" smtClean="0"/>
          </a:p>
          <a:p>
            <a:r>
              <a:rPr lang="en-GB" dirty="0"/>
              <a:t>You already wrote a function to generate ECDFs so you can put it to good use</a:t>
            </a:r>
            <a:r>
              <a:rPr lang="en-GB" dirty="0" smtClean="0"/>
              <a:t>!</a:t>
            </a:r>
          </a:p>
          <a:p>
            <a:r>
              <a:rPr lang="en-GB" dirty="0" smtClean="0"/>
              <a:t>To overlay all three ECDFs on the same plot, you can use </a:t>
            </a:r>
            <a:r>
              <a:rPr lang="en-GB" dirty="0" err="1" smtClean="0">
                <a:latin typeface="Agency FB" panose="020B0503020202020204" pitchFamily="34" charset="0"/>
              </a:rPr>
              <a:t>plt.plot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three times, once for each ECDF.</a:t>
            </a:r>
          </a:p>
          <a:p>
            <a:r>
              <a:rPr lang="en-GB" dirty="0" smtClean="0"/>
              <a:t>Remember to include </a:t>
            </a:r>
            <a:r>
              <a:rPr lang="en-GB" dirty="0" smtClean="0">
                <a:latin typeface="Agency FB" panose="020B0503020202020204" pitchFamily="34" charset="0"/>
              </a:rPr>
              <a:t>marker='.' </a:t>
            </a:r>
            <a:r>
              <a:rPr lang="en-GB" dirty="0" smtClean="0"/>
              <a:t>and </a:t>
            </a:r>
            <a:r>
              <a:rPr lang="en-GB" dirty="0" err="1" smtClean="0">
                <a:latin typeface="Agency FB" panose="020B0503020202020204" pitchFamily="34" charset="0"/>
              </a:rPr>
              <a:t>linestyle</a:t>
            </a:r>
            <a:r>
              <a:rPr lang="en-GB" dirty="0" smtClean="0">
                <a:latin typeface="Agency FB" panose="020B0503020202020204" pitchFamily="34" charset="0"/>
              </a:rPr>
              <a:t>='none' </a:t>
            </a:r>
            <a:r>
              <a:rPr lang="en-GB" dirty="0" smtClean="0"/>
              <a:t>as arguments inside </a:t>
            </a:r>
            <a:r>
              <a:rPr lang="en-GB" dirty="0" err="1" smtClean="0">
                <a:latin typeface="Agency FB" panose="020B0503020202020204" pitchFamily="34" charset="0"/>
              </a:rPr>
              <a:t>plt.plot</a:t>
            </a:r>
            <a:r>
              <a:rPr lang="en-GB" dirty="0" smtClean="0">
                <a:latin typeface="Agency FB" panose="020B0503020202020204" pitchFamily="34" charset="0"/>
              </a:rPr>
              <a:t>()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784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61" y="1690688"/>
            <a:ext cx="5429250" cy="407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76" y="1690688"/>
            <a:ext cx="4581525" cy="503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868" y="1690688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5206" y="1690688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91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4078" y="2315223"/>
            <a:ext cx="10515600" cy="1325563"/>
          </a:xfrm>
        </p:spPr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47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175139"/>
            <a:ext cx="10515600" cy="1325563"/>
          </a:xfrm>
        </p:spPr>
        <p:txBody>
          <a:bodyPr/>
          <a:lstStyle/>
          <a:p>
            <a:r>
              <a:rPr lang="en-GB" dirty="0" smtClean="0"/>
              <a:t>An example: 2008 US swing state election 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1837102"/>
            <a:ext cx="9668059" cy="817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9" y="2850807"/>
            <a:ext cx="2857500" cy="3867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940" y="1806422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940" y="2850807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2659" y="3220139"/>
            <a:ext cx="64502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Here, we are only looking at the columns of immediate interest: the state, the country, and the share of votes that went the democratic Obama.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We could spend time staring at these numbers, but that is unlikely to offer us any form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We could begin by conducting all of our statistical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However, a good field commander does not go into battle without first doing a recognisance of the terrain…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396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2" y="1133647"/>
            <a:ext cx="5406081" cy="4665791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This is exactly what EDA is intended for.</a:t>
            </a:r>
          </a:p>
          <a:p>
            <a:r>
              <a:rPr lang="en-GB" dirty="0" smtClean="0"/>
              <a:t>Graphical data analysis involves taking data presented in a tabular form and representing it graphically.</a:t>
            </a:r>
          </a:p>
          <a:p>
            <a:r>
              <a:rPr lang="en-GB" dirty="0" smtClean="0"/>
              <a:t>As an example, lets take the democratic share of the vote in the counties of all three swing states and plot them as a histogram.</a:t>
            </a:r>
          </a:p>
          <a:p>
            <a:r>
              <a:rPr lang="en-GB" dirty="0" smtClean="0"/>
              <a:t>The height of each of the bars is the number of counties that had a given level of support for Obama.</a:t>
            </a:r>
          </a:p>
          <a:p>
            <a:r>
              <a:rPr lang="en-GB" dirty="0" smtClean="0"/>
              <a:t>Because there is more area in the histogram to the left of 50%, we can see that more people voted for John McCain than Obama.</a:t>
            </a:r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006" y="1133647"/>
            <a:ext cx="5943085" cy="462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 histogram in Python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3757"/>
            <a:ext cx="7829550" cy="132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691" y="1753757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691" y="3275937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5937"/>
            <a:ext cx="4370650" cy="32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0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77" y="3336660"/>
            <a:ext cx="4316626" cy="3361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6660"/>
            <a:ext cx="4458578" cy="336168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4351338"/>
          </a:xfrm>
        </p:spPr>
        <p:txBody>
          <a:bodyPr/>
          <a:lstStyle/>
          <a:p>
            <a:r>
              <a:rPr lang="en-GB" dirty="0" smtClean="0"/>
              <a:t>You may have noticed the two graphs we’ve seen so far look different.</a:t>
            </a:r>
          </a:p>
          <a:p>
            <a:r>
              <a:rPr lang="en-GB" dirty="0" smtClean="0"/>
              <a:t>This is because they have different </a:t>
            </a:r>
            <a:r>
              <a:rPr lang="en-GB" dirty="0" err="1" smtClean="0"/>
              <a:t>binnings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left graph used the default bins generated by </a:t>
            </a:r>
            <a:r>
              <a:rPr lang="en-GB" dirty="0" err="1" smtClean="0"/>
              <a:t>plt.hist</a:t>
            </a:r>
            <a:r>
              <a:rPr lang="en-GB" dirty="0" smtClean="0"/>
              <a:t>(), while the one on the right used bins that I specified.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72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97" y="746468"/>
            <a:ext cx="10515600" cy="4351338"/>
          </a:xfrm>
        </p:spPr>
        <p:txBody>
          <a:bodyPr/>
          <a:lstStyle/>
          <a:p>
            <a:r>
              <a:rPr lang="en-GB" dirty="0" smtClean="0"/>
              <a:t>I specified where the edges of the bars of the histogram are; the bin edges.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97" y="1918514"/>
            <a:ext cx="7839075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97" y="3385441"/>
            <a:ext cx="4507899" cy="3424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53" y="1918514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453" y="3440694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3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19" y="359290"/>
            <a:ext cx="10515600" cy="4351338"/>
          </a:xfrm>
        </p:spPr>
        <p:txBody>
          <a:bodyPr/>
          <a:lstStyle/>
          <a:p>
            <a:r>
              <a:rPr lang="en-GB" dirty="0" smtClean="0"/>
              <a:t>You could specify the number of bins, and </a:t>
            </a:r>
            <a:r>
              <a:rPr lang="en-GB" dirty="0" err="1"/>
              <a:t>M</a:t>
            </a:r>
            <a:r>
              <a:rPr lang="en-GB" dirty="0" err="1" smtClean="0"/>
              <a:t>atplotlib</a:t>
            </a:r>
            <a:r>
              <a:rPr lang="en-GB" dirty="0" smtClean="0"/>
              <a:t> will automatically generated 20 evenly spaced bins.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33" y="1481909"/>
            <a:ext cx="7915275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33" y="3083010"/>
            <a:ext cx="4639962" cy="3573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664" y="1481909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37" y="3083010"/>
            <a:ext cx="5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Out:</a:t>
            </a:r>
            <a:endParaRPr lang="en-GB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4054" y="5094583"/>
            <a:ext cx="4335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Note: </a:t>
            </a:r>
            <a:r>
              <a:rPr lang="en-GB" dirty="0" err="1" smtClean="0"/>
              <a:t>plt.plot</a:t>
            </a:r>
            <a:r>
              <a:rPr lang="en-GB" dirty="0" smtClean="0"/>
              <a:t>() returns three arrays that we are not interest in here, we only want the plot. We therefore assign a dummy variable of _ to them. This is common practice in Python.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5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1785</Words>
  <Application>Microsoft Office PowerPoint</Application>
  <PresentationFormat>Widescreen</PresentationFormat>
  <Paragraphs>163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Agency FB</vt:lpstr>
      <vt:lpstr>Arial</vt:lpstr>
      <vt:lpstr>Calibri</vt:lpstr>
      <vt:lpstr>Calibri Light</vt:lpstr>
      <vt:lpstr>Office Theme</vt:lpstr>
      <vt:lpstr>PowerPoint Presentation</vt:lpstr>
      <vt:lpstr>Exploratory data analysis (EDA)</vt:lpstr>
      <vt:lpstr>Let’s get data</vt:lpstr>
      <vt:lpstr>An example: 2008 US swing state election results</vt:lpstr>
      <vt:lpstr>PowerPoint Presentation</vt:lpstr>
      <vt:lpstr>Plotting a histogram in Python</vt:lpstr>
      <vt:lpstr>Bins</vt:lpstr>
      <vt:lpstr>PowerPoint Presentation</vt:lpstr>
      <vt:lpstr>PowerPoint Presentation</vt:lpstr>
      <vt:lpstr>Seaborn</vt:lpstr>
      <vt:lpstr>Practice: histogram</vt:lpstr>
      <vt:lpstr>Import the data set</vt:lpstr>
      <vt:lpstr>Plot the histogram</vt:lpstr>
      <vt:lpstr>Answer</vt:lpstr>
      <vt:lpstr>Practice: axis labels</vt:lpstr>
      <vt:lpstr>Answer</vt:lpstr>
      <vt:lpstr>Practice: bins</vt:lpstr>
      <vt:lpstr>Answer</vt:lpstr>
      <vt:lpstr>An issue with histograms</vt:lpstr>
      <vt:lpstr>Binning bias</vt:lpstr>
      <vt:lpstr>Bee swarm plot</vt:lpstr>
      <vt:lpstr>A requirement for swarm plots</vt:lpstr>
      <vt:lpstr>Plotting a bee swarm plot</vt:lpstr>
      <vt:lpstr>Practice: Bee swarm plot</vt:lpstr>
      <vt:lpstr>Answer</vt:lpstr>
      <vt:lpstr>Editing ticks</vt:lpstr>
      <vt:lpstr>Limits of bee swarm plots</vt:lpstr>
      <vt:lpstr>Plotting all data: Empirical cumulative distribution functions (ECDFs)</vt:lpstr>
      <vt:lpstr>PowerPoint Presentation</vt:lpstr>
      <vt:lpstr>Plotting an ECDF</vt:lpstr>
      <vt:lpstr>PowerPoint Presentation</vt:lpstr>
      <vt:lpstr>The usefulness of ECDFs</vt:lpstr>
      <vt:lpstr>Practice: ECDFs</vt:lpstr>
      <vt:lpstr>Answer</vt:lpstr>
      <vt:lpstr>Practice: Plotting an ECDF</vt:lpstr>
      <vt:lpstr>Answer</vt:lpstr>
      <vt:lpstr>Practice: Comparison of ECDFs</vt:lpstr>
      <vt:lpstr>Answer</vt:lpstr>
      <vt:lpstr>Any questions?</vt:lpstr>
    </vt:vector>
  </TitlesOfParts>
  <Company>University of Exeter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Brace, Lewys</dc:creator>
  <cp:lastModifiedBy>Brace, Lewys</cp:lastModifiedBy>
  <cp:revision>56</cp:revision>
  <dcterms:created xsi:type="dcterms:W3CDTF">2018-08-15T08:15:28Z</dcterms:created>
  <dcterms:modified xsi:type="dcterms:W3CDTF">2018-11-28T07:23:11Z</dcterms:modified>
</cp:coreProperties>
</file>