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ED9C0-DDF3-44A1-B59D-C4094BDF218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83C-91B4-463F-8FE8-D7F0822C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9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1. Again, the maths behind how to calculate the</a:t>
            </a:r>
            <a:r>
              <a:rPr lang="en-GB" baseline="0" dirty="0" smtClean="0"/>
              <a:t> correlation coefficient is beyond the scope of this course, and at any rate, all statistical calculators and data analytics software will have in-built functions that calculate it for you. It is therefore more important to understand what the correlation coefficient is and how to read the output of the </a:t>
            </a:r>
            <a:r>
              <a:rPr lang="en-GB" baseline="0" dirty="0" err="1" smtClean="0"/>
              <a:t>calcualtion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06FD0-E644-43F5-8DE9-717B0E0159B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2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0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37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6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9DAB-0981-496B-BB5A-375254B8D49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CA2F-6231-4937-BBC4-8599E89D7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Summary statistics with Python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6" name="Picture 5" descr="Image result for Q-step ex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9564" y="1094704"/>
                <a:ext cx="10973873" cy="53576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If the data set has an even number of data values, you take the middle two numbers and then take the mean of these two numbers.</a:t>
                </a:r>
              </a:p>
              <a:p>
                <a:r>
                  <a:rPr lang="en-GB" dirty="0" smtClean="0"/>
                  <a:t>If we add another data point into our fish example:</a:t>
                </a:r>
                <a:br>
                  <a:rPr lang="en-GB" dirty="0" smtClean="0"/>
                </a:b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2.1, 2.4, 2.4, 2.4, 2.4, 2.6, 2.9, 3.1, 3.2, 3.9, 4.5, 6.3, 8.2, 12.8, 23.5, 23.6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			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3.1+3.2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			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				median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564" y="1094704"/>
                <a:ext cx="10973873" cy="5357611"/>
              </a:xfrm>
              <a:blipFill rotWithShape="0">
                <a:blip r:embed="rId2"/>
                <a:stretch>
                  <a:fillRect l="-833" t="-2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Up Arrow 4"/>
          <p:cNvSpPr/>
          <p:nvPr/>
        </p:nvSpPr>
        <p:spPr>
          <a:xfrm>
            <a:off x="5228822" y="2833352"/>
            <a:ext cx="218941" cy="6825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5834129" y="2833352"/>
            <a:ext cx="218941" cy="6825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357611" y="3374265"/>
            <a:ext cx="585988" cy="14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the median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34232" cy="249924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can see here that the median is not ‘tugged up’ by the 5 outliers.</a:t>
            </a:r>
          </a:p>
          <a:p>
            <a:r>
              <a:rPr lang="en-GB" dirty="0" smtClean="0"/>
              <a:t>Calculating the median in python is done in the same way as the mean: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86" y="1948656"/>
            <a:ext cx="5438775" cy="410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63" y="4222495"/>
            <a:ext cx="39433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963" y="5737913"/>
            <a:ext cx="2362200" cy="142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578" y="4111131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62468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28303" y="5137700"/>
            <a:ext cx="822881" cy="1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280" y="4974554"/>
            <a:ext cx="165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Line that calculates the mean.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79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Percentiles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1324" cy="4351338"/>
          </a:xfrm>
        </p:spPr>
        <p:txBody>
          <a:bodyPr/>
          <a:lstStyle/>
          <a:p>
            <a:r>
              <a:rPr lang="en-GB" dirty="0" smtClean="0"/>
              <a:t>The median is a special name for the 50</a:t>
            </a:r>
            <a:r>
              <a:rPr lang="en-GB" baseline="30000" dirty="0" smtClean="0"/>
              <a:t>th</a:t>
            </a:r>
            <a:r>
              <a:rPr lang="en-GB" dirty="0" smtClean="0"/>
              <a:t> percentile.</a:t>
            </a:r>
          </a:p>
          <a:p>
            <a:r>
              <a:rPr lang="en-GB" dirty="0" smtClean="0"/>
              <a:t>This means that 50% of the data are less than the median.</a:t>
            </a:r>
          </a:p>
          <a:p>
            <a:r>
              <a:rPr lang="en-GB" dirty="0" smtClean="0"/>
              <a:t>Similarly, the 25th percentile is the data point that is equal to 25% of the data.</a:t>
            </a:r>
          </a:p>
          <a:p>
            <a:r>
              <a:rPr lang="en-GB" dirty="0" smtClean="0"/>
              <a:t>And so on for 75</a:t>
            </a:r>
            <a:r>
              <a:rPr lang="en-GB" baseline="30000" dirty="0" smtClean="0"/>
              <a:t>th</a:t>
            </a:r>
            <a:r>
              <a:rPr lang="en-GB" dirty="0" smtClean="0"/>
              <a:t> percentile, etc.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60" y="1825625"/>
            <a:ext cx="5372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487" y="672327"/>
            <a:ext cx="10515600" cy="1189424"/>
          </a:xfrm>
        </p:spPr>
        <p:txBody>
          <a:bodyPr/>
          <a:lstStyle/>
          <a:p>
            <a:r>
              <a:rPr lang="en-GB" dirty="0" smtClean="0"/>
              <a:t>Percentiles are useful summary statistics.</a:t>
            </a:r>
          </a:p>
          <a:p>
            <a:r>
              <a:rPr lang="en-GB" dirty="0" smtClean="0"/>
              <a:t>They can easily be computed in Python with the help of </a:t>
            </a:r>
            <a:r>
              <a:rPr lang="en-GB" dirty="0" err="1" smtClean="0"/>
              <a:t>Numpy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48" y="1783620"/>
            <a:ext cx="52197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58" y="1853513"/>
            <a:ext cx="2514600" cy="15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886" y="166884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2308" y="174504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3487" y="3295565"/>
            <a:ext cx="10515600" cy="231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We now have three summary statistics.</a:t>
            </a:r>
          </a:p>
          <a:p>
            <a:r>
              <a:rPr lang="en-GB" dirty="0" smtClean="0"/>
              <a:t>However, the point of summary statistics is to keep things concise, but we are starting to get a lot of different numbers here.</a:t>
            </a:r>
          </a:p>
          <a:p>
            <a:r>
              <a:rPr lang="en-GB" dirty="0" smtClean="0"/>
              <a:t>This is where quantitative EDA meets graphical EDA.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325563"/>
          </a:xfrm>
        </p:spPr>
        <p:txBody>
          <a:bodyPr/>
          <a:lstStyle/>
          <a:p>
            <a:r>
              <a:rPr lang="en-GB" dirty="0" smtClean="0"/>
              <a:t>Box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94" y="1982143"/>
            <a:ext cx="5150708" cy="4476321"/>
          </a:xfrm>
        </p:spPr>
        <p:txBody>
          <a:bodyPr/>
          <a:lstStyle/>
          <a:p>
            <a:r>
              <a:rPr lang="en-GB" dirty="0" smtClean="0"/>
              <a:t>These were invented by John Tukey in order to display salient features of a dataset based on percentiles.</a:t>
            </a:r>
          </a:p>
          <a:p>
            <a:r>
              <a:rPr lang="en-GB" dirty="0" smtClean="0"/>
              <a:t>Here, we have a box plot showing Obama’s vote share for states east and west of the Mississippi River.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47" y="1903198"/>
            <a:ext cx="5448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285" y="1830116"/>
            <a:ext cx="5448300" cy="4171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830625" y="3848128"/>
            <a:ext cx="723000" cy="10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827085" y="3563922"/>
            <a:ext cx="723000" cy="10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830625" y="4142631"/>
            <a:ext cx="723000" cy="10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95630" y="2282939"/>
            <a:ext cx="1292955" cy="22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33809" y="3769869"/>
            <a:ext cx="4118" cy="7537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063" y="40382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IQR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85063" y="5316521"/>
            <a:ext cx="460095" cy="442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53110" y="56907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Extent of data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8585" y="20982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Outliers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50085" y="3379256"/>
            <a:ext cx="1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75</a:t>
            </a:r>
            <a:r>
              <a:rPr lang="en-GB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percentile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50084" y="3651107"/>
            <a:ext cx="24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50</a:t>
            </a:r>
            <a:r>
              <a:rPr lang="en-GB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percentile (median)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50085" y="3968262"/>
            <a:ext cx="18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GB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percentile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07317" y="331407"/>
            <a:ext cx="10515600" cy="1325563"/>
          </a:xfrm>
        </p:spPr>
        <p:txBody>
          <a:bodyPr/>
          <a:lstStyle/>
          <a:p>
            <a:r>
              <a:rPr lang="en-GB" dirty="0" smtClean="0"/>
              <a:t>What does a box plot show?</a:t>
            </a:r>
            <a:endParaRPr lang="en-GB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7785" y="2031190"/>
            <a:ext cx="4192777" cy="84193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Interquartile range (IQR) = middle 50% of the data.</a:t>
            </a:r>
          </a:p>
          <a:p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98128" y="2718033"/>
            <a:ext cx="0" cy="10305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69357" y="3009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1.5 IQR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420" y="2873127"/>
            <a:ext cx="3486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whiskers extend a distance of 1.5 times the IQR, or the extent of the data; whichever is less extreme.</a:t>
            </a:r>
            <a:endParaRPr lang="en-GB" sz="2400" dirty="0"/>
          </a:p>
        </p:txBody>
      </p:sp>
      <p:sp>
        <p:nvSpPr>
          <p:cNvPr id="45" name="Content Placeholder 3"/>
          <p:cNvSpPr txBox="1">
            <a:spLocks/>
          </p:cNvSpPr>
          <p:nvPr/>
        </p:nvSpPr>
        <p:spPr>
          <a:xfrm>
            <a:off x="42420" y="4799555"/>
            <a:ext cx="3697865" cy="17543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400" smtClean="0"/>
              <a:t>All point outside of the whiskers are plotted as individual points, which is the common criterion for defining an outlier.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73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7" grpId="0"/>
      <p:bldP spid="28" grpId="0"/>
      <p:bldP spid="37" grpId="0" build="p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data are very large and bee swarm plots become too cluttered, box plots are a great alternative.</a:t>
            </a:r>
          </a:p>
          <a:p>
            <a:r>
              <a:rPr lang="en-GB" dirty="0" smtClean="0"/>
              <a:t>It makes sense therefore that making a box plot in python is similar to making a bee swarm plot.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box plot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964"/>
            <a:ext cx="4617050" cy="1846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024964"/>
            <a:ext cx="53340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15" y="202496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4491" y="202496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note about outliers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important to remember that an outlier is not necessarily an erroneous data point.</a:t>
            </a:r>
          </a:p>
          <a:p>
            <a:r>
              <a:rPr lang="en-GB" dirty="0" smtClean="0"/>
              <a:t>You should not treat it as such unless you have a good reason to do so.</a:t>
            </a:r>
          </a:p>
          <a:p>
            <a:r>
              <a:rPr lang="en-GB" dirty="0" smtClean="0"/>
              <a:t>Since there was a lack of any substantial voter fraud in the US, these outliers are not erroneous; they are just data point with extreme values.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1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 and Standard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21411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Looking at the swing state data again, what other summary statistics could we calculate?</a:t>
            </a:r>
          </a:p>
          <a:p>
            <a:r>
              <a:rPr lang="en-GB" dirty="0" smtClean="0"/>
              <a:t>The horizontal lines on the plot show the sample means for each of the three states.</a:t>
            </a:r>
          </a:p>
          <a:p>
            <a:r>
              <a:rPr lang="en-GB" dirty="0" smtClean="0"/>
              <a:t>In this case, the means appears to capture the magnitude of the data, but what the variability or the spread of the data?</a:t>
            </a:r>
          </a:p>
          <a:p>
            <a:r>
              <a:rPr lang="en-GB" dirty="0" smtClean="0"/>
              <a:t>After all, Florida appears to have more county-to-county variability than the other two states. This can be quantified with the…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97" y="1825625"/>
            <a:ext cx="5419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4351338"/>
          </a:xfrm>
        </p:spPr>
        <p:txBody>
          <a:bodyPr/>
          <a:lstStyle/>
          <a:p>
            <a:r>
              <a:rPr lang="en-GB" dirty="0" smtClean="0"/>
              <a:t>Graphing data is a great first step in your data analysis.</a:t>
            </a:r>
          </a:p>
          <a:p>
            <a:r>
              <a:rPr lang="en-GB" dirty="0" smtClean="0"/>
              <a:t>However, you are probably also going to want to produce a more succinct, numerical-based, summary of you data in order to compliment your graphical analysis.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235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variance is the mean squared distance of the data from their mean.</a:t>
            </a:r>
          </a:p>
          <a:p>
            <a:r>
              <a:rPr lang="en-GB" dirty="0" smtClean="0"/>
              <a:t>In other words, it’s a measure of how far the data are spread.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5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85" y="1586685"/>
            <a:ext cx="5495925" cy="4162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308757" y="2743200"/>
            <a:ext cx="766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017211" y="2809103"/>
            <a:ext cx="0" cy="774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17211" y="3027004"/>
            <a:ext cx="248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Distance form the mean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Calculating the variance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26372" cy="4105392"/>
              </a:xfrm>
            </p:spPr>
            <p:txBody>
              <a:bodyPr/>
              <a:lstStyle/>
              <a:p>
                <a:r>
                  <a:rPr lang="en-GB" dirty="0" smtClean="0"/>
                  <a:t>For each data point, we take the distance from the mean and square it.</a:t>
                </a:r>
              </a:p>
              <a:p>
                <a:r>
                  <a:rPr lang="en-GB" dirty="0" smtClean="0"/>
                  <a:t>And then take the average of each of these squared values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26372" cy="4105392"/>
              </a:xfrm>
              <a:blipFill rotWithShape="0">
                <a:blip r:embed="rId3"/>
                <a:stretch>
                  <a:fillRect l="-2143" t="-2374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the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66"/>
            <a:ext cx="10515600" cy="563348"/>
          </a:xfrm>
        </p:spPr>
        <p:txBody>
          <a:bodyPr/>
          <a:lstStyle/>
          <a:p>
            <a:r>
              <a:rPr lang="en-GB" dirty="0" smtClean="0"/>
              <a:t>Calculating the variance in Python is easy: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0516"/>
            <a:ext cx="35052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058" y="2820516"/>
            <a:ext cx="971550" cy="200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89" y="2651209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2965" y="2651209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squared vote?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calculation for the variance uses squared values.</a:t>
            </a:r>
          </a:p>
          <a:p>
            <a:r>
              <a:rPr lang="en-GB" dirty="0" smtClean="0"/>
              <a:t>This means that the variance is reported as squared quantities.</a:t>
            </a:r>
          </a:p>
          <a:p>
            <a:r>
              <a:rPr lang="en-GB" dirty="0" smtClean="0"/>
              <a:t>It does not therefore have the same units as to what we measured In this case, in this case, the vote share for Obama. After all, ‘squared votes’, which is not a thing.</a:t>
            </a:r>
          </a:p>
          <a:p>
            <a:r>
              <a:rPr lang="en-GB" dirty="0" smtClean="0"/>
              <a:t>We are therefore interested in the squared root of the variance, which converts the statistic back into its original unit of measurement.</a:t>
            </a:r>
          </a:p>
          <a:p>
            <a:r>
              <a:rPr lang="en-GB" dirty="0" smtClean="0"/>
              <a:t>This is known as…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4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552"/>
                <a:ext cx="10515600" cy="1325563"/>
              </a:xfrm>
            </p:spPr>
            <p:txBody>
              <a:bodyPr/>
              <a:lstStyle/>
              <a:p>
                <a:r>
                  <a:rPr lang="en-GB" dirty="0" smtClean="0"/>
                  <a:t>Standard deviation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552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185"/>
                <a:ext cx="10515600" cy="1947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1800" dirty="0" smtClean="0"/>
              </a:p>
              <a:p>
                <a:r>
                  <a:rPr lang="en-GB" sz="2400" dirty="0" smtClean="0"/>
                  <a:t>The standard deviation is calculated in Python with </a:t>
                </a:r>
                <a:r>
                  <a:rPr lang="en-GB" sz="2400" dirty="0" err="1" smtClean="0"/>
                  <a:t>Numpy</a:t>
                </a:r>
                <a:r>
                  <a:rPr lang="en-GB" sz="2400" dirty="0" smtClean="0"/>
                  <a:t>: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185"/>
                <a:ext cx="10515600" cy="1947695"/>
              </a:xfrm>
              <a:blipFill rotWithShape="0"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62" y="2982853"/>
            <a:ext cx="440055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539" y="3115475"/>
            <a:ext cx="971550" cy="19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1115" y="293664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3991" y="293664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441219"/>
            <a:ext cx="10515600" cy="89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You’ll notice that, as expected, the answer is the same as that which you would get if you first calculated the variance and then took the square root of the result.</a:t>
            </a: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862" y="5147501"/>
            <a:ext cx="3514725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4547" y="5245951"/>
            <a:ext cx="2800350" cy="371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1115" y="510818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3991" y="510818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400175"/>
            <a:ext cx="5353050" cy="40576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68065" y="2726724"/>
            <a:ext cx="8238" cy="6425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8680" y="2863334"/>
            <a:ext cx="267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Standard deviation=12.14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Variation in </a:t>
            </a:r>
            <a:r>
              <a:rPr lang="en-GB" i="1" dirty="0" smtClean="0"/>
              <a:t>one</a:t>
            </a:r>
            <a:r>
              <a:rPr lang="en-GB" dirty="0" smtClean="0"/>
              <a:t>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So, these four measures all describe aspects of the variation in a single variable:</a:t>
            </a:r>
            <a:br>
              <a:rPr lang="en-GB" dirty="0" smtClean="0"/>
            </a:br>
            <a:r>
              <a:rPr lang="en-GB" dirty="0" smtClean="0"/>
              <a:t>	 - Sum of squared deviations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Variance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Standard deviation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Standard error</a:t>
            </a:r>
          </a:p>
          <a:p>
            <a:r>
              <a:rPr lang="en-GB" dirty="0" smtClean="0"/>
              <a:t>Can we adapt them for thinking about the way in which two variables might vary together?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2784" cy="4351338"/>
          </a:xfrm>
        </p:spPr>
        <p:txBody>
          <a:bodyPr/>
          <a:lstStyle/>
          <a:p>
            <a:r>
              <a:rPr lang="en-GB" dirty="0" smtClean="0"/>
              <a:t>Let’s take a look at the total number of votes for each county in the 2008 US election.</a:t>
            </a:r>
          </a:p>
          <a:p>
            <a:r>
              <a:rPr lang="en-GB" dirty="0" smtClean="0"/>
              <a:t>We can start by looking at a scatter plot for the county data for each of the three swing states.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49" y="1825625"/>
            <a:ext cx="5381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241" y="1825625"/>
            <a:ext cx="5381625" cy="40957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2784" cy="4351338"/>
          </a:xfrm>
        </p:spPr>
        <p:txBody>
          <a:bodyPr/>
          <a:lstStyle/>
          <a:p>
            <a:r>
              <a:rPr lang="en-GB" dirty="0" smtClean="0"/>
              <a:t>This immediately shows us that the 12 most populist counties all voted for Obama, and…</a:t>
            </a:r>
          </a:p>
          <a:p>
            <a:r>
              <a:rPr lang="en-GB" dirty="0" smtClean="0"/>
              <a:t>Most of the counties with small populations voted for McCain.</a:t>
            </a:r>
          </a:p>
          <a:p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38053" y="1952368"/>
            <a:ext cx="2446639" cy="1474573"/>
          </a:xfrm>
          <a:prstGeom prst="rect">
            <a:avLst/>
          </a:prstGeom>
          <a:solidFill>
            <a:schemeClr val="accent6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838545" y="3426941"/>
            <a:ext cx="340468" cy="1894089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scatter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1" y="2013625"/>
            <a:ext cx="626745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56" y="2013625"/>
            <a:ext cx="4665716" cy="3550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7" y="2013625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5246" y="2013625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typical score?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wanted to summarise the percentage of votes of Obama at the county level in Pennsylvania in one number, what would we choose?</a:t>
            </a:r>
          </a:p>
          <a:p>
            <a:pPr marL="285750" indent="-285750"/>
            <a:r>
              <a:rPr lang="en-GB" dirty="0" smtClean="0"/>
              <a:t>We need a measure of central tendency, options include:</a:t>
            </a:r>
          </a:p>
          <a:p>
            <a:pPr marL="0" indent="0">
              <a:buNone/>
            </a:pPr>
            <a:r>
              <a:rPr lang="en-GB" dirty="0" smtClean="0"/>
              <a:t>	- The </a:t>
            </a:r>
            <a:r>
              <a:rPr lang="en-GB" i="1" dirty="0" smtClean="0"/>
              <a:t>mean, </a:t>
            </a:r>
            <a:r>
              <a:rPr lang="en-GB" dirty="0" smtClean="0"/>
              <a:t>also known as the 	average, or the arithmetic mean. </a:t>
            </a:r>
            <a:endParaRPr lang="en-GB" i="1" dirty="0" smtClean="0"/>
          </a:p>
          <a:p>
            <a:pPr marL="0" indent="0">
              <a:buNone/>
            </a:pPr>
            <a:r>
              <a:rPr lang="en-GB" dirty="0" smtClean="0"/>
              <a:t>	- The </a:t>
            </a:r>
            <a:r>
              <a:rPr lang="en-GB" i="1" dirty="0" smtClean="0"/>
              <a:t>median</a:t>
            </a:r>
            <a:r>
              <a:rPr lang="en-GB" dirty="0" smtClean="0"/>
              <a:t>, or middle score in the range of data.</a:t>
            </a:r>
          </a:p>
          <a:p>
            <a:pPr marL="0" indent="0">
              <a:buNone/>
            </a:pPr>
            <a:r>
              <a:rPr lang="en-GB" dirty="0" smtClean="0"/>
              <a:t>	- The </a:t>
            </a:r>
            <a:r>
              <a:rPr lang="en-GB" i="1" dirty="0" smtClean="0"/>
              <a:t>mode</a:t>
            </a:r>
            <a:r>
              <a:rPr lang="en-GB" dirty="0" smtClean="0"/>
              <a:t>, the most frequently occurring score.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2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would be good to have a summary statistics to accompany the information that we just got from the scatterplot.</a:t>
            </a:r>
          </a:p>
          <a:p>
            <a:r>
              <a:rPr lang="en-GB" dirty="0" smtClean="0"/>
              <a:t>We want a number the signifies how Obama’s vote share varies with the total vote count.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638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Covariance is a measure of how two quantities vary together.</a:t>
            </a:r>
          </a:p>
          <a:p>
            <a:r>
              <a:rPr lang="en-GB" dirty="0" smtClean="0"/>
              <a:t>Covariance has some of the properties we want; positive, negative, and absent relationships can be recognised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39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60" y="1532586"/>
            <a:ext cx="6618542" cy="4972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525062" y="3177915"/>
            <a:ext cx="730296" cy="316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418407" y="2503357"/>
            <a:ext cx="1724" cy="56030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05456" y="3177915"/>
            <a:ext cx="0" cy="8094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70623" y="2503357"/>
            <a:ext cx="74778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Calculating covariance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17431" y="1944710"/>
            <a:ext cx="369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Let’s take a look at this data point, which is Luca County, Ohio.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differs from both of the 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compute these differences for each data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covariance is then the mean of the product of these differences.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17431" y="4253034"/>
                <a:ext cx="423582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31" y="4253034"/>
                <a:ext cx="4235829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17431" y="5027858"/>
            <a:ext cx="369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However, if we want to have a generally applicable measure, we need it to be dimensionless; to not have any units.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2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Correlation coefficient -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4164"/>
          </a:xfrm>
        </p:spPr>
        <p:txBody>
          <a:bodyPr/>
          <a:lstStyle/>
          <a:p>
            <a:r>
              <a:rPr lang="en-GB" dirty="0" smtClean="0"/>
              <a:t>So, we divide the covariance by the standard deviation of the </a:t>
            </a:r>
            <a:r>
              <a:rPr lang="en-GB" i="1" dirty="0" smtClean="0"/>
              <a:t>X</a:t>
            </a:r>
            <a:r>
              <a:rPr lang="en-GB" dirty="0" smtClean="0"/>
              <a:t> and </a:t>
            </a:r>
            <a:r>
              <a:rPr lang="en-GB" i="1" dirty="0" smtClean="0"/>
              <a:t>Y</a:t>
            </a:r>
            <a:r>
              <a:rPr lang="en-GB" dirty="0" smtClean="0"/>
              <a:t> variables.</a:t>
            </a:r>
          </a:p>
          <a:p>
            <a:r>
              <a:rPr lang="en-GB" dirty="0"/>
              <a:t>This is what the product-moment coefficient of correlation (sometimes known as Pearson’s coefficient) </a:t>
            </a:r>
            <a:r>
              <a:rPr lang="en-GB" dirty="0" smtClean="0"/>
              <a:t>is.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3729789"/>
                <a:ext cx="10515600" cy="1904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𝑐𝑜𝑣𝑎𝑟𝑖𝑎𝑛𝑐𝑒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29789"/>
                <a:ext cx="10515600" cy="19041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81871"/>
            <a:ext cx="10515600" cy="19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This is the comparison of the variability in the data due to </a:t>
            </a:r>
            <a:r>
              <a:rPr lang="en-GB" dirty="0" err="1" smtClean="0"/>
              <a:t>codependence</a:t>
            </a:r>
            <a:r>
              <a:rPr lang="en-GB" dirty="0" smtClean="0"/>
              <a:t> (covariance) compared to the variability inherent in each of the variables independently (their standard deviations).</a:t>
            </a:r>
          </a:p>
          <a:p>
            <a:r>
              <a:rPr lang="en-GB" dirty="0" smtClean="0"/>
              <a:t>It is completely dimensionless.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168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4084"/>
                <a:ext cx="10515600" cy="5375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>
                    <a:solidFill>
                      <a:schemeClr val="tx1"/>
                    </a:solidFill>
                  </a:rPr>
                  <a:t>The formula has been devised to ensure that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will always lie in the in the range -1 to 1. For example: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/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-1 means a perfect negative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1 means a perfect positive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>
                    <a:solidFill>
                      <a:schemeClr val="tx1"/>
                    </a:solidFill>
                  </a:rPr>
                  <a:t>0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means that there is zero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-0.84 means a strong negative correlation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= 0.15 means a weak positive correlation</a:t>
                </a:r>
              </a:p>
              <a:p>
                <a:pPr marL="0" indent="0">
                  <a:buNone/>
                </a:pPr>
                <a:r>
                  <a:rPr lang="en-GB" dirty="0" smtClean="0">
                    <a:solidFill>
                      <a:schemeClr val="tx1"/>
                    </a:solidFill>
                  </a:rPr>
                  <a:t>And so on…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4084"/>
                <a:ext cx="10515600" cy="5375275"/>
              </a:xfrm>
              <a:blipFill rotWithShape="0">
                <a:blip r:embed="rId3"/>
                <a:stretch>
                  <a:fillRect l="-1217" t="-1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00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0.0 - 0.3: Weak relationship; may be an artefact of the data set and in fact there is no relationship at all.</a:t>
            </a:r>
          </a:p>
          <a:p>
            <a:r>
              <a:rPr lang="en-GB" dirty="0" smtClean="0"/>
              <a:t>0.3 - 0.6: Moderate relationship; you might be on to something, or you might not.</a:t>
            </a:r>
          </a:p>
          <a:p>
            <a:r>
              <a:rPr lang="en-GB" dirty="0" smtClean="0"/>
              <a:t>0.6 - 0.9: Strong relationship; you can be confident that these two variables are connected in some way.</a:t>
            </a:r>
          </a:p>
          <a:p>
            <a:r>
              <a:rPr lang="en-GB" dirty="0" smtClean="0"/>
              <a:t>0.9 - 1.0: Very strong relationship; variables are almost measuring the same thing.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7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other words…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GB" dirty="0" smtClean="0"/>
                  <a:t>The </a:t>
                </a:r>
                <a:r>
                  <a:rPr lang="en-GB" dirty="0"/>
                  <a:t>strength of a correlation will be indicated by how far from zero the value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lies; with whether it is a positive or negative value indicating whether is it a positive or negative relationship.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33"/>
            <a:ext cx="10515600" cy="1325563"/>
          </a:xfrm>
        </p:spPr>
        <p:txBody>
          <a:bodyPr/>
          <a:lstStyle/>
          <a:p>
            <a:r>
              <a:rPr lang="en-GB" dirty="0" smtClean="0"/>
              <a:t>Important things to remember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696"/>
                <a:ext cx="10515600" cy="1350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In general, the smaller the batch size, the larger the </a:t>
                </a:r>
                <a:r>
                  <a:rPr lang="en-GB" dirty="0" smtClean="0"/>
                  <a:t>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has to be in order to provide evidence of significant </a:t>
                </a:r>
                <a:r>
                  <a:rPr lang="en-GB" dirty="0" smtClean="0"/>
                  <a:t>correlation.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only measures linear </a:t>
                </a:r>
                <a:r>
                  <a:rPr lang="en-GB" dirty="0" smtClean="0"/>
                  <a:t>relationships: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696"/>
                <a:ext cx="10515600" cy="1350644"/>
              </a:xfrm>
              <a:blipFill rotWithShape="0">
                <a:blip r:embed="rId2"/>
                <a:stretch>
                  <a:fillRect l="-1043" t="-1040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95259"/>
            <a:ext cx="8021003" cy="36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20840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Correlation is </a:t>
            </a:r>
            <a:r>
              <a:rPr lang="en-GB" b="1" dirty="0" smtClean="0">
                <a:solidFill>
                  <a:schemeClr val="tx1"/>
                </a:solidFill>
              </a:rPr>
              <a:t>NOT</a:t>
            </a:r>
            <a:r>
              <a:rPr lang="en-GB" dirty="0" smtClean="0">
                <a:solidFill>
                  <a:schemeClr val="tx1"/>
                </a:solidFill>
              </a:rPr>
              <a:t> causation!</a:t>
            </a:r>
          </a:p>
          <a:p>
            <a:pPr marL="0" indent="0">
              <a:buNone/>
            </a:pPr>
            <a:r>
              <a:rPr lang="en-GB" dirty="0" smtClean="0"/>
              <a:t>	- Just because </a:t>
            </a:r>
            <a:r>
              <a:rPr lang="en-GB" i="1" dirty="0" smtClean="0"/>
              <a:t>X</a:t>
            </a:r>
            <a:r>
              <a:rPr lang="en-GB" dirty="0" smtClean="0"/>
              <a:t> and </a:t>
            </a:r>
            <a:r>
              <a:rPr lang="en-GB" i="1" dirty="0" smtClean="0"/>
              <a:t>Y</a:t>
            </a:r>
            <a:r>
              <a:rPr lang="en-GB" dirty="0" smtClean="0"/>
              <a:t> are correlated does not mean that </a:t>
            </a:r>
            <a:r>
              <a:rPr lang="en-GB" i="1" dirty="0" smtClean="0"/>
              <a:t>X</a:t>
            </a:r>
            <a:r>
              <a:rPr lang="en-GB" dirty="0" smtClean="0"/>
              <a:t> 	causes </a:t>
            </a:r>
            <a:r>
              <a:rPr lang="en-GB" i="1" dirty="0" smtClean="0"/>
              <a:t>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	- They could both be cause by some other factor, </a:t>
            </a:r>
            <a:r>
              <a:rPr lang="en-GB" i="1" dirty="0" smtClean="0">
                <a:solidFill>
                  <a:schemeClr val="tx1"/>
                </a:solidFill>
              </a:rPr>
              <a:t>Z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 smtClean="0"/>
              <a:t>	- Or </a:t>
            </a:r>
            <a:r>
              <a:rPr lang="en-GB" i="1" dirty="0" smtClean="0"/>
              <a:t>Y</a:t>
            </a:r>
            <a:r>
              <a:rPr lang="en-GB" dirty="0" smtClean="0"/>
              <a:t> may cause </a:t>
            </a:r>
            <a:r>
              <a:rPr lang="en-GB" i="1" dirty="0" smtClean="0"/>
              <a:t>X</a:t>
            </a:r>
            <a:r>
              <a:rPr lang="en-GB" dirty="0" smtClean="0"/>
              <a:t>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It is also important to remember that low correlations may be the result of sampling noise, with no causal linkage being present.</a:t>
            </a:r>
          </a:p>
        </p:txBody>
      </p:sp>
    </p:spTree>
    <p:extLst>
      <p:ext uri="{BB962C8B-B14F-4D97-AF65-F5344CB8AC3E}">
        <p14:creationId xmlns:p14="http://schemas.microsoft.com/office/powerpoint/2010/main" val="319121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Range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variables can be strongly related across the whole of their range, but with no strong relationship in a limited subset of that range.</a:t>
            </a:r>
          </a:p>
          <a:p>
            <a:r>
              <a:rPr lang="en-GB" dirty="0" smtClean="0"/>
              <a:t>For example, consider the relationship between price and top speed in cars; a broadly positive relationship. However, if we only look at expensive cars, the two values may be uncorrelated.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4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2296" y="1342146"/>
                <a:ext cx="11098427" cy="537169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sz="1000" dirty="0" smtClean="0"/>
              </a:p>
              <a:p>
                <a:pPr marL="0" indent="0">
                  <a:buNone/>
                </a:pPr>
                <a:endParaRPr lang="en-GB" sz="1000" dirty="0" smtClean="0"/>
              </a:p>
              <a:p>
                <a:r>
                  <a:rPr lang="en-GB" dirty="0" smtClean="0"/>
                  <a:t>Calculating the 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</m:den>
                    </m:f>
                  </m:oMath>
                </a14:m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 smtClean="0"/>
                  <a:t>Let’s imagine that we have a hypothetical distribution, consisting of 15 observations.</a:t>
                </a:r>
              </a:p>
              <a:p>
                <a:r>
                  <a:rPr lang="en-GB" dirty="0" smtClean="0"/>
                  <a:t>This distribution could be anything, lets say is the number of fish I’ve caught during a day.</a:t>
                </a:r>
              </a:p>
              <a:p>
                <a:r>
                  <a:rPr lang="en-GB" dirty="0" smtClean="0"/>
                  <a:t>The weight of these 15 fish are:</a:t>
                </a:r>
                <a:br>
                  <a:rPr lang="en-GB" dirty="0" smtClean="0"/>
                </a:br>
                <a:r>
                  <a:rPr lang="en-GB" dirty="0" smtClean="0"/>
                  <a:t>2.1, 2.4, 2.4, 2.4, 2.4, 2.6, 2.9, 3.2, 3.2, 3.9, 4.5, 6.3, 8.2, 12.8, 23.5</a:t>
                </a:r>
              </a:p>
              <a:p>
                <a:r>
                  <a:rPr lang="en-GB" dirty="0" smtClean="0"/>
                  <a:t>The sum of these fish weights is 82.8.</a:t>
                </a:r>
              </a:p>
              <a:p>
                <a:r>
                  <a:rPr lang="en-GB" dirty="0" smtClean="0"/>
                  <a:t>There are 15 values, so: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82.8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GB" sz="3200" dirty="0" smtClean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5.52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296" y="1342146"/>
                <a:ext cx="11098427" cy="5371692"/>
              </a:xfrm>
              <a:blipFill rotWithShape="0">
                <a:blip r:embed="rId3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818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Here, </a:t>
                </a:r>
                <a:r>
                  <a:rPr lang="en-GB" i="1" dirty="0" smtClean="0"/>
                  <a:t>X </a:t>
                </a:r>
                <a:r>
                  <a:rPr lang="en-GB" dirty="0" smtClean="0"/>
                  <a:t>is normally distributed, with a mean = 100 and SD = 10.</a:t>
                </a:r>
              </a:p>
              <a:p>
                <a:r>
                  <a:rPr lang="en-GB" dirty="0" smtClean="0"/>
                  <a:t>For each of the 500 cases, </a:t>
                </a:r>
                <a:r>
                  <a:rPr lang="en-GB" i="1" dirty="0" smtClean="0"/>
                  <a:t>Y </a:t>
                </a:r>
                <a:r>
                  <a:rPr lang="en-GB" dirty="0" smtClean="0"/>
                  <a:t>is equal to </a:t>
                </a:r>
                <a:r>
                  <a:rPr lang="en-GB" i="1" dirty="0" smtClean="0"/>
                  <a:t>X </a:t>
                </a:r>
                <a:r>
                  <a:rPr lang="en-GB" dirty="0" smtClean="0"/>
                  <a:t>plus a normal variate, with mean = 100 and SD = 10.</a:t>
                </a:r>
              </a:p>
              <a:p>
                <a:r>
                  <a:rPr lang="en-GB" i="1" dirty="0" smtClean="0"/>
                  <a:t>Y </a:t>
                </a:r>
                <a:r>
                  <a:rPr lang="en-GB" dirty="0" smtClean="0"/>
                  <a:t>and </a:t>
                </a:r>
                <a:r>
                  <a:rPr lang="en-GB" i="1" dirty="0" smtClean="0"/>
                  <a:t>X </a:t>
                </a:r>
                <a:r>
                  <a:rPr lang="en-GB" dirty="0" smtClean="0"/>
                  <a:t>are clearly related, but there’s also a significant part of the variation in </a:t>
                </a:r>
                <a:r>
                  <a:rPr lang="en-GB" i="1" dirty="0" smtClean="0"/>
                  <a:t>Y </a:t>
                </a:r>
                <a:r>
                  <a:rPr lang="en-GB" dirty="0" smtClean="0"/>
                  <a:t>that has nothing to do with </a:t>
                </a:r>
                <a:r>
                  <a:rPr lang="en-GB" i="1" dirty="0" smtClean="0"/>
                  <a:t>X</a:t>
                </a:r>
                <a:r>
                  <a:rPr lang="en-GB" dirty="0" smtClean="0"/>
                  <a:t>.</a:t>
                </a:r>
                <a:endParaRPr lang="en-GB" i="1" dirty="0" smtClean="0"/>
              </a:p>
              <a:p>
                <a:r>
                  <a:rPr lang="en-GB" b="0" dirty="0" smtClean="0"/>
                  <a:t>In this example,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8180" cy="4351338"/>
              </a:xfrm>
              <a:blipFill rotWithShape="0">
                <a:blip r:embed="rId2"/>
                <a:stretch>
                  <a:fillRect l="-2174" t="-2801" r="-1902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80" y="1646834"/>
            <a:ext cx="6256020" cy="48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4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</p:spPr>
            <p:txBody>
              <a:bodyPr/>
              <a:lstStyle/>
              <a:p>
                <a:r>
                  <a:rPr lang="en-GB" dirty="0" smtClean="0"/>
                  <a:t>However, if we limit the range of </a:t>
                </a:r>
                <a:r>
                  <a:rPr lang="en-GB" i="1" dirty="0" smtClean="0"/>
                  <a:t>X</a:t>
                </a:r>
                <a:r>
                  <a:rPr lang="en-GB" dirty="0" smtClean="0"/>
                  <a:t> to between 95 and 105, the correlation coefficient is only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=0.27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48200" cy="4351338"/>
              </a:xfrm>
              <a:blipFill rotWithShape="0">
                <a:blip r:embed="rId2"/>
                <a:stretch>
                  <a:fillRect l="-2362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00" y="1645921"/>
            <a:ext cx="6225935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about </a:t>
            </a:r>
            <a:r>
              <a:rPr lang="en-GB" i="1" dirty="0" smtClean="0"/>
              <a:t>Y</a:t>
            </a:r>
            <a:r>
              <a:rPr lang="en-GB" dirty="0" smtClean="0"/>
              <a:t> from </a:t>
            </a:r>
            <a:r>
              <a:rPr lang="en-GB" i="1" dirty="0" smtClean="0"/>
              <a:t>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I know the correlation between two things, what does knowing one thing tell me about the value of the other?</a:t>
            </a:r>
          </a:p>
          <a:p>
            <a:r>
              <a:rPr lang="en-GB" dirty="0" smtClean="0"/>
              <a:t>Consider the </a:t>
            </a:r>
            <a:r>
              <a:rPr lang="en-GB" i="1" dirty="0" smtClean="0"/>
              <a:t>X</a:t>
            </a:r>
            <a:r>
              <a:rPr lang="en-GB" dirty="0" smtClean="0"/>
              <a:t>, </a:t>
            </a:r>
            <a:r>
              <a:rPr lang="en-GB" i="1" dirty="0" smtClean="0"/>
              <a:t>Y </a:t>
            </a:r>
            <a:r>
              <a:rPr lang="en-GB" dirty="0" smtClean="0"/>
              <a:t>example</a:t>
            </a:r>
            <a:r>
              <a:rPr lang="en-GB" i="1" dirty="0" smtClean="0"/>
              <a:t>. X </a:t>
            </a:r>
            <a:r>
              <a:rPr lang="en-GB" dirty="0" smtClean="0"/>
              <a:t>was a random variable and </a:t>
            </a:r>
            <a:r>
              <a:rPr lang="en-GB" i="1" dirty="0" smtClean="0"/>
              <a:t>Y</a:t>
            </a:r>
            <a:r>
              <a:rPr lang="en-GB" dirty="0" smtClean="0"/>
              <a:t> was equal to </a:t>
            </a:r>
            <a:r>
              <a:rPr lang="en-GB" i="1" dirty="0" smtClean="0"/>
              <a:t>X</a:t>
            </a:r>
            <a:r>
              <a:rPr lang="en-GB" dirty="0" smtClean="0"/>
              <a:t> plus another random variable from the same distribution.</a:t>
            </a:r>
          </a:p>
          <a:p>
            <a:r>
              <a:rPr lang="en-GB" dirty="0" smtClean="0"/>
              <a:t>The correlation worked out at about 0.7. Why?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54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-squared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Turns out that if we square the correlation coefficient, we get a direct measure of the proportion of the variance explained.</a:t>
                </a:r>
              </a:p>
              <a:p>
                <a:r>
                  <a:rPr lang="en-GB" dirty="0" smtClean="0"/>
                  <a:t>In our example case, we know that </a:t>
                </a:r>
                <a:r>
                  <a:rPr lang="en-GB" i="1" dirty="0" smtClean="0"/>
                  <a:t>X </a:t>
                </a:r>
                <a:r>
                  <a:rPr lang="en-GB" dirty="0" smtClean="0"/>
                  <a:t>explains exactly 50% of the variance in </a:t>
                </a:r>
                <a:r>
                  <a:rPr lang="en-GB" i="1" dirty="0" smtClean="0"/>
                  <a:t>Y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 square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≈0.71</m:t>
                    </m:r>
                  </m:oMath>
                </a14:m>
                <a:r>
                  <a:rPr lang="en-GB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27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GB" dirty="0" smtClean="0"/>
                  <a:t> explains 9% of the variance.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dirty="0"/>
                  <a:t> explains </a:t>
                </a:r>
                <a:r>
                  <a:rPr lang="en-GB" dirty="0" smtClean="0"/>
                  <a:t>36% </a:t>
                </a:r>
                <a:r>
                  <a:rPr lang="en-GB" dirty="0"/>
                  <a:t>of the variance.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GB" dirty="0"/>
                  <a:t> explains </a:t>
                </a:r>
                <a:r>
                  <a:rPr lang="en-GB" dirty="0" smtClean="0"/>
                  <a:t>81% </a:t>
                </a:r>
                <a:r>
                  <a:rPr lang="en-GB" dirty="0"/>
                  <a:t>of the variance</a:t>
                </a:r>
                <a:r>
                  <a:rPr lang="en-GB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a </a:t>
                </a:r>
                <a:r>
                  <a:rPr lang="en-GB" dirty="0"/>
                  <a:t>standard way of </a:t>
                </a:r>
                <a:r>
                  <a:rPr lang="en-GB" dirty="0" smtClean="0"/>
                  <a:t>measuring the </a:t>
                </a:r>
                <a:r>
                  <a:rPr lang="en-GB" dirty="0"/>
                  <a:t>proportion of variance we can explain </a:t>
                </a:r>
                <a:r>
                  <a:rPr lang="en-GB" dirty="0" smtClean="0"/>
                  <a:t>in one </a:t>
                </a:r>
                <a:r>
                  <a:rPr lang="en-GB" dirty="0"/>
                  <a:t>variable using one or more </a:t>
                </a:r>
                <a:r>
                  <a:rPr lang="en-GB" dirty="0" smtClean="0"/>
                  <a:t>other variables</a:t>
                </a:r>
                <a:r>
                  <a:rPr lang="en-GB" dirty="0"/>
                  <a:t>.</a:t>
                </a:r>
              </a:p>
              <a:p>
                <a:r>
                  <a:rPr lang="en-GB" dirty="0" smtClean="0"/>
                  <a:t>This concept links into the analysis of variance (ANOVA</a:t>
                </a:r>
                <a:r>
                  <a:rPr lang="en-GB" dirty="0" smtClean="0"/>
                  <a:t>).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835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420" y="2628265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0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vote percentage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224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mean of a variable can easily be calculated in Python using </a:t>
            </a:r>
            <a:r>
              <a:rPr lang="en-GB" dirty="0" err="1" smtClean="0"/>
              <a:t>Numpy’s</a:t>
            </a:r>
            <a:r>
              <a:rPr lang="en-GB" dirty="0" smtClean="0"/>
              <a:t> </a:t>
            </a:r>
            <a:r>
              <a:rPr lang="en-GB" dirty="0" smtClean="0">
                <a:latin typeface="Agency FB" panose="020B0503020202020204" pitchFamily="34" charset="0"/>
              </a:rPr>
              <a:t>mean()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22" y="3147497"/>
            <a:ext cx="385762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14" y="3151188"/>
            <a:ext cx="3276600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945" y="3038860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205" y="2962831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6413" y="3954162"/>
            <a:ext cx="1878225" cy="8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4610" y="3800273"/>
            <a:ext cx="297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Line that calculates the mean.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951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24" y="1981994"/>
            <a:ext cx="5356654" cy="4351338"/>
          </a:xfrm>
        </p:spPr>
        <p:txBody>
          <a:bodyPr/>
          <a:lstStyle/>
          <a:p>
            <a:r>
              <a:rPr lang="en-GB" dirty="0" smtClean="0"/>
              <a:t>If </a:t>
            </a:r>
            <a:r>
              <a:rPr lang="en-GB" dirty="0" smtClean="0"/>
              <a:t>we calculate </a:t>
            </a:r>
            <a:r>
              <a:rPr lang="en-GB" dirty="0" smtClean="0"/>
              <a:t>the means for each state and add these to the plot as a line, we see that the mean is a reasonable summary of the data.</a:t>
            </a:r>
          </a:p>
          <a:p>
            <a:r>
              <a:rPr lang="en-GB" dirty="0" smtClean="0"/>
              <a:t>However, the mean is highly susceptible to…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453" y="1579033"/>
            <a:ext cx="5381625" cy="403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28" y="1609539"/>
            <a:ext cx="53530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1854" cy="4351338"/>
          </a:xfrm>
        </p:spPr>
        <p:txBody>
          <a:bodyPr/>
          <a:lstStyle/>
          <a:p>
            <a:r>
              <a:rPr lang="en-GB" dirty="0" smtClean="0"/>
              <a:t>Outliers are data points whose value is far greater or far less than the rest of the data points.</a:t>
            </a:r>
          </a:p>
          <a:p>
            <a:r>
              <a:rPr lang="en-GB" dirty="0" smtClean="0"/>
              <a:t>If we take a look at the county level data for Utah in the 2008 election, we see that there are 5 outliers.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64" y="1825625"/>
            <a:ext cx="5429250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4" y="1874975"/>
            <a:ext cx="5601948" cy="40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So, we may want a summary statistic that is immune to the impact of outliers...</a:t>
            </a:r>
            <a:endParaRPr lang="en-GB" dirty="0"/>
          </a:p>
          <a:p>
            <a:r>
              <a:rPr lang="en-GB" dirty="0" smtClean="0"/>
              <a:t>This is where the </a:t>
            </a:r>
            <a:r>
              <a:rPr lang="en-GB" i="1" dirty="0" smtClean="0"/>
              <a:t>median</a:t>
            </a:r>
            <a:r>
              <a:rPr lang="en-GB" dirty="0" smtClean="0"/>
              <a:t> comes in.</a:t>
            </a:r>
          </a:p>
          <a:p>
            <a:r>
              <a:rPr lang="en-GB" dirty="0" smtClean="0"/>
              <a:t>Because the mean is calculated based on the rankings of the data and not on the value of the data, it is immune to outliers.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71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median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8628"/>
            <a:ext cx="10515600" cy="457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To calculate the median, order all data values in regards to their values from smallest to largest. The median value is then the middle value in the range of scores.</a:t>
            </a:r>
          </a:p>
          <a:p>
            <a:r>
              <a:rPr lang="en-GB" dirty="0" smtClean="0"/>
              <a:t>In our fish example: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2.1, 2.4, 2.4, 2.4, 2.4, 2.6, 2.9, 3.1, 3.2, 3.9, 4.5, 6.3, 8.2, 12.8, 23.5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		    median = 3.1</a:t>
            </a:r>
            <a:endParaRPr lang="en-GB" dirty="0"/>
          </a:p>
        </p:txBody>
      </p:sp>
      <p:sp>
        <p:nvSpPr>
          <p:cNvPr id="8" name="Up Arrow 7"/>
          <p:cNvSpPr/>
          <p:nvPr/>
        </p:nvSpPr>
        <p:spPr>
          <a:xfrm>
            <a:off x="5640946" y="4365938"/>
            <a:ext cx="218941" cy="682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1959</Words>
  <Application>Microsoft Office PowerPoint</Application>
  <PresentationFormat>Widescreen</PresentationFormat>
  <Paragraphs>199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Summary statistics</vt:lpstr>
      <vt:lpstr>What is a typical score?</vt:lpstr>
      <vt:lpstr>The mean (x ̅)</vt:lpstr>
      <vt:lpstr>Mean vote percentage</vt:lpstr>
      <vt:lpstr>PowerPoint Presentation</vt:lpstr>
      <vt:lpstr>Outliers</vt:lpstr>
      <vt:lpstr>PowerPoint Presentation</vt:lpstr>
      <vt:lpstr>The median</vt:lpstr>
      <vt:lpstr>PowerPoint Presentation</vt:lpstr>
      <vt:lpstr>Calculating the median</vt:lpstr>
      <vt:lpstr>Percentiles</vt:lpstr>
      <vt:lpstr>PowerPoint Presentation</vt:lpstr>
      <vt:lpstr>Box plots</vt:lpstr>
      <vt:lpstr>What does a box plot show?</vt:lpstr>
      <vt:lpstr>PowerPoint Presentation</vt:lpstr>
      <vt:lpstr>Plotting a box plot</vt:lpstr>
      <vt:lpstr>A note about outliers</vt:lpstr>
      <vt:lpstr>Variance and Standard deviation</vt:lpstr>
      <vt:lpstr>Variance</vt:lpstr>
      <vt:lpstr>Calculating the variance</vt:lpstr>
      <vt:lpstr>Computing the variance</vt:lpstr>
      <vt:lpstr>What is a squared vote?</vt:lpstr>
      <vt:lpstr>Standard deviation (σ)</vt:lpstr>
      <vt:lpstr>PowerPoint Presentation</vt:lpstr>
      <vt:lpstr>Variation in one variable</vt:lpstr>
      <vt:lpstr>PowerPoint Presentation</vt:lpstr>
      <vt:lpstr>PowerPoint Presentation</vt:lpstr>
      <vt:lpstr>Plotting a scatter plot</vt:lpstr>
      <vt:lpstr>PowerPoint Presentation</vt:lpstr>
      <vt:lpstr>Covariance</vt:lpstr>
      <vt:lpstr>Calculating covariance</vt:lpstr>
      <vt:lpstr>Correlation coefficient - r</vt:lpstr>
      <vt:lpstr>PowerPoint Presentation</vt:lpstr>
      <vt:lpstr>PowerPoint Presentation</vt:lpstr>
      <vt:lpstr>In other words…</vt:lpstr>
      <vt:lpstr>Important things to remember</vt:lpstr>
      <vt:lpstr>PowerPoint Presentation</vt:lpstr>
      <vt:lpstr>Range effects</vt:lpstr>
      <vt:lpstr>An example</vt:lpstr>
      <vt:lpstr>PowerPoint Presentation</vt:lpstr>
      <vt:lpstr>Information about Y from X</vt:lpstr>
      <vt:lpstr>R-squared</vt:lpstr>
      <vt:lpstr>PowerPoint Presentation</vt:lpstr>
      <vt:lpstr>Any questions?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Brace, Lewys</cp:lastModifiedBy>
  <cp:revision>62</cp:revision>
  <dcterms:created xsi:type="dcterms:W3CDTF">2018-08-15T14:32:27Z</dcterms:created>
  <dcterms:modified xsi:type="dcterms:W3CDTF">2018-11-28T07:55:58Z</dcterms:modified>
</cp:coreProperties>
</file>