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1" r:id="rId7"/>
    <p:sldId id="262" r:id="rId8"/>
    <p:sldId id="263" r:id="rId9"/>
    <p:sldId id="266" r:id="rId10"/>
    <p:sldId id="267" r:id="rId11"/>
    <p:sldId id="276" r:id="rId12"/>
    <p:sldId id="268" r:id="rId13"/>
    <p:sldId id="264" r:id="rId14"/>
    <p:sldId id="269" r:id="rId15"/>
    <p:sldId id="271"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A0EE0-6F92-4B7A-8E7E-F3B95FEA35DF}" v="13" dt="2021-09-24T15:42:00.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9" autoAdjust="0"/>
    <p:restoredTop sz="94660"/>
  </p:normalViewPr>
  <p:slideViewPr>
    <p:cSldViewPr snapToGrid="0">
      <p:cViewPr varScale="1">
        <p:scale>
          <a:sx n="55" d="100"/>
          <a:sy n="55" d="100"/>
        </p:scale>
        <p:origin x="114"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St.Clair" userId="8cd1ab1e88eb8e89" providerId="LiveId" clId="{44AA0EE0-6F92-4B7A-8E7E-F3B95FEA35DF}"/>
    <pc:docChg chg="undo redo custSel addSld delSld modSld">
      <pc:chgData name="Isaac St.Clair" userId="8cd1ab1e88eb8e89" providerId="LiveId" clId="{44AA0EE0-6F92-4B7A-8E7E-F3B95FEA35DF}" dt="2021-09-24T16:11:16.882" v="1334" actId="6549"/>
      <pc:docMkLst>
        <pc:docMk/>
      </pc:docMkLst>
      <pc:sldChg chg="modSp mod">
        <pc:chgData name="Isaac St.Clair" userId="8cd1ab1e88eb8e89" providerId="LiveId" clId="{44AA0EE0-6F92-4B7A-8E7E-F3B95FEA35DF}" dt="2021-09-24T16:10:33.084" v="1293" actId="20577"/>
        <pc:sldMkLst>
          <pc:docMk/>
          <pc:sldMk cId="2054468187" sldId="256"/>
        </pc:sldMkLst>
        <pc:spChg chg="mod">
          <ac:chgData name="Isaac St.Clair" userId="8cd1ab1e88eb8e89" providerId="LiveId" clId="{44AA0EE0-6F92-4B7A-8E7E-F3B95FEA35DF}" dt="2021-09-24T16:10:33.084" v="1293" actId="20577"/>
          <ac:spMkLst>
            <pc:docMk/>
            <pc:sldMk cId="2054468187" sldId="256"/>
            <ac:spMk id="2" creationId="{752F5796-C48F-4BCD-B905-CB67BA9E2B33}"/>
          </ac:spMkLst>
        </pc:spChg>
        <pc:spChg chg="mod">
          <ac:chgData name="Isaac St.Clair" userId="8cd1ab1e88eb8e89" providerId="LiveId" clId="{44AA0EE0-6F92-4B7A-8E7E-F3B95FEA35DF}" dt="2021-09-18T19:21:15.097" v="682" actId="20577"/>
          <ac:spMkLst>
            <pc:docMk/>
            <pc:sldMk cId="2054468187" sldId="256"/>
            <ac:spMk id="3" creationId="{580A73C9-0D48-4954-9AB8-BBCE3F111C2C}"/>
          </ac:spMkLst>
        </pc:spChg>
      </pc:sldChg>
      <pc:sldChg chg="modSp mod">
        <pc:chgData name="Isaac St.Clair" userId="8cd1ab1e88eb8e89" providerId="LiveId" clId="{44AA0EE0-6F92-4B7A-8E7E-F3B95FEA35DF}" dt="2021-09-24T16:11:16.882" v="1334" actId="6549"/>
        <pc:sldMkLst>
          <pc:docMk/>
          <pc:sldMk cId="1378412347" sldId="263"/>
        </pc:sldMkLst>
        <pc:spChg chg="mod">
          <ac:chgData name="Isaac St.Clair" userId="8cd1ab1e88eb8e89" providerId="LiveId" clId="{44AA0EE0-6F92-4B7A-8E7E-F3B95FEA35DF}" dt="2021-09-24T16:11:16.882" v="1334" actId="6549"/>
          <ac:spMkLst>
            <pc:docMk/>
            <pc:sldMk cId="1378412347" sldId="263"/>
            <ac:spMk id="3" creationId="{E04085E2-0A09-4A8E-A3EB-1A0F6E7326AF}"/>
          </ac:spMkLst>
        </pc:spChg>
      </pc:sldChg>
      <pc:sldChg chg="modSp mod">
        <pc:chgData name="Isaac St.Clair" userId="8cd1ab1e88eb8e89" providerId="LiveId" clId="{44AA0EE0-6F92-4B7A-8E7E-F3B95FEA35DF}" dt="2021-09-23T17:19:11.673" v="1139" actId="20577"/>
        <pc:sldMkLst>
          <pc:docMk/>
          <pc:sldMk cId="4112810499" sldId="264"/>
        </pc:sldMkLst>
        <pc:spChg chg="mod">
          <ac:chgData name="Isaac St.Clair" userId="8cd1ab1e88eb8e89" providerId="LiveId" clId="{44AA0EE0-6F92-4B7A-8E7E-F3B95FEA35DF}" dt="2021-09-23T17:19:11.673" v="1139" actId="20577"/>
          <ac:spMkLst>
            <pc:docMk/>
            <pc:sldMk cId="4112810499" sldId="264"/>
            <ac:spMk id="3" creationId="{D884DBDC-F256-40F3-A3D8-8EC61A0E859B}"/>
          </ac:spMkLst>
        </pc:spChg>
      </pc:sldChg>
      <pc:sldChg chg="modSp mod">
        <pc:chgData name="Isaac St.Clair" userId="8cd1ab1e88eb8e89" providerId="LiveId" clId="{44AA0EE0-6F92-4B7A-8E7E-F3B95FEA35DF}" dt="2021-09-18T19:16:42.657" v="668" actId="20577"/>
        <pc:sldMkLst>
          <pc:docMk/>
          <pc:sldMk cId="3517227589" sldId="265"/>
        </pc:sldMkLst>
        <pc:spChg chg="mod">
          <ac:chgData name="Isaac St.Clair" userId="8cd1ab1e88eb8e89" providerId="LiveId" clId="{44AA0EE0-6F92-4B7A-8E7E-F3B95FEA35DF}" dt="2021-09-18T19:16:42.657" v="668" actId="20577"/>
          <ac:spMkLst>
            <pc:docMk/>
            <pc:sldMk cId="3517227589" sldId="265"/>
            <ac:spMk id="3" creationId="{AA6D4122-81C9-41C0-844E-F96E4E2CF4CA}"/>
          </ac:spMkLst>
        </pc:spChg>
      </pc:sldChg>
      <pc:sldChg chg="addSp delSp modSp new mod">
        <pc:chgData name="Isaac St.Clair" userId="8cd1ab1e88eb8e89" providerId="LiveId" clId="{44AA0EE0-6F92-4B7A-8E7E-F3B95FEA35DF}" dt="2021-09-18T18:58:21.885" v="35" actId="20577"/>
        <pc:sldMkLst>
          <pc:docMk/>
          <pc:sldMk cId="758179824" sldId="266"/>
        </pc:sldMkLst>
        <pc:spChg chg="mod">
          <ac:chgData name="Isaac St.Clair" userId="8cd1ab1e88eb8e89" providerId="LiveId" clId="{44AA0EE0-6F92-4B7A-8E7E-F3B95FEA35DF}" dt="2021-09-18T18:58:21.885" v="35" actId="20577"/>
          <ac:spMkLst>
            <pc:docMk/>
            <pc:sldMk cId="758179824" sldId="266"/>
            <ac:spMk id="2" creationId="{AE64A55D-31AB-456E-B286-41D49ED1AF39}"/>
          </ac:spMkLst>
        </pc:spChg>
        <pc:spChg chg="del">
          <ac:chgData name="Isaac St.Clair" userId="8cd1ab1e88eb8e89" providerId="LiveId" clId="{44AA0EE0-6F92-4B7A-8E7E-F3B95FEA35DF}" dt="2021-09-18T18:58:03.259" v="10"/>
          <ac:spMkLst>
            <pc:docMk/>
            <pc:sldMk cId="758179824" sldId="266"/>
            <ac:spMk id="3" creationId="{B4988127-00CC-4E35-8B8E-7CA9F4ECA992}"/>
          </ac:spMkLst>
        </pc:spChg>
        <pc:picChg chg="add mod">
          <ac:chgData name="Isaac St.Clair" userId="8cd1ab1e88eb8e89" providerId="LiveId" clId="{44AA0EE0-6F92-4B7A-8E7E-F3B95FEA35DF}" dt="2021-09-18T18:58:03.259" v="10"/>
          <ac:picMkLst>
            <pc:docMk/>
            <pc:sldMk cId="758179824" sldId="266"/>
            <ac:picMk id="4" creationId="{EC1E0E9D-06D6-4AA0-9BBA-35CC862BAB91}"/>
          </ac:picMkLst>
        </pc:picChg>
      </pc:sldChg>
      <pc:sldChg chg="addSp delSp modSp new mod">
        <pc:chgData name="Isaac St.Clair" userId="8cd1ab1e88eb8e89" providerId="LiveId" clId="{44AA0EE0-6F92-4B7A-8E7E-F3B95FEA35DF}" dt="2021-09-24T15:42:02.821" v="1283" actId="478"/>
        <pc:sldMkLst>
          <pc:docMk/>
          <pc:sldMk cId="2072300569" sldId="267"/>
        </pc:sldMkLst>
        <pc:spChg chg="mod">
          <ac:chgData name="Isaac St.Clair" userId="8cd1ab1e88eb8e89" providerId="LiveId" clId="{44AA0EE0-6F92-4B7A-8E7E-F3B95FEA35DF}" dt="2021-09-18T19:01:49.490" v="79" actId="20577"/>
          <ac:spMkLst>
            <pc:docMk/>
            <pc:sldMk cId="2072300569" sldId="267"/>
            <ac:spMk id="2" creationId="{37646B7F-2C6E-424D-8BF8-3151A6420CCB}"/>
          </ac:spMkLst>
        </pc:spChg>
        <pc:spChg chg="del">
          <ac:chgData name="Isaac St.Clair" userId="8cd1ab1e88eb8e89" providerId="LiveId" clId="{44AA0EE0-6F92-4B7A-8E7E-F3B95FEA35DF}" dt="2021-09-18T18:59:15.471" v="52"/>
          <ac:spMkLst>
            <pc:docMk/>
            <pc:sldMk cId="2072300569" sldId="267"/>
            <ac:spMk id="3" creationId="{43192898-3817-4911-AFE1-374297ECFB3D}"/>
          </ac:spMkLst>
        </pc:spChg>
        <pc:picChg chg="add mod">
          <ac:chgData name="Isaac St.Clair" userId="8cd1ab1e88eb8e89" providerId="LiveId" clId="{44AA0EE0-6F92-4B7A-8E7E-F3B95FEA35DF}" dt="2021-09-18T19:01:36.384" v="67" actId="1076"/>
          <ac:picMkLst>
            <pc:docMk/>
            <pc:sldMk cId="2072300569" sldId="267"/>
            <ac:picMk id="4" creationId="{7E719A84-98D8-4E28-AE5F-AC363D2621B9}"/>
          </ac:picMkLst>
        </pc:picChg>
        <pc:picChg chg="add del mod">
          <ac:chgData name="Isaac St.Clair" userId="8cd1ab1e88eb8e89" providerId="LiveId" clId="{44AA0EE0-6F92-4B7A-8E7E-F3B95FEA35DF}" dt="2021-09-24T15:42:02.821" v="1283" actId="478"/>
          <ac:picMkLst>
            <pc:docMk/>
            <pc:sldMk cId="2072300569" sldId="267"/>
            <ac:picMk id="5" creationId="{59746472-F372-4788-895B-0BD9473E4E32}"/>
          </ac:picMkLst>
        </pc:picChg>
        <pc:picChg chg="add del mod">
          <ac:chgData name="Isaac St.Clair" userId="8cd1ab1e88eb8e89" providerId="LiveId" clId="{44AA0EE0-6F92-4B7A-8E7E-F3B95FEA35DF}" dt="2021-09-18T18:59:55.664" v="62" actId="478"/>
          <ac:picMkLst>
            <pc:docMk/>
            <pc:sldMk cId="2072300569" sldId="267"/>
            <ac:picMk id="5" creationId="{D06A97C7-8D2C-45E8-B570-AACF2E72D565}"/>
          </ac:picMkLst>
        </pc:picChg>
      </pc:sldChg>
      <pc:sldChg chg="new del">
        <pc:chgData name="Isaac St.Clair" userId="8cd1ab1e88eb8e89" providerId="LiveId" clId="{44AA0EE0-6F92-4B7A-8E7E-F3B95FEA35DF}" dt="2021-09-18T18:58:42.055" v="37" actId="680"/>
        <pc:sldMkLst>
          <pc:docMk/>
          <pc:sldMk cId="3581315356" sldId="267"/>
        </pc:sldMkLst>
      </pc:sldChg>
      <pc:sldChg chg="addSp delSp modSp new mod">
        <pc:chgData name="Isaac St.Clair" userId="8cd1ab1e88eb8e89" providerId="LiveId" clId="{44AA0EE0-6F92-4B7A-8E7E-F3B95FEA35DF}" dt="2021-09-18T19:03:10.353" v="95" actId="14100"/>
        <pc:sldMkLst>
          <pc:docMk/>
          <pc:sldMk cId="1857113804" sldId="268"/>
        </pc:sldMkLst>
        <pc:spChg chg="mod">
          <ac:chgData name="Isaac St.Clair" userId="8cd1ab1e88eb8e89" providerId="LiveId" clId="{44AA0EE0-6F92-4B7A-8E7E-F3B95FEA35DF}" dt="2021-09-18T19:02:54.831" v="91" actId="115"/>
          <ac:spMkLst>
            <pc:docMk/>
            <pc:sldMk cId="1857113804" sldId="268"/>
            <ac:spMk id="2" creationId="{04983ECA-79F2-4A28-BF5B-53FACF3E2C09}"/>
          </ac:spMkLst>
        </pc:spChg>
        <pc:spChg chg="del">
          <ac:chgData name="Isaac St.Clair" userId="8cd1ab1e88eb8e89" providerId="LiveId" clId="{44AA0EE0-6F92-4B7A-8E7E-F3B95FEA35DF}" dt="2021-09-18T19:02:56.955" v="92"/>
          <ac:spMkLst>
            <pc:docMk/>
            <pc:sldMk cId="1857113804" sldId="268"/>
            <ac:spMk id="3" creationId="{589FF260-2EC4-4C3D-A3E3-F1E2FF64433E}"/>
          </ac:spMkLst>
        </pc:spChg>
        <pc:picChg chg="add mod">
          <ac:chgData name="Isaac St.Clair" userId="8cd1ab1e88eb8e89" providerId="LiveId" clId="{44AA0EE0-6F92-4B7A-8E7E-F3B95FEA35DF}" dt="2021-09-18T19:03:10.353" v="95" actId="14100"/>
          <ac:picMkLst>
            <pc:docMk/>
            <pc:sldMk cId="1857113804" sldId="268"/>
            <ac:picMk id="4" creationId="{0268C961-9BB9-40C4-8552-796CB8D63069}"/>
          </ac:picMkLst>
        </pc:picChg>
      </pc:sldChg>
      <pc:sldChg chg="addSp delSp modSp add mod">
        <pc:chgData name="Isaac St.Clair" userId="8cd1ab1e88eb8e89" providerId="LiveId" clId="{44AA0EE0-6F92-4B7A-8E7E-F3B95FEA35DF}" dt="2021-09-23T17:01:01.669" v="751" actId="1076"/>
        <pc:sldMkLst>
          <pc:docMk/>
          <pc:sldMk cId="1845757401" sldId="269"/>
        </pc:sldMkLst>
        <pc:spChg chg="mod">
          <ac:chgData name="Isaac St.Clair" userId="8cd1ab1e88eb8e89" providerId="LiveId" clId="{44AA0EE0-6F92-4B7A-8E7E-F3B95FEA35DF}" dt="2021-09-23T16:57:12.344" v="737" actId="20577"/>
          <ac:spMkLst>
            <pc:docMk/>
            <pc:sldMk cId="1845757401" sldId="269"/>
            <ac:spMk id="2" creationId="{04983ECA-79F2-4A28-BF5B-53FACF3E2C09}"/>
          </ac:spMkLst>
        </pc:spChg>
        <pc:spChg chg="add mod">
          <ac:chgData name="Isaac St.Clair" userId="8cd1ab1e88eb8e89" providerId="LiveId" clId="{44AA0EE0-6F92-4B7A-8E7E-F3B95FEA35DF}" dt="2021-09-23T16:57:15.366" v="738" actId="478"/>
          <ac:spMkLst>
            <pc:docMk/>
            <pc:sldMk cId="1845757401" sldId="269"/>
            <ac:spMk id="5" creationId="{C968F47B-0258-4C27-BF25-F0B66A714D4D}"/>
          </ac:spMkLst>
        </pc:spChg>
        <pc:picChg chg="del">
          <ac:chgData name="Isaac St.Clair" userId="8cd1ab1e88eb8e89" providerId="LiveId" clId="{44AA0EE0-6F92-4B7A-8E7E-F3B95FEA35DF}" dt="2021-09-23T16:57:15.366" v="738" actId="478"/>
          <ac:picMkLst>
            <pc:docMk/>
            <pc:sldMk cId="1845757401" sldId="269"/>
            <ac:picMk id="4" creationId="{0268C961-9BB9-40C4-8552-796CB8D63069}"/>
          </ac:picMkLst>
        </pc:picChg>
        <pc:picChg chg="add del mod">
          <ac:chgData name="Isaac St.Clair" userId="8cd1ab1e88eb8e89" providerId="LiveId" clId="{44AA0EE0-6F92-4B7A-8E7E-F3B95FEA35DF}" dt="2021-09-23T16:58:48.719" v="742" actId="22"/>
          <ac:picMkLst>
            <pc:docMk/>
            <pc:sldMk cId="1845757401" sldId="269"/>
            <ac:picMk id="7" creationId="{6F2B83E7-34F5-4EF1-915D-C1F601084DE0}"/>
          </ac:picMkLst>
        </pc:picChg>
        <pc:picChg chg="add mod">
          <ac:chgData name="Isaac St.Clair" userId="8cd1ab1e88eb8e89" providerId="LiveId" clId="{44AA0EE0-6F92-4B7A-8E7E-F3B95FEA35DF}" dt="2021-09-23T17:01:01.669" v="751" actId="1076"/>
          <ac:picMkLst>
            <pc:docMk/>
            <pc:sldMk cId="1845757401" sldId="269"/>
            <ac:picMk id="9" creationId="{18D19E6B-A20C-4367-B0FB-6965FF5F1552}"/>
          </ac:picMkLst>
        </pc:picChg>
        <pc:picChg chg="add mod">
          <ac:chgData name="Isaac St.Clair" userId="8cd1ab1e88eb8e89" providerId="LiveId" clId="{44AA0EE0-6F92-4B7A-8E7E-F3B95FEA35DF}" dt="2021-09-23T17:00:56.648" v="750" actId="1076"/>
          <ac:picMkLst>
            <pc:docMk/>
            <pc:sldMk cId="1845757401" sldId="269"/>
            <ac:picMk id="11" creationId="{E8039BA9-1928-4BF5-AFF5-25D0DBADAA70}"/>
          </ac:picMkLst>
        </pc:picChg>
      </pc:sldChg>
      <pc:sldChg chg="new del">
        <pc:chgData name="Isaac St.Clair" userId="8cd1ab1e88eb8e89" providerId="LiveId" clId="{44AA0EE0-6F92-4B7A-8E7E-F3B95FEA35DF}" dt="2021-09-23T17:01:18.343" v="754" actId="47"/>
        <pc:sldMkLst>
          <pc:docMk/>
          <pc:sldMk cId="199893321" sldId="270"/>
        </pc:sldMkLst>
      </pc:sldChg>
      <pc:sldChg chg="modSp add mod">
        <pc:chgData name="Isaac St.Clair" userId="8cd1ab1e88eb8e89" providerId="LiveId" clId="{44AA0EE0-6F92-4B7A-8E7E-F3B95FEA35DF}" dt="2021-09-23T17:02:43.738" v="828" actId="9"/>
        <pc:sldMkLst>
          <pc:docMk/>
          <pc:sldMk cId="1802596192" sldId="271"/>
        </pc:sldMkLst>
        <pc:spChg chg="mod">
          <ac:chgData name="Isaac St.Clair" userId="8cd1ab1e88eb8e89" providerId="LiveId" clId="{44AA0EE0-6F92-4B7A-8E7E-F3B95FEA35DF}" dt="2021-09-23T17:02:43.738" v="828" actId="9"/>
          <ac:spMkLst>
            <pc:docMk/>
            <pc:sldMk cId="1802596192" sldId="271"/>
            <ac:spMk id="3" creationId="{D884DBDC-F256-40F3-A3D8-8EC61A0E859B}"/>
          </ac:spMkLst>
        </pc:spChg>
      </pc:sldChg>
      <pc:sldChg chg="modSp add del mod">
        <pc:chgData name="Isaac St.Clair" userId="8cd1ab1e88eb8e89" providerId="LiveId" clId="{44AA0EE0-6F92-4B7A-8E7E-F3B95FEA35DF}" dt="2021-09-23T17:05:42.545" v="840" actId="47"/>
        <pc:sldMkLst>
          <pc:docMk/>
          <pc:sldMk cId="4038428059" sldId="272"/>
        </pc:sldMkLst>
        <pc:spChg chg="mod">
          <ac:chgData name="Isaac St.Clair" userId="8cd1ab1e88eb8e89" providerId="LiveId" clId="{44AA0EE0-6F92-4B7A-8E7E-F3B95FEA35DF}" dt="2021-09-23T17:05:16.892" v="835" actId="20577"/>
          <ac:spMkLst>
            <pc:docMk/>
            <pc:sldMk cId="4038428059" sldId="272"/>
            <ac:spMk id="2" creationId="{04983ECA-79F2-4A28-BF5B-53FACF3E2C09}"/>
          </ac:spMkLst>
        </pc:spChg>
      </pc:sldChg>
      <pc:sldChg chg="addSp delSp modSp add del mod">
        <pc:chgData name="Isaac St.Clair" userId="8cd1ab1e88eb8e89" providerId="LiveId" clId="{44AA0EE0-6F92-4B7A-8E7E-F3B95FEA35DF}" dt="2021-09-23T17:22:26.481" v="1140" actId="2696"/>
        <pc:sldMkLst>
          <pc:docMk/>
          <pc:sldMk cId="2199733318" sldId="273"/>
        </pc:sldMkLst>
        <pc:spChg chg="add mod">
          <ac:chgData name="Isaac St.Clair" userId="8cd1ab1e88eb8e89" providerId="LiveId" clId="{44AA0EE0-6F92-4B7A-8E7E-F3B95FEA35DF}" dt="2021-09-23T17:05:22.951" v="837" actId="478"/>
          <ac:spMkLst>
            <pc:docMk/>
            <pc:sldMk cId="2199733318" sldId="273"/>
            <ac:spMk id="5" creationId="{F00703A7-C729-4243-B3DC-A9BE5C312A04}"/>
          </ac:spMkLst>
        </pc:spChg>
        <pc:picChg chg="del">
          <ac:chgData name="Isaac St.Clair" userId="8cd1ab1e88eb8e89" providerId="LiveId" clId="{44AA0EE0-6F92-4B7A-8E7E-F3B95FEA35DF}" dt="2021-09-23T17:05:22.951" v="837" actId="478"/>
          <ac:picMkLst>
            <pc:docMk/>
            <pc:sldMk cId="2199733318" sldId="273"/>
            <ac:picMk id="4" creationId="{0268C961-9BB9-40C4-8552-796CB8D63069}"/>
          </ac:picMkLst>
        </pc:picChg>
      </pc:sldChg>
      <pc:sldChg chg="addSp delSp modSp add mod">
        <pc:chgData name="Isaac St.Clair" userId="8cd1ab1e88eb8e89" providerId="LiveId" clId="{44AA0EE0-6F92-4B7A-8E7E-F3B95FEA35DF}" dt="2021-09-23T17:08:56.068" v="1064" actId="20577"/>
        <pc:sldMkLst>
          <pc:docMk/>
          <pc:sldMk cId="1264697001" sldId="274"/>
        </pc:sldMkLst>
        <pc:spChg chg="mod">
          <ac:chgData name="Isaac St.Clair" userId="8cd1ab1e88eb8e89" providerId="LiveId" clId="{44AA0EE0-6F92-4B7A-8E7E-F3B95FEA35DF}" dt="2021-09-23T17:06:04.530" v="846" actId="20577"/>
          <ac:spMkLst>
            <pc:docMk/>
            <pc:sldMk cId="1264697001" sldId="274"/>
            <ac:spMk id="2" creationId="{04983ECA-79F2-4A28-BF5B-53FACF3E2C09}"/>
          </ac:spMkLst>
        </pc:spChg>
        <pc:spChg chg="add mod">
          <ac:chgData name="Isaac St.Clair" userId="8cd1ab1e88eb8e89" providerId="LiveId" clId="{44AA0EE0-6F92-4B7A-8E7E-F3B95FEA35DF}" dt="2021-09-23T17:08:56.068" v="1064" actId="20577"/>
          <ac:spMkLst>
            <pc:docMk/>
            <pc:sldMk cId="1264697001" sldId="274"/>
            <ac:spMk id="5" creationId="{4C7576B3-BE0D-49D8-A83E-C554742D8253}"/>
          </ac:spMkLst>
        </pc:spChg>
        <pc:picChg chg="del">
          <ac:chgData name="Isaac St.Clair" userId="8cd1ab1e88eb8e89" providerId="LiveId" clId="{44AA0EE0-6F92-4B7A-8E7E-F3B95FEA35DF}" dt="2021-09-23T17:06:06.619" v="847" actId="478"/>
          <ac:picMkLst>
            <pc:docMk/>
            <pc:sldMk cId="1264697001" sldId="274"/>
            <ac:picMk id="4" creationId="{0268C961-9BB9-40C4-8552-796CB8D63069}"/>
          </ac:picMkLst>
        </pc:picChg>
        <pc:picChg chg="add mod">
          <ac:chgData name="Isaac St.Clair" userId="8cd1ab1e88eb8e89" providerId="LiveId" clId="{44AA0EE0-6F92-4B7A-8E7E-F3B95FEA35DF}" dt="2021-09-23T17:06:30.616" v="852" actId="1076"/>
          <ac:picMkLst>
            <pc:docMk/>
            <pc:sldMk cId="1264697001" sldId="274"/>
            <ac:picMk id="7" creationId="{4266815F-CFC3-4F9C-86E9-DE744D6C2B9D}"/>
          </ac:picMkLst>
        </pc:picChg>
      </pc:sldChg>
      <pc:sldChg chg="modSp new mod">
        <pc:chgData name="Isaac St.Clair" userId="8cd1ab1e88eb8e89" providerId="LiveId" clId="{44AA0EE0-6F92-4B7A-8E7E-F3B95FEA35DF}" dt="2021-09-23T18:05:22.107" v="1161" actId="20577"/>
        <pc:sldMkLst>
          <pc:docMk/>
          <pc:sldMk cId="343174128" sldId="275"/>
        </pc:sldMkLst>
        <pc:spChg chg="mod">
          <ac:chgData name="Isaac St.Clair" userId="8cd1ab1e88eb8e89" providerId="LiveId" clId="{44AA0EE0-6F92-4B7A-8E7E-F3B95FEA35DF}" dt="2021-09-23T18:05:22.107" v="1161" actId="20577"/>
          <ac:spMkLst>
            <pc:docMk/>
            <pc:sldMk cId="343174128" sldId="275"/>
            <ac:spMk id="2" creationId="{704A8C97-8FFE-4426-AFA9-DDA634176F08}"/>
          </ac:spMkLst>
        </pc:spChg>
      </pc:sldChg>
      <pc:sldChg chg="add del">
        <pc:chgData name="Isaac St.Clair" userId="8cd1ab1e88eb8e89" providerId="LiveId" clId="{44AA0EE0-6F92-4B7A-8E7E-F3B95FEA35DF}" dt="2021-09-23T17:22:38.750" v="1141" actId="2696"/>
        <pc:sldMkLst>
          <pc:docMk/>
          <pc:sldMk cId="1363910685" sldId="275"/>
        </pc:sldMkLst>
      </pc:sldChg>
      <pc:sldChg chg="add">
        <pc:chgData name="Isaac St.Clair" userId="8cd1ab1e88eb8e89" providerId="LiveId" clId="{44AA0EE0-6F92-4B7A-8E7E-F3B95FEA35DF}" dt="2021-09-24T15:42:00.111" v="1282"/>
        <pc:sldMkLst>
          <pc:docMk/>
          <pc:sldMk cId="1378912942"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B0C2-6C78-45FE-B287-CA49FAE90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3A732B-EFD9-42CA-92E7-C40BB0333F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875697-F5A7-4B63-8EBA-788DDAC5EC57}"/>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5" name="Footer Placeholder 4">
            <a:extLst>
              <a:ext uri="{FF2B5EF4-FFF2-40B4-BE49-F238E27FC236}">
                <a16:creationId xmlns:a16="http://schemas.microsoft.com/office/drawing/2014/main" id="{E154B5AB-295D-45E1-AC17-C9A6F401D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701A3-5499-4CD0-9F26-6906C3EBA0E2}"/>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325996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A753-2994-4E54-9523-C68FD252B8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66F6F7-E91A-4581-BC8B-04D42C201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BA804-5E6A-4DA2-B439-2E7C810BAE1D}"/>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5" name="Footer Placeholder 4">
            <a:extLst>
              <a:ext uri="{FF2B5EF4-FFF2-40B4-BE49-F238E27FC236}">
                <a16:creationId xmlns:a16="http://schemas.microsoft.com/office/drawing/2014/main" id="{094600C5-B7B5-4DAD-A4CB-7CD45A301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B6CD7-1453-4FDE-AA19-B56ABF898A50}"/>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259280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C9CE6E-6EA4-44E9-B870-55B2DAE220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8A528-5F44-4D87-AA1C-0A53B7EB8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A214E-68C0-41EC-9A6D-FE821A940615}"/>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5" name="Footer Placeholder 4">
            <a:extLst>
              <a:ext uri="{FF2B5EF4-FFF2-40B4-BE49-F238E27FC236}">
                <a16:creationId xmlns:a16="http://schemas.microsoft.com/office/drawing/2014/main" id="{BC237163-7739-49AD-8722-A055A625C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271B4-B7EF-44B3-8D8F-434CEAFD31FE}"/>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305024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6BC-2319-482F-B787-8DC807F99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197AD5-7B0D-4E66-9825-663165A88A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A1AC9-A1E3-41D1-9047-8A3E37B62C50}"/>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5" name="Footer Placeholder 4">
            <a:extLst>
              <a:ext uri="{FF2B5EF4-FFF2-40B4-BE49-F238E27FC236}">
                <a16:creationId xmlns:a16="http://schemas.microsoft.com/office/drawing/2014/main" id="{E049F412-8975-4D2D-8B5E-6BC11C689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9C798-36BD-4A1A-A19C-1D150A11C7EA}"/>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101114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DA28-3EB3-4AA9-8CDC-8829390DB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9B8E9F-3DF7-4D8E-AD82-903CC847E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501F5-3AF3-4BC2-BF5F-98188CAD2007}"/>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5" name="Footer Placeholder 4">
            <a:extLst>
              <a:ext uri="{FF2B5EF4-FFF2-40B4-BE49-F238E27FC236}">
                <a16:creationId xmlns:a16="http://schemas.microsoft.com/office/drawing/2014/main" id="{5AC7765E-F626-4B5E-9532-8424C931B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9E9CA-6498-42E4-BE57-99463D07CDF6}"/>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186978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FF1A-69E9-46EE-8C92-17D657A03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94007-24FF-4EC0-9630-F08E5D6A05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F94E8A-4413-4902-B2E8-A6DF81369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4112E6-6BD2-4705-ADCB-B74B147F4A7E}"/>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6" name="Footer Placeholder 5">
            <a:extLst>
              <a:ext uri="{FF2B5EF4-FFF2-40B4-BE49-F238E27FC236}">
                <a16:creationId xmlns:a16="http://schemas.microsoft.com/office/drawing/2014/main" id="{2D0CC03F-789B-472B-A6E8-F14433207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B47C8C-F80D-44C3-85D2-11CC5B9FC031}"/>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204025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7B86-1965-4B13-B9AC-B90906987B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2C32A1-9213-4CFF-A3A8-B068BFC44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BD9BC-90A1-4012-B30C-52CC44006F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2727FE-12AA-44F1-81A4-53B9355FE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0B129D-8F0B-4019-85BB-1C7D05D11A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C862B8-3E7B-441F-8206-D6EE58EC676C}"/>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8" name="Footer Placeholder 7">
            <a:extLst>
              <a:ext uri="{FF2B5EF4-FFF2-40B4-BE49-F238E27FC236}">
                <a16:creationId xmlns:a16="http://schemas.microsoft.com/office/drawing/2014/main" id="{3C0746D1-1CDA-4CDA-9D08-F3B564A13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0800B-0ACC-452E-9DF0-14E879065A0E}"/>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33308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6F14-A5CC-45B6-83E9-D07C041F13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186F3-CFDB-429F-94B6-2FF17F3A6E3C}"/>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4" name="Footer Placeholder 3">
            <a:extLst>
              <a:ext uri="{FF2B5EF4-FFF2-40B4-BE49-F238E27FC236}">
                <a16:creationId xmlns:a16="http://schemas.microsoft.com/office/drawing/2014/main" id="{1165B87A-E3BB-427F-A4BE-9088F3493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AECD6E-32BD-4848-84AE-5D2164C67F91}"/>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132285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3BE06-A513-44A3-9456-ACE8DDA67FF4}"/>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3" name="Footer Placeholder 2">
            <a:extLst>
              <a:ext uri="{FF2B5EF4-FFF2-40B4-BE49-F238E27FC236}">
                <a16:creationId xmlns:a16="http://schemas.microsoft.com/office/drawing/2014/main" id="{89EC008A-4A92-49F6-9309-EFB73B46B4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8CDEB-64B2-4507-832B-51B7DFD76003}"/>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2499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81B7-7144-4BA1-BEE4-3E96455AE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DA740B-EB01-409C-B2DD-B5F84C927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0EF994-799A-4056-82DF-349086075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82EAF-78A9-494F-92B2-3AE2B55D552E}"/>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6" name="Footer Placeholder 5">
            <a:extLst>
              <a:ext uri="{FF2B5EF4-FFF2-40B4-BE49-F238E27FC236}">
                <a16:creationId xmlns:a16="http://schemas.microsoft.com/office/drawing/2014/main" id="{F297C878-1D59-4113-8234-359DE2714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F029A-C3FE-429C-95A4-61AD61B8821D}"/>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139159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ECEF-3324-4569-8544-301D7EC44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A0C38E-8D34-47FA-B5EB-8237AE6769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C75E7D-2A0B-43B8-9BC5-02B9F23A9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D4446-2512-4A0C-98E5-9861B860BA2B}"/>
              </a:ext>
            </a:extLst>
          </p:cNvPr>
          <p:cNvSpPr>
            <a:spLocks noGrp="1"/>
          </p:cNvSpPr>
          <p:nvPr>
            <p:ph type="dt" sz="half" idx="10"/>
          </p:nvPr>
        </p:nvSpPr>
        <p:spPr/>
        <p:txBody>
          <a:bodyPr/>
          <a:lstStyle/>
          <a:p>
            <a:fld id="{09AF6ECE-960E-4D94-BEA2-2C914A3C9D56}" type="datetimeFigureOut">
              <a:rPr lang="en-US" smtClean="0"/>
              <a:t>9/24/2021</a:t>
            </a:fld>
            <a:endParaRPr lang="en-US"/>
          </a:p>
        </p:txBody>
      </p:sp>
      <p:sp>
        <p:nvSpPr>
          <p:cNvPr id="6" name="Footer Placeholder 5">
            <a:extLst>
              <a:ext uri="{FF2B5EF4-FFF2-40B4-BE49-F238E27FC236}">
                <a16:creationId xmlns:a16="http://schemas.microsoft.com/office/drawing/2014/main" id="{1037397C-D382-402A-A7BD-5F3198EC7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17A8B7-2DE8-431C-A798-84EC2FD05981}"/>
              </a:ext>
            </a:extLst>
          </p:cNvPr>
          <p:cNvSpPr>
            <a:spLocks noGrp="1"/>
          </p:cNvSpPr>
          <p:nvPr>
            <p:ph type="sldNum" sz="quarter" idx="12"/>
          </p:nvPr>
        </p:nvSpPr>
        <p:spPr/>
        <p:txBody>
          <a:bodyPr/>
          <a:lstStyle/>
          <a:p>
            <a:fld id="{DB2188F4-0B6A-4040-B7C6-C2974C5663E2}" type="slidenum">
              <a:rPr lang="en-US" smtClean="0"/>
              <a:t>‹#›</a:t>
            </a:fld>
            <a:endParaRPr lang="en-US"/>
          </a:p>
        </p:txBody>
      </p:sp>
    </p:spTree>
    <p:extLst>
      <p:ext uri="{BB962C8B-B14F-4D97-AF65-F5344CB8AC3E}">
        <p14:creationId xmlns:p14="http://schemas.microsoft.com/office/powerpoint/2010/main" val="111639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92C5C7-2C68-4CD9-B57E-50EBC0613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28BD2-0B8B-4B59-85BE-34BFAEB28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35886-D301-4767-871F-7F3D8F75B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F6ECE-960E-4D94-BEA2-2C914A3C9D56}" type="datetimeFigureOut">
              <a:rPr lang="en-US" smtClean="0"/>
              <a:t>9/24/2021</a:t>
            </a:fld>
            <a:endParaRPr lang="en-US"/>
          </a:p>
        </p:txBody>
      </p:sp>
      <p:sp>
        <p:nvSpPr>
          <p:cNvPr id="5" name="Footer Placeholder 4">
            <a:extLst>
              <a:ext uri="{FF2B5EF4-FFF2-40B4-BE49-F238E27FC236}">
                <a16:creationId xmlns:a16="http://schemas.microsoft.com/office/drawing/2014/main" id="{955DECAC-A8A4-4BD9-A2D9-776AE2F46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BC9F02-DAF1-4564-91EF-E8183B1E3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188F4-0B6A-4040-B7C6-C2974C5663E2}" type="slidenum">
              <a:rPr lang="en-US" smtClean="0"/>
              <a:t>‹#›</a:t>
            </a:fld>
            <a:endParaRPr lang="en-US"/>
          </a:p>
        </p:txBody>
      </p:sp>
    </p:spTree>
    <p:extLst>
      <p:ext uri="{BB962C8B-B14F-4D97-AF65-F5344CB8AC3E}">
        <p14:creationId xmlns:p14="http://schemas.microsoft.com/office/powerpoint/2010/main" val="338093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5796-C48F-4BCD-B905-CB67BA9E2B33}"/>
              </a:ext>
            </a:extLst>
          </p:cNvPr>
          <p:cNvSpPr>
            <a:spLocks noGrp="1"/>
          </p:cNvSpPr>
          <p:nvPr>
            <p:ph type="ctrTitle"/>
          </p:nvPr>
        </p:nvSpPr>
        <p:spPr>
          <a:xfrm>
            <a:off x="1524000" y="329610"/>
            <a:ext cx="9144000" cy="2387600"/>
          </a:xfrm>
        </p:spPr>
        <p:txBody>
          <a:bodyPr>
            <a:normAutofit/>
          </a:bodyPr>
          <a:lstStyle/>
          <a:p>
            <a:r>
              <a:rPr lang="en-US" sz="3200" b="1" dirty="0"/>
              <a:t>An Empirical Examination of Introductory Financial Management Classes: Video Gaming, Social Media, and Academic Performance</a:t>
            </a:r>
          </a:p>
        </p:txBody>
      </p:sp>
      <p:sp>
        <p:nvSpPr>
          <p:cNvPr id="3" name="Subtitle 2">
            <a:extLst>
              <a:ext uri="{FF2B5EF4-FFF2-40B4-BE49-F238E27FC236}">
                <a16:creationId xmlns:a16="http://schemas.microsoft.com/office/drawing/2014/main" id="{580A73C9-0D48-4954-9AB8-BBCE3F111C2C}"/>
              </a:ext>
            </a:extLst>
          </p:cNvPr>
          <p:cNvSpPr>
            <a:spLocks noGrp="1"/>
          </p:cNvSpPr>
          <p:nvPr>
            <p:ph type="subTitle" idx="1"/>
          </p:nvPr>
        </p:nvSpPr>
        <p:spPr>
          <a:xfrm>
            <a:off x="1524000" y="3079583"/>
            <a:ext cx="9144000" cy="3448807"/>
          </a:xfrm>
        </p:spPr>
        <p:txBody>
          <a:bodyPr>
            <a:noAutofit/>
          </a:bodyPr>
          <a:lstStyle/>
          <a:p>
            <a:pPr>
              <a:lnSpc>
                <a:spcPct val="120000"/>
              </a:lnSpc>
              <a:spcBef>
                <a:spcPts val="0"/>
              </a:spcBef>
            </a:pPr>
            <a:r>
              <a:rPr lang="en-US" sz="1400" b="1" dirty="0"/>
              <a:t>James C. Brau</a:t>
            </a:r>
          </a:p>
          <a:p>
            <a:pPr>
              <a:lnSpc>
                <a:spcPct val="120000"/>
              </a:lnSpc>
              <a:spcBef>
                <a:spcPts val="0"/>
              </a:spcBef>
            </a:pPr>
            <a:r>
              <a:rPr lang="en-US" sz="1400" dirty="0"/>
              <a:t>Department of Finance</a:t>
            </a:r>
          </a:p>
          <a:p>
            <a:pPr>
              <a:lnSpc>
                <a:spcPct val="120000"/>
              </a:lnSpc>
              <a:spcBef>
                <a:spcPts val="0"/>
              </a:spcBef>
            </a:pPr>
            <a:r>
              <a:rPr lang="en-US" sz="1400" dirty="0"/>
              <a:t>Brigham Young University</a:t>
            </a:r>
          </a:p>
          <a:p>
            <a:pPr>
              <a:lnSpc>
                <a:spcPct val="120000"/>
              </a:lnSpc>
              <a:spcBef>
                <a:spcPts val="0"/>
              </a:spcBef>
            </a:pPr>
            <a:endParaRPr lang="en-US" sz="1400" dirty="0"/>
          </a:p>
          <a:p>
            <a:pPr marL="0" marR="0" algn="ctr">
              <a:lnSpc>
                <a:spcPct val="100000"/>
              </a:lnSpc>
              <a:spcBef>
                <a:spcPts val="0"/>
              </a:spcBef>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Logan B. Nielsen</a:t>
            </a:r>
            <a:endParaRPr lang="en-US" sz="1200" dirty="0">
              <a:effectLst/>
              <a:latin typeface="Calibri" panose="020F0502020204030204" pitchFamily="34" charset="0"/>
              <a:ea typeface="Calibri" panose="020F0502020204030204" pitchFamily="34" charset="0"/>
              <a:cs typeface="DaunPenh" panose="01010101010101010101" pitchFamily="2" charset="0"/>
            </a:endParaRPr>
          </a:p>
          <a:p>
            <a:pPr marL="0" marR="0" algn="ctr">
              <a:lnSpc>
                <a:spcPct val="100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Department of Computer Science</a:t>
            </a:r>
            <a:endParaRPr lang="en-US" sz="1200" dirty="0">
              <a:latin typeface="Calibri" panose="020F0502020204030204" pitchFamily="34" charset="0"/>
              <a:ea typeface="Times New Roman" panose="02020603050405020304" pitchFamily="18" charset="0"/>
              <a:cs typeface="DaunPenh" panose="01010101010101010101" pitchFamily="2" charset="0"/>
            </a:endParaRPr>
          </a:p>
          <a:p>
            <a:pPr marL="0" marR="0" algn="ctr">
              <a:lnSpc>
                <a:spcPct val="100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rPr>
              <a:t>Brigham Young University</a:t>
            </a:r>
          </a:p>
          <a:p>
            <a:pPr marL="0" marR="0" algn="ctr">
              <a:lnSpc>
                <a:spcPct val="100000"/>
              </a:lnSpc>
              <a:spcBef>
                <a:spcPts val="0"/>
              </a:spcBef>
              <a:spcAft>
                <a:spcPts val="0"/>
              </a:spcAft>
            </a:pPr>
            <a:endParaRPr lang="en-US" sz="1400" dirty="0"/>
          </a:p>
          <a:p>
            <a:pPr>
              <a:lnSpc>
                <a:spcPct val="120000"/>
              </a:lnSpc>
              <a:spcBef>
                <a:spcPts val="0"/>
              </a:spcBef>
            </a:pPr>
            <a:r>
              <a:rPr lang="en-US" sz="1400" b="1" dirty="0"/>
              <a:t>S. Isaac St.Clair</a:t>
            </a:r>
          </a:p>
          <a:p>
            <a:pPr>
              <a:lnSpc>
                <a:spcPct val="120000"/>
              </a:lnSpc>
              <a:spcBef>
                <a:spcPts val="0"/>
              </a:spcBef>
            </a:pPr>
            <a:r>
              <a:rPr lang="en-US" sz="1400" dirty="0"/>
              <a:t>Department of Statistics</a:t>
            </a:r>
          </a:p>
          <a:p>
            <a:pPr>
              <a:lnSpc>
                <a:spcPct val="120000"/>
              </a:lnSpc>
              <a:spcBef>
                <a:spcPts val="0"/>
              </a:spcBef>
            </a:pPr>
            <a:r>
              <a:rPr lang="en-US" sz="1400" dirty="0"/>
              <a:t>Brigham Young university</a:t>
            </a:r>
          </a:p>
        </p:txBody>
      </p:sp>
    </p:spTree>
    <p:extLst>
      <p:ext uri="{BB962C8B-B14F-4D97-AF65-F5344CB8AC3E}">
        <p14:creationId xmlns:p14="http://schemas.microsoft.com/office/powerpoint/2010/main" val="205446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6B7F-2C6E-424D-8BF8-3151A6420CCB}"/>
              </a:ext>
            </a:extLst>
          </p:cNvPr>
          <p:cNvSpPr>
            <a:spLocks noGrp="1"/>
          </p:cNvSpPr>
          <p:nvPr>
            <p:ph type="title"/>
          </p:nvPr>
        </p:nvSpPr>
        <p:spPr/>
        <p:txBody>
          <a:bodyPr/>
          <a:lstStyle/>
          <a:p>
            <a:r>
              <a:rPr lang="en-US" u="sng" dirty="0"/>
              <a:t>Correlations </a:t>
            </a:r>
            <a:br>
              <a:rPr lang="en-US" u="sng" dirty="0"/>
            </a:br>
            <a:r>
              <a:rPr lang="en-US" u="sng" dirty="0"/>
              <a:t>(Spearman)</a:t>
            </a:r>
          </a:p>
        </p:txBody>
      </p:sp>
      <p:pic>
        <p:nvPicPr>
          <p:cNvPr id="4" name="Content Placeholder 3" descr="Table&#10;&#10;Description automatically generated">
            <a:extLst>
              <a:ext uri="{FF2B5EF4-FFF2-40B4-BE49-F238E27FC236}">
                <a16:creationId xmlns:a16="http://schemas.microsoft.com/office/drawing/2014/main" id="{7E719A84-98D8-4E28-AE5F-AC363D2621B9}"/>
              </a:ext>
            </a:extLst>
          </p:cNvPr>
          <p:cNvPicPr>
            <a:picLocks noGrp="1"/>
          </p:cNvPicPr>
          <p:nvPr>
            <p:ph idx="1"/>
          </p:nvPr>
        </p:nvPicPr>
        <p:blipFill>
          <a:blip r:embed="rId2"/>
          <a:stretch>
            <a:fillRect/>
          </a:stretch>
        </p:blipFill>
        <p:spPr>
          <a:xfrm>
            <a:off x="4979772" y="244346"/>
            <a:ext cx="5511114" cy="6369307"/>
          </a:xfrm>
          <a:prstGeom prst="rect">
            <a:avLst/>
          </a:prstGeom>
        </p:spPr>
      </p:pic>
    </p:spTree>
    <p:extLst>
      <p:ext uri="{BB962C8B-B14F-4D97-AF65-F5344CB8AC3E}">
        <p14:creationId xmlns:p14="http://schemas.microsoft.com/office/powerpoint/2010/main" val="207230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6B7F-2C6E-424D-8BF8-3151A6420CCB}"/>
              </a:ext>
            </a:extLst>
          </p:cNvPr>
          <p:cNvSpPr>
            <a:spLocks noGrp="1"/>
          </p:cNvSpPr>
          <p:nvPr>
            <p:ph type="title"/>
          </p:nvPr>
        </p:nvSpPr>
        <p:spPr/>
        <p:txBody>
          <a:bodyPr/>
          <a:lstStyle/>
          <a:p>
            <a:r>
              <a:rPr lang="en-US" u="sng" dirty="0"/>
              <a:t>Correlations </a:t>
            </a:r>
            <a:br>
              <a:rPr lang="en-US" u="sng" dirty="0"/>
            </a:br>
            <a:r>
              <a:rPr lang="en-US" u="sng" dirty="0"/>
              <a:t>(Spearman)</a:t>
            </a:r>
          </a:p>
        </p:txBody>
      </p:sp>
      <p:pic>
        <p:nvPicPr>
          <p:cNvPr id="4" name="Content Placeholder 3" descr="Table&#10;&#10;Description automatically generated">
            <a:extLst>
              <a:ext uri="{FF2B5EF4-FFF2-40B4-BE49-F238E27FC236}">
                <a16:creationId xmlns:a16="http://schemas.microsoft.com/office/drawing/2014/main" id="{7E719A84-98D8-4E28-AE5F-AC363D2621B9}"/>
              </a:ext>
            </a:extLst>
          </p:cNvPr>
          <p:cNvPicPr>
            <a:picLocks noGrp="1"/>
          </p:cNvPicPr>
          <p:nvPr>
            <p:ph idx="1"/>
          </p:nvPr>
        </p:nvPicPr>
        <p:blipFill>
          <a:blip r:embed="rId2"/>
          <a:stretch>
            <a:fillRect/>
          </a:stretch>
        </p:blipFill>
        <p:spPr>
          <a:xfrm>
            <a:off x="4979772" y="244346"/>
            <a:ext cx="5511114" cy="6369307"/>
          </a:xfrm>
          <a:prstGeom prst="rect">
            <a:avLst/>
          </a:prstGeom>
        </p:spPr>
      </p:pic>
      <p:pic>
        <p:nvPicPr>
          <p:cNvPr id="5" name="Picture 4" descr="A person wearing a tie and glasses&#10;&#10;Description automatically generated with medium confidence">
            <a:extLst>
              <a:ext uri="{FF2B5EF4-FFF2-40B4-BE49-F238E27FC236}">
                <a16:creationId xmlns:a16="http://schemas.microsoft.com/office/drawing/2014/main" id="{59746472-F372-4788-895B-0BD9473E4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92" y="2247170"/>
            <a:ext cx="3810000" cy="3810000"/>
          </a:xfrm>
          <a:prstGeom prst="rect">
            <a:avLst/>
          </a:prstGeom>
        </p:spPr>
      </p:pic>
    </p:spTree>
    <p:extLst>
      <p:ext uri="{BB962C8B-B14F-4D97-AF65-F5344CB8AC3E}">
        <p14:creationId xmlns:p14="http://schemas.microsoft.com/office/powerpoint/2010/main" val="137891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3ECA-79F2-4A28-BF5B-53FACF3E2C09}"/>
              </a:ext>
            </a:extLst>
          </p:cNvPr>
          <p:cNvSpPr>
            <a:spLocks noGrp="1"/>
          </p:cNvSpPr>
          <p:nvPr>
            <p:ph type="title"/>
          </p:nvPr>
        </p:nvSpPr>
        <p:spPr/>
        <p:txBody>
          <a:bodyPr/>
          <a:lstStyle/>
          <a:p>
            <a:r>
              <a:rPr lang="en-US" u="sng" dirty="0"/>
              <a:t>Regression</a:t>
            </a:r>
          </a:p>
        </p:txBody>
      </p:sp>
      <p:pic>
        <p:nvPicPr>
          <p:cNvPr id="4" name="Content Placeholder 3">
            <a:extLst>
              <a:ext uri="{FF2B5EF4-FFF2-40B4-BE49-F238E27FC236}">
                <a16:creationId xmlns:a16="http://schemas.microsoft.com/office/drawing/2014/main" id="{0268C961-9BB9-40C4-8552-796CB8D63069}"/>
              </a:ext>
            </a:extLst>
          </p:cNvPr>
          <p:cNvPicPr>
            <a:picLocks noGrp="1"/>
          </p:cNvPicPr>
          <p:nvPr>
            <p:ph idx="1"/>
          </p:nvPr>
        </p:nvPicPr>
        <p:blipFill>
          <a:blip r:embed="rId2"/>
          <a:stretch>
            <a:fillRect/>
          </a:stretch>
        </p:blipFill>
        <p:spPr>
          <a:xfrm>
            <a:off x="4997984" y="210065"/>
            <a:ext cx="4294297" cy="6282810"/>
          </a:xfrm>
          <a:prstGeom prst="rect">
            <a:avLst/>
          </a:prstGeom>
        </p:spPr>
      </p:pic>
    </p:spTree>
    <p:extLst>
      <p:ext uri="{BB962C8B-B14F-4D97-AF65-F5344CB8AC3E}">
        <p14:creationId xmlns:p14="http://schemas.microsoft.com/office/powerpoint/2010/main" val="185711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C5F-5E1A-46CC-BF03-6B4CA8C53F9F}"/>
              </a:ext>
            </a:extLst>
          </p:cNvPr>
          <p:cNvSpPr>
            <a:spLocks noGrp="1"/>
          </p:cNvSpPr>
          <p:nvPr>
            <p:ph type="title"/>
          </p:nvPr>
        </p:nvSpPr>
        <p:spPr/>
        <p:txBody>
          <a:bodyPr/>
          <a:lstStyle/>
          <a:p>
            <a:pPr algn="ctr"/>
            <a:r>
              <a:rPr lang="en-US" u="sng" dirty="0"/>
              <a:t>Results</a:t>
            </a:r>
          </a:p>
        </p:txBody>
      </p:sp>
      <p:sp>
        <p:nvSpPr>
          <p:cNvPr id="3" name="Content Placeholder 2">
            <a:extLst>
              <a:ext uri="{FF2B5EF4-FFF2-40B4-BE49-F238E27FC236}">
                <a16:creationId xmlns:a16="http://schemas.microsoft.com/office/drawing/2014/main" id="{D884DBDC-F256-40F3-A3D8-8EC61A0E859B}"/>
              </a:ext>
            </a:extLst>
          </p:cNvPr>
          <p:cNvSpPr>
            <a:spLocks noGrp="1"/>
          </p:cNvSpPr>
          <p:nvPr>
            <p:ph idx="1"/>
          </p:nvPr>
        </p:nvSpPr>
        <p:spPr/>
        <p:txBody>
          <a:bodyPr numCol="2">
            <a:normAutofit fontScale="92500" lnSpcReduction="10000"/>
          </a:bodyPr>
          <a:lstStyle/>
          <a:p>
            <a:pPr marL="0" indent="0">
              <a:buNone/>
            </a:pPr>
            <a:r>
              <a:rPr lang="en-US" sz="1800" u="sng" dirty="0"/>
              <a:t>Variables Significant in the Model:</a:t>
            </a:r>
          </a:p>
          <a:p>
            <a:pPr marL="0" indent="0">
              <a:lnSpc>
                <a:spcPct val="120000"/>
              </a:lnSpc>
              <a:spcBef>
                <a:spcPts val="1200"/>
              </a:spcBef>
              <a:buNone/>
            </a:pPr>
            <a:r>
              <a:rPr lang="en-US" sz="1800" dirty="0"/>
              <a:t>	Drive +</a:t>
            </a:r>
          </a:p>
          <a:p>
            <a:pPr marL="0" indent="0">
              <a:lnSpc>
                <a:spcPct val="120000"/>
              </a:lnSpc>
              <a:spcBef>
                <a:spcPts val="1200"/>
              </a:spcBef>
              <a:buNone/>
            </a:pPr>
            <a:r>
              <a:rPr lang="en-US" sz="1800" dirty="0"/>
              <a:t>	Subject Matter +</a:t>
            </a:r>
          </a:p>
          <a:p>
            <a:pPr marL="0" indent="0">
              <a:lnSpc>
                <a:spcPct val="120000"/>
              </a:lnSpc>
              <a:spcBef>
                <a:spcPts val="1200"/>
              </a:spcBef>
              <a:buNone/>
            </a:pPr>
            <a:r>
              <a:rPr lang="en-US" sz="1800" dirty="0"/>
              <a:t>	Intelligence + </a:t>
            </a:r>
          </a:p>
          <a:p>
            <a:pPr marL="0" indent="0">
              <a:lnSpc>
                <a:spcPct val="120000"/>
              </a:lnSpc>
              <a:spcBef>
                <a:spcPts val="1200"/>
              </a:spcBef>
              <a:buNone/>
            </a:pPr>
            <a:r>
              <a:rPr lang="en-US" sz="1800" dirty="0"/>
              <a:t>	Previous Academic Scholarship	+</a:t>
            </a:r>
          </a:p>
          <a:p>
            <a:pPr marL="0" indent="0">
              <a:lnSpc>
                <a:spcPct val="120000"/>
              </a:lnSpc>
              <a:spcBef>
                <a:spcPts val="1200"/>
              </a:spcBef>
              <a:buNone/>
            </a:pPr>
            <a:r>
              <a:rPr lang="en-US" sz="1800" dirty="0"/>
              <a:t>	Class Attendance +</a:t>
            </a:r>
          </a:p>
          <a:p>
            <a:pPr marL="0" indent="0">
              <a:lnSpc>
                <a:spcPct val="120000"/>
              </a:lnSpc>
              <a:spcBef>
                <a:spcPts val="1200"/>
              </a:spcBef>
              <a:buNone/>
            </a:pPr>
            <a:r>
              <a:rPr lang="en-US" sz="1800" dirty="0"/>
              <a:t>	College GPA  +</a:t>
            </a:r>
          </a:p>
          <a:p>
            <a:pPr marL="0" indent="0">
              <a:lnSpc>
                <a:spcPct val="120000"/>
              </a:lnSpc>
              <a:spcBef>
                <a:spcPts val="1200"/>
              </a:spcBef>
              <a:buNone/>
            </a:pPr>
            <a:r>
              <a:rPr lang="en-US" sz="1800" dirty="0"/>
              <a:t>	Large and Small Class Preference +</a:t>
            </a:r>
          </a:p>
          <a:p>
            <a:pPr marL="0" indent="0">
              <a:lnSpc>
                <a:spcPct val="120000"/>
              </a:lnSpc>
              <a:spcBef>
                <a:spcPts val="1200"/>
              </a:spcBef>
              <a:buNone/>
            </a:pPr>
            <a:r>
              <a:rPr lang="en-US" sz="1800" dirty="0"/>
              <a:t>	Number of Hours Study (Exam Week) +</a:t>
            </a:r>
          </a:p>
          <a:p>
            <a:pPr marL="0" indent="0">
              <a:lnSpc>
                <a:spcPct val="120000"/>
              </a:lnSpc>
              <a:spcBef>
                <a:spcPts val="1200"/>
              </a:spcBef>
              <a:buNone/>
            </a:pPr>
            <a:r>
              <a:rPr lang="en-US" sz="1800" dirty="0"/>
              <a:t>	Reading Before Class +</a:t>
            </a:r>
          </a:p>
          <a:p>
            <a:pPr marL="0" indent="0">
              <a:lnSpc>
                <a:spcPct val="120000"/>
              </a:lnSpc>
              <a:spcBef>
                <a:spcPts val="1200"/>
              </a:spcBef>
              <a:buNone/>
            </a:pPr>
            <a:r>
              <a:rPr lang="en-US" sz="1800" dirty="0"/>
              <a:t>	</a:t>
            </a:r>
          </a:p>
          <a:p>
            <a:pPr marL="0" indent="0">
              <a:lnSpc>
                <a:spcPct val="120000"/>
              </a:lnSpc>
              <a:spcBef>
                <a:spcPts val="1200"/>
              </a:spcBef>
              <a:buNone/>
            </a:pPr>
            <a:r>
              <a:rPr lang="en-US" sz="1800" dirty="0"/>
              <a:t>Transfer Student -</a:t>
            </a:r>
          </a:p>
          <a:p>
            <a:pPr marL="0" indent="0">
              <a:lnSpc>
                <a:spcPct val="120000"/>
              </a:lnSpc>
              <a:spcBef>
                <a:spcPts val="1200"/>
              </a:spcBef>
              <a:buNone/>
            </a:pPr>
            <a:r>
              <a:rPr lang="en-US" sz="1800" dirty="0"/>
              <a:t>Trauma -</a:t>
            </a:r>
          </a:p>
          <a:p>
            <a:pPr marL="0" indent="0">
              <a:lnSpc>
                <a:spcPct val="120000"/>
              </a:lnSpc>
              <a:spcBef>
                <a:spcPts val="1200"/>
              </a:spcBef>
              <a:buNone/>
            </a:pPr>
            <a:r>
              <a:rPr lang="en-US" sz="1800" dirty="0"/>
              <a:t>Pre-Information Systems Major +</a:t>
            </a:r>
          </a:p>
          <a:p>
            <a:pPr marL="0" indent="0">
              <a:lnSpc>
                <a:spcPct val="120000"/>
              </a:lnSpc>
              <a:spcBef>
                <a:spcPts val="1200"/>
              </a:spcBef>
              <a:buNone/>
            </a:pPr>
            <a:r>
              <a:rPr lang="en-US" sz="1800" dirty="0"/>
              <a:t>Pre-Marketing -</a:t>
            </a:r>
          </a:p>
          <a:p>
            <a:pPr marL="0" indent="0">
              <a:lnSpc>
                <a:spcPct val="120000"/>
              </a:lnSpc>
              <a:spcBef>
                <a:spcPts val="1200"/>
              </a:spcBef>
              <a:buNone/>
            </a:pPr>
            <a:r>
              <a:rPr lang="en-US" sz="1800" dirty="0"/>
              <a:t>Pre-Supply Chain -</a:t>
            </a:r>
          </a:p>
          <a:p>
            <a:pPr marL="0" indent="0">
              <a:lnSpc>
                <a:spcPct val="120000"/>
              </a:lnSpc>
              <a:spcBef>
                <a:spcPts val="1200"/>
              </a:spcBef>
              <a:buNone/>
            </a:pPr>
            <a:r>
              <a:rPr lang="en-US" sz="1800" dirty="0"/>
              <a:t>Pre-Entrepreneurial Management -</a:t>
            </a:r>
          </a:p>
          <a:p>
            <a:pPr marL="0" indent="0">
              <a:lnSpc>
                <a:spcPct val="120000"/>
              </a:lnSpc>
              <a:spcBef>
                <a:spcPts val="1200"/>
              </a:spcBef>
              <a:buNone/>
            </a:pPr>
            <a:r>
              <a:rPr lang="en-US" sz="1800"/>
              <a:t>Section -</a:t>
            </a:r>
            <a:endParaRPr lang="en-US" sz="1800" dirty="0"/>
          </a:p>
          <a:p>
            <a:pPr marL="0" indent="0">
              <a:lnSpc>
                <a:spcPct val="120000"/>
              </a:lnSpc>
              <a:spcBef>
                <a:spcPts val="1200"/>
              </a:spcBef>
              <a:buNone/>
            </a:pPr>
            <a:r>
              <a:rPr lang="en-US" sz="1800" dirty="0"/>
              <a:t>YouTube +</a:t>
            </a:r>
          </a:p>
          <a:p>
            <a:pPr marL="0" indent="0">
              <a:lnSpc>
                <a:spcPct val="120000"/>
              </a:lnSpc>
              <a:spcBef>
                <a:spcPts val="1200"/>
              </a:spcBef>
              <a:buNone/>
            </a:pPr>
            <a:r>
              <a:rPr lang="en-US" sz="1800" dirty="0"/>
              <a:t>Hours of Social Media (Daily) -</a:t>
            </a:r>
            <a:endParaRPr lang="en-US" dirty="0"/>
          </a:p>
        </p:txBody>
      </p:sp>
    </p:spTree>
    <p:extLst>
      <p:ext uri="{BB962C8B-B14F-4D97-AF65-F5344CB8AC3E}">
        <p14:creationId xmlns:p14="http://schemas.microsoft.com/office/powerpoint/2010/main" val="4112810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3ECA-79F2-4A28-BF5B-53FACF3E2C09}"/>
              </a:ext>
            </a:extLst>
          </p:cNvPr>
          <p:cNvSpPr>
            <a:spLocks noGrp="1"/>
          </p:cNvSpPr>
          <p:nvPr>
            <p:ph type="title"/>
          </p:nvPr>
        </p:nvSpPr>
        <p:spPr/>
        <p:txBody>
          <a:bodyPr/>
          <a:lstStyle/>
          <a:p>
            <a:r>
              <a:rPr lang="en-US" u="sng" dirty="0"/>
              <a:t>Regression</a:t>
            </a:r>
            <a:br>
              <a:rPr lang="en-US" u="sng" dirty="0"/>
            </a:br>
            <a:r>
              <a:rPr lang="en-US" u="sng" dirty="0"/>
              <a:t>(Of Gamers)</a:t>
            </a:r>
          </a:p>
        </p:txBody>
      </p:sp>
      <p:sp>
        <p:nvSpPr>
          <p:cNvPr id="5" name="Content Placeholder 4">
            <a:extLst>
              <a:ext uri="{FF2B5EF4-FFF2-40B4-BE49-F238E27FC236}">
                <a16:creationId xmlns:a16="http://schemas.microsoft.com/office/drawing/2014/main" id="{C968F47B-0258-4C27-BF25-F0B66A714D4D}"/>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18D19E6B-A20C-4367-B0FB-6965FF5F1552}"/>
              </a:ext>
            </a:extLst>
          </p:cNvPr>
          <p:cNvPicPr>
            <a:picLocks noChangeAspect="1"/>
          </p:cNvPicPr>
          <p:nvPr/>
        </p:nvPicPr>
        <p:blipFill>
          <a:blip r:embed="rId2"/>
          <a:stretch>
            <a:fillRect/>
          </a:stretch>
        </p:blipFill>
        <p:spPr>
          <a:xfrm>
            <a:off x="2296297" y="1690688"/>
            <a:ext cx="4014419" cy="4416964"/>
          </a:xfrm>
          <a:prstGeom prst="rect">
            <a:avLst/>
          </a:prstGeom>
        </p:spPr>
      </p:pic>
      <p:pic>
        <p:nvPicPr>
          <p:cNvPr id="11" name="Picture 10">
            <a:extLst>
              <a:ext uri="{FF2B5EF4-FFF2-40B4-BE49-F238E27FC236}">
                <a16:creationId xmlns:a16="http://schemas.microsoft.com/office/drawing/2014/main" id="{E8039BA9-1928-4BF5-AFF5-25D0DBADAA70}"/>
              </a:ext>
            </a:extLst>
          </p:cNvPr>
          <p:cNvPicPr>
            <a:picLocks noChangeAspect="1"/>
          </p:cNvPicPr>
          <p:nvPr/>
        </p:nvPicPr>
        <p:blipFill>
          <a:blip r:embed="rId3"/>
          <a:stretch>
            <a:fillRect/>
          </a:stretch>
        </p:blipFill>
        <p:spPr>
          <a:xfrm>
            <a:off x="6618857" y="611726"/>
            <a:ext cx="4251896" cy="5495926"/>
          </a:xfrm>
          <a:prstGeom prst="rect">
            <a:avLst/>
          </a:prstGeom>
        </p:spPr>
      </p:pic>
    </p:spTree>
    <p:extLst>
      <p:ext uri="{BB962C8B-B14F-4D97-AF65-F5344CB8AC3E}">
        <p14:creationId xmlns:p14="http://schemas.microsoft.com/office/powerpoint/2010/main" val="184575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C5F-5E1A-46CC-BF03-6B4CA8C53F9F}"/>
              </a:ext>
            </a:extLst>
          </p:cNvPr>
          <p:cNvSpPr>
            <a:spLocks noGrp="1"/>
          </p:cNvSpPr>
          <p:nvPr>
            <p:ph type="title"/>
          </p:nvPr>
        </p:nvSpPr>
        <p:spPr/>
        <p:txBody>
          <a:bodyPr/>
          <a:lstStyle/>
          <a:p>
            <a:pPr algn="ctr"/>
            <a:r>
              <a:rPr lang="en-US" u="sng" dirty="0"/>
              <a:t>Results</a:t>
            </a:r>
          </a:p>
        </p:txBody>
      </p:sp>
      <p:sp>
        <p:nvSpPr>
          <p:cNvPr id="3" name="Content Placeholder 2">
            <a:extLst>
              <a:ext uri="{FF2B5EF4-FFF2-40B4-BE49-F238E27FC236}">
                <a16:creationId xmlns:a16="http://schemas.microsoft.com/office/drawing/2014/main" id="{D884DBDC-F256-40F3-A3D8-8EC61A0E859B}"/>
              </a:ext>
            </a:extLst>
          </p:cNvPr>
          <p:cNvSpPr>
            <a:spLocks noGrp="1"/>
          </p:cNvSpPr>
          <p:nvPr>
            <p:ph idx="1"/>
          </p:nvPr>
        </p:nvSpPr>
        <p:spPr/>
        <p:txBody>
          <a:bodyPr numCol="1">
            <a:normAutofit/>
          </a:bodyPr>
          <a:lstStyle/>
          <a:p>
            <a:pPr marL="0" indent="0">
              <a:buNone/>
            </a:pPr>
            <a:r>
              <a:rPr lang="en-US" sz="1800" u="sng" dirty="0"/>
              <a:t>(Video Game) Variables Significant in the Model:</a:t>
            </a:r>
          </a:p>
          <a:p>
            <a:pPr marL="0" indent="0">
              <a:lnSpc>
                <a:spcPct val="120000"/>
              </a:lnSpc>
              <a:spcBef>
                <a:spcPts val="1200"/>
              </a:spcBef>
              <a:buNone/>
            </a:pPr>
            <a:r>
              <a:rPr lang="en-US" sz="1800" dirty="0"/>
              <a:t>	Age Started Playing Video Games (p-value of 0.0205) </a:t>
            </a:r>
            <a:endParaRPr lang="en-US" dirty="0"/>
          </a:p>
        </p:txBody>
      </p:sp>
    </p:spTree>
    <p:extLst>
      <p:ext uri="{BB962C8B-B14F-4D97-AF65-F5344CB8AC3E}">
        <p14:creationId xmlns:p14="http://schemas.microsoft.com/office/powerpoint/2010/main" val="180259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3ECA-79F2-4A28-BF5B-53FACF3E2C09}"/>
              </a:ext>
            </a:extLst>
          </p:cNvPr>
          <p:cNvSpPr>
            <a:spLocks noGrp="1"/>
          </p:cNvSpPr>
          <p:nvPr>
            <p:ph type="title"/>
          </p:nvPr>
        </p:nvSpPr>
        <p:spPr/>
        <p:txBody>
          <a:bodyPr/>
          <a:lstStyle/>
          <a:p>
            <a:r>
              <a:rPr lang="en-US" u="sng" dirty="0"/>
              <a:t>Logit Regression</a:t>
            </a:r>
          </a:p>
        </p:txBody>
      </p:sp>
      <p:sp>
        <p:nvSpPr>
          <p:cNvPr id="5" name="Content Placeholder 4">
            <a:extLst>
              <a:ext uri="{FF2B5EF4-FFF2-40B4-BE49-F238E27FC236}">
                <a16:creationId xmlns:a16="http://schemas.microsoft.com/office/drawing/2014/main" id="{4C7576B3-BE0D-49D8-A83E-C554742D8253}"/>
              </a:ext>
            </a:extLst>
          </p:cNvPr>
          <p:cNvSpPr>
            <a:spLocks noGrp="1"/>
          </p:cNvSpPr>
          <p:nvPr>
            <p:ph idx="1"/>
          </p:nvPr>
        </p:nvSpPr>
        <p:spPr/>
        <p:txBody>
          <a:bodyPr>
            <a:normAutofit/>
          </a:bodyPr>
          <a:lstStyle/>
          <a:p>
            <a:pPr marL="0" indent="0">
              <a:buNone/>
            </a:pPr>
            <a:r>
              <a:rPr lang="en-US" sz="1800" u="sng" dirty="0"/>
              <a:t>What Changed?</a:t>
            </a:r>
          </a:p>
          <a:p>
            <a:pPr marL="0" indent="0">
              <a:buNone/>
            </a:pPr>
            <a:r>
              <a:rPr lang="en-US" sz="1800" dirty="0"/>
              <a:t>	Hours of Social Media</a:t>
            </a:r>
          </a:p>
          <a:p>
            <a:pPr marL="0" indent="0">
              <a:buNone/>
            </a:pPr>
            <a:r>
              <a:rPr lang="en-US" sz="1800" dirty="0"/>
              <a:t>	Drive</a:t>
            </a:r>
          </a:p>
          <a:p>
            <a:pPr marL="0" indent="0">
              <a:buNone/>
            </a:pPr>
            <a:r>
              <a:rPr lang="en-US" sz="1800" dirty="0"/>
              <a:t>	Video Games did </a:t>
            </a:r>
            <a:r>
              <a:rPr lang="en-US" sz="1800" u="sng"/>
              <a:t>NOT</a:t>
            </a:r>
            <a:r>
              <a:rPr lang="en-US" sz="1800"/>
              <a:t> change</a:t>
            </a:r>
          </a:p>
          <a:p>
            <a:pPr marL="0" indent="0">
              <a:buNone/>
            </a:pPr>
            <a:endParaRPr lang="en-US" sz="1800" u="sng" dirty="0"/>
          </a:p>
        </p:txBody>
      </p:sp>
      <p:pic>
        <p:nvPicPr>
          <p:cNvPr id="7" name="Picture 6">
            <a:extLst>
              <a:ext uri="{FF2B5EF4-FFF2-40B4-BE49-F238E27FC236}">
                <a16:creationId xmlns:a16="http://schemas.microsoft.com/office/drawing/2014/main" id="{4266815F-CFC3-4F9C-86E9-DE744D6C2B9D}"/>
              </a:ext>
            </a:extLst>
          </p:cNvPr>
          <p:cNvPicPr>
            <a:picLocks noChangeAspect="1"/>
          </p:cNvPicPr>
          <p:nvPr/>
        </p:nvPicPr>
        <p:blipFill>
          <a:blip r:embed="rId2"/>
          <a:stretch>
            <a:fillRect/>
          </a:stretch>
        </p:blipFill>
        <p:spPr>
          <a:xfrm>
            <a:off x="5870053" y="182562"/>
            <a:ext cx="4077136" cy="6492875"/>
          </a:xfrm>
          <a:prstGeom prst="rect">
            <a:avLst/>
          </a:prstGeom>
        </p:spPr>
      </p:pic>
    </p:spTree>
    <p:extLst>
      <p:ext uri="{BB962C8B-B14F-4D97-AF65-F5344CB8AC3E}">
        <p14:creationId xmlns:p14="http://schemas.microsoft.com/office/powerpoint/2010/main" val="12646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8C97-8FFE-4426-AFA9-DDA634176F0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A0FE0813-09B1-4FAA-9F3E-B5FD03F1E3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17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A353-17A9-4B64-8FCB-1422713E9E48}"/>
              </a:ext>
            </a:extLst>
          </p:cNvPr>
          <p:cNvSpPr>
            <a:spLocks noGrp="1"/>
          </p:cNvSpPr>
          <p:nvPr>
            <p:ph type="title"/>
          </p:nvPr>
        </p:nvSpPr>
        <p:spPr>
          <a:xfrm>
            <a:off x="2437514" y="801060"/>
            <a:ext cx="7316972" cy="708763"/>
          </a:xfrm>
        </p:spPr>
        <p:txBody>
          <a:bodyPr/>
          <a:lstStyle/>
          <a:p>
            <a:pPr algn="ctr"/>
            <a:r>
              <a:rPr lang="en-US" u="sng" dirty="0"/>
              <a:t>Literature</a:t>
            </a:r>
          </a:p>
        </p:txBody>
      </p:sp>
      <p:sp>
        <p:nvSpPr>
          <p:cNvPr id="3" name="Content Placeholder 2">
            <a:extLst>
              <a:ext uri="{FF2B5EF4-FFF2-40B4-BE49-F238E27FC236}">
                <a16:creationId xmlns:a16="http://schemas.microsoft.com/office/drawing/2014/main" id="{BC3685D0-B5D5-44CB-B8C4-30FF62E34ABB}"/>
              </a:ext>
            </a:extLst>
          </p:cNvPr>
          <p:cNvSpPr>
            <a:spLocks noGrp="1"/>
          </p:cNvSpPr>
          <p:nvPr>
            <p:ph idx="1"/>
          </p:nvPr>
        </p:nvSpPr>
        <p:spPr>
          <a:xfrm>
            <a:off x="743393" y="1828800"/>
            <a:ext cx="10705214" cy="4837261"/>
          </a:xfrm>
        </p:spPr>
        <p:txBody>
          <a:bodyPr>
            <a:normAutofit/>
          </a:bodyPr>
          <a:lstStyle/>
          <a:p>
            <a:pPr marL="0" indent="0">
              <a:buNone/>
            </a:pPr>
            <a:r>
              <a:rPr lang="en-US" sz="1800" dirty="0"/>
              <a:t>A lot of work has been done in the area of factors of academic grades.</a:t>
            </a:r>
          </a:p>
          <a:p>
            <a:pPr marL="457200" lvl="1" indent="0">
              <a:buNone/>
            </a:pPr>
            <a:r>
              <a:rPr lang="en-US" sz="1800" dirty="0"/>
              <a:t>Harris (1940) reviews 328 articles that covered the span of 1930-1937:</a:t>
            </a:r>
          </a:p>
          <a:p>
            <a:pPr marL="914400" lvl="2" indent="0">
              <a:buNone/>
            </a:pPr>
            <a:r>
              <a:rPr lang="en-US" sz="1800" dirty="0"/>
              <a:t>Intelligence</a:t>
            </a:r>
          </a:p>
          <a:p>
            <a:pPr marL="914400" lvl="2" indent="0">
              <a:buNone/>
            </a:pPr>
            <a:r>
              <a:rPr lang="en-US" sz="1800" dirty="0"/>
              <a:t>High school grades</a:t>
            </a:r>
          </a:p>
          <a:p>
            <a:pPr marL="914400" lvl="2" indent="0">
              <a:buNone/>
            </a:pPr>
            <a:r>
              <a:rPr lang="en-US" sz="1800" dirty="0"/>
              <a:t>Study Habits</a:t>
            </a:r>
          </a:p>
          <a:p>
            <a:pPr marL="914400" lvl="2" indent="0">
              <a:buNone/>
            </a:pPr>
            <a:r>
              <a:rPr lang="en-US" sz="1800" dirty="0"/>
              <a:t>Teaching methods</a:t>
            </a:r>
          </a:p>
          <a:p>
            <a:pPr marL="914400" lvl="2" indent="0">
              <a:buNone/>
            </a:pPr>
            <a:r>
              <a:rPr lang="en-US" sz="1800" dirty="0"/>
              <a:t>Incentives</a:t>
            </a:r>
          </a:p>
          <a:p>
            <a:pPr marL="914400" lvl="2" indent="0">
              <a:buNone/>
            </a:pPr>
            <a:r>
              <a:rPr lang="en-US" sz="1800" dirty="0"/>
              <a:t>Motivation</a:t>
            </a:r>
          </a:p>
          <a:p>
            <a:pPr marL="914400" lvl="2" indent="0">
              <a:buNone/>
            </a:pPr>
            <a:r>
              <a:rPr lang="en-US" sz="1800" dirty="0"/>
              <a:t>Coursework taken</a:t>
            </a:r>
          </a:p>
          <a:p>
            <a:pPr marL="914400" lvl="2" indent="0">
              <a:buNone/>
            </a:pPr>
            <a:r>
              <a:rPr lang="en-US" sz="1800" dirty="0"/>
              <a:t>Extracurricular activities</a:t>
            </a:r>
          </a:p>
          <a:p>
            <a:pPr lvl="2"/>
            <a:endParaRPr lang="en-US" sz="1800" dirty="0"/>
          </a:p>
          <a:p>
            <a:pPr marL="0" indent="0">
              <a:buNone/>
            </a:pPr>
            <a:r>
              <a:rPr lang="en-US" sz="1800" dirty="0"/>
              <a:t>More recently Robbins et al. (2004) review 109 articles:</a:t>
            </a:r>
          </a:p>
          <a:p>
            <a:pPr marL="457200" lvl="1" indent="0">
              <a:buNone/>
            </a:pPr>
            <a:r>
              <a:rPr lang="en-US" sz="1800" dirty="0"/>
              <a:t>Academic self-efficacy (Individual belief/conviction that they can achieve)</a:t>
            </a:r>
          </a:p>
          <a:p>
            <a:pPr marL="457200" lvl="1" indent="0">
              <a:buNone/>
            </a:pPr>
            <a:r>
              <a:rPr lang="en-US" sz="1800" dirty="0"/>
              <a:t>Achievement motivation</a:t>
            </a:r>
          </a:p>
          <a:p>
            <a:endParaRPr lang="en-US" sz="1400" dirty="0"/>
          </a:p>
        </p:txBody>
      </p:sp>
    </p:spTree>
    <p:extLst>
      <p:ext uri="{BB962C8B-B14F-4D97-AF65-F5344CB8AC3E}">
        <p14:creationId xmlns:p14="http://schemas.microsoft.com/office/powerpoint/2010/main" val="203534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443F-3F6E-4427-B373-E476E458ECF7}"/>
              </a:ext>
            </a:extLst>
          </p:cNvPr>
          <p:cNvSpPr>
            <a:spLocks noGrp="1"/>
          </p:cNvSpPr>
          <p:nvPr>
            <p:ph type="title"/>
          </p:nvPr>
        </p:nvSpPr>
        <p:spPr/>
        <p:txBody>
          <a:bodyPr/>
          <a:lstStyle/>
          <a:p>
            <a:pPr algn="ctr"/>
            <a:r>
              <a:rPr lang="en-US" u="sng" dirty="0"/>
              <a:t>More Recently</a:t>
            </a:r>
          </a:p>
        </p:txBody>
      </p:sp>
      <p:sp>
        <p:nvSpPr>
          <p:cNvPr id="3" name="Content Placeholder 2">
            <a:extLst>
              <a:ext uri="{FF2B5EF4-FFF2-40B4-BE49-F238E27FC236}">
                <a16:creationId xmlns:a16="http://schemas.microsoft.com/office/drawing/2014/main" id="{AA6D4122-81C9-41C0-844E-F96E4E2CF4CA}"/>
              </a:ext>
            </a:extLst>
          </p:cNvPr>
          <p:cNvSpPr>
            <a:spLocks noGrp="1"/>
          </p:cNvSpPr>
          <p:nvPr>
            <p:ph idx="1"/>
          </p:nvPr>
        </p:nvSpPr>
        <p:spPr>
          <a:xfrm>
            <a:off x="77085" y="2103437"/>
            <a:ext cx="9694235" cy="1325563"/>
          </a:xfrm>
        </p:spPr>
        <p:txBody>
          <a:bodyPr numCol="1">
            <a:normAutofit/>
          </a:bodyPr>
          <a:lstStyle/>
          <a:p>
            <a:pPr marL="914400" lvl="2" indent="0">
              <a:buNone/>
            </a:pPr>
            <a:r>
              <a:rPr lang="en-US" sz="1800" dirty="0"/>
              <a:t>In a </a:t>
            </a:r>
            <a:r>
              <a:rPr lang="en-US" sz="1800" u="sng" dirty="0"/>
              <a:t>Principles of Marketing</a:t>
            </a:r>
            <a:r>
              <a:rPr lang="en-US" sz="1800" dirty="0"/>
              <a:t> class Brau, Brau, Owen, and Swenson (2016) find variables:</a:t>
            </a:r>
          </a:p>
        </p:txBody>
      </p:sp>
      <p:sp>
        <p:nvSpPr>
          <p:cNvPr id="4" name="Content Placeholder 2">
            <a:extLst>
              <a:ext uri="{FF2B5EF4-FFF2-40B4-BE49-F238E27FC236}">
                <a16:creationId xmlns:a16="http://schemas.microsoft.com/office/drawing/2014/main" id="{30E7E1D1-D15C-47BF-8014-BC2357964EC2}"/>
              </a:ext>
            </a:extLst>
          </p:cNvPr>
          <p:cNvSpPr txBox="1">
            <a:spLocks/>
          </p:cNvSpPr>
          <p:nvPr/>
        </p:nvSpPr>
        <p:spPr>
          <a:xfrm>
            <a:off x="990600" y="2587253"/>
            <a:ext cx="10515600" cy="3710210"/>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u="sng" dirty="0"/>
              <a:t>Positive</a:t>
            </a:r>
            <a:r>
              <a:rPr lang="en-US" sz="1800" dirty="0"/>
              <a:t>				</a:t>
            </a:r>
          </a:p>
          <a:p>
            <a:pPr marL="0" indent="0">
              <a:buNone/>
            </a:pPr>
            <a:r>
              <a:rPr lang="en-US" sz="1800" dirty="0"/>
              <a:t>Age</a:t>
            </a:r>
          </a:p>
          <a:p>
            <a:pPr marL="0" indent="0">
              <a:buNone/>
            </a:pPr>
            <a:r>
              <a:rPr lang="en-US" sz="1800" dirty="0"/>
              <a:t>GPA, ACT/SAT score</a:t>
            </a:r>
          </a:p>
          <a:p>
            <a:pPr marL="0" indent="0">
              <a:buNone/>
            </a:pPr>
            <a:r>
              <a:rPr lang="en-US" sz="1800" dirty="0"/>
              <a:t>Self-reported marketing skill</a:t>
            </a:r>
          </a:p>
          <a:p>
            <a:pPr marL="0" indent="0">
              <a:buNone/>
            </a:pPr>
            <a:r>
              <a:rPr lang="en-US" sz="1800" dirty="0"/>
              <a:t>Attendance</a:t>
            </a:r>
          </a:p>
          <a:p>
            <a:pPr marL="0" indent="0">
              <a:buNone/>
            </a:pPr>
            <a:r>
              <a:rPr lang="en-US" sz="1800" dirty="0"/>
              <a:t>Percentage of reading completed</a:t>
            </a:r>
          </a:p>
          <a:p>
            <a:pPr marL="0" indent="0">
              <a:buNone/>
            </a:pPr>
            <a:r>
              <a:rPr lang="en-US" sz="1800" dirty="0"/>
              <a:t>Hours spent studying during exam week</a:t>
            </a:r>
          </a:p>
          <a:p>
            <a:pPr lvl="1"/>
            <a:endParaRPr lang="en-US" sz="1800" dirty="0"/>
          </a:p>
          <a:p>
            <a:pPr lvl="1"/>
            <a:endParaRPr lang="en-US" sz="1800" dirty="0"/>
          </a:p>
          <a:p>
            <a:pPr lvl="1"/>
            <a:endParaRPr lang="en-US" sz="1800" dirty="0"/>
          </a:p>
          <a:p>
            <a:pPr marL="457200" lvl="1" indent="0">
              <a:buNone/>
            </a:pPr>
            <a:r>
              <a:rPr lang="en-US" sz="1800" u="sng" dirty="0"/>
              <a:t>Negative</a:t>
            </a:r>
          </a:p>
          <a:p>
            <a:pPr marL="457200" lvl="1" indent="0">
              <a:buNone/>
            </a:pPr>
            <a:r>
              <a:rPr lang="en-US" sz="1800" dirty="0"/>
              <a:t>Total hours studied</a:t>
            </a:r>
          </a:p>
          <a:p>
            <a:pPr marL="457200" lvl="1" indent="0">
              <a:buNone/>
            </a:pPr>
            <a:r>
              <a:rPr lang="en-US" sz="1800" dirty="0"/>
              <a:t>Time to sleep</a:t>
            </a:r>
          </a:p>
          <a:p>
            <a:pPr marL="457200" lvl="1" indent="0">
              <a:buNone/>
            </a:pPr>
            <a:r>
              <a:rPr lang="en-US" sz="1800" dirty="0"/>
              <a:t>Hours spent working/serving in community</a:t>
            </a:r>
          </a:p>
          <a:p>
            <a:pPr marL="457200" lvl="1" indent="0">
              <a:buNone/>
            </a:pPr>
            <a:r>
              <a:rPr lang="en-US" sz="1800" dirty="0"/>
              <a:t>Transfer student</a:t>
            </a:r>
          </a:p>
        </p:txBody>
      </p:sp>
    </p:spTree>
    <p:extLst>
      <p:ext uri="{BB962C8B-B14F-4D97-AF65-F5344CB8AC3E}">
        <p14:creationId xmlns:p14="http://schemas.microsoft.com/office/powerpoint/2010/main" val="395295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443F-3F6E-4427-B373-E476E458ECF7}"/>
              </a:ext>
            </a:extLst>
          </p:cNvPr>
          <p:cNvSpPr>
            <a:spLocks noGrp="1"/>
          </p:cNvSpPr>
          <p:nvPr>
            <p:ph type="title"/>
          </p:nvPr>
        </p:nvSpPr>
        <p:spPr/>
        <p:txBody>
          <a:bodyPr/>
          <a:lstStyle/>
          <a:p>
            <a:pPr algn="ctr"/>
            <a:r>
              <a:rPr lang="en-US" u="sng" dirty="0"/>
              <a:t>Even More Recently</a:t>
            </a:r>
          </a:p>
        </p:txBody>
      </p:sp>
      <p:sp>
        <p:nvSpPr>
          <p:cNvPr id="3" name="Content Placeholder 2">
            <a:extLst>
              <a:ext uri="{FF2B5EF4-FFF2-40B4-BE49-F238E27FC236}">
                <a16:creationId xmlns:a16="http://schemas.microsoft.com/office/drawing/2014/main" id="{AA6D4122-81C9-41C0-844E-F96E4E2CF4CA}"/>
              </a:ext>
            </a:extLst>
          </p:cNvPr>
          <p:cNvSpPr>
            <a:spLocks noGrp="1"/>
          </p:cNvSpPr>
          <p:nvPr>
            <p:ph idx="1"/>
          </p:nvPr>
        </p:nvSpPr>
        <p:spPr>
          <a:xfrm>
            <a:off x="77085" y="2103437"/>
            <a:ext cx="9694235" cy="1325563"/>
          </a:xfrm>
        </p:spPr>
        <p:txBody>
          <a:bodyPr numCol="1">
            <a:normAutofit/>
          </a:bodyPr>
          <a:lstStyle/>
          <a:p>
            <a:pPr marL="914400" lvl="2" indent="0">
              <a:buNone/>
            </a:pPr>
            <a:r>
              <a:rPr lang="en-US" sz="1800" dirty="0"/>
              <a:t>In a </a:t>
            </a:r>
            <a:r>
              <a:rPr lang="en-US" sz="1800" u="sng" dirty="0"/>
              <a:t>Principles of Finance</a:t>
            </a:r>
            <a:r>
              <a:rPr lang="en-US" sz="1800" dirty="0"/>
              <a:t> class Brau, Brau, Owen, and Swenson (2017) find variables:</a:t>
            </a:r>
          </a:p>
        </p:txBody>
      </p:sp>
      <p:sp>
        <p:nvSpPr>
          <p:cNvPr id="4" name="Content Placeholder 2">
            <a:extLst>
              <a:ext uri="{FF2B5EF4-FFF2-40B4-BE49-F238E27FC236}">
                <a16:creationId xmlns:a16="http://schemas.microsoft.com/office/drawing/2014/main" id="{30E7E1D1-D15C-47BF-8014-BC2357964EC2}"/>
              </a:ext>
            </a:extLst>
          </p:cNvPr>
          <p:cNvSpPr txBox="1">
            <a:spLocks/>
          </p:cNvSpPr>
          <p:nvPr/>
        </p:nvSpPr>
        <p:spPr>
          <a:xfrm>
            <a:off x="990600" y="2587253"/>
            <a:ext cx="10515600" cy="3710210"/>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u="sng" dirty="0"/>
              <a:t>Positive</a:t>
            </a:r>
            <a:r>
              <a:rPr lang="en-US" sz="1800" dirty="0"/>
              <a:t>				</a:t>
            </a:r>
          </a:p>
          <a:p>
            <a:pPr marL="0" indent="0">
              <a:buNone/>
            </a:pPr>
            <a:r>
              <a:rPr lang="en-US" sz="1800" dirty="0"/>
              <a:t>Intelligence</a:t>
            </a:r>
          </a:p>
          <a:p>
            <a:pPr marL="0" indent="0">
              <a:buNone/>
            </a:pPr>
            <a:r>
              <a:rPr lang="en-US" sz="1800" dirty="0"/>
              <a:t>Drive</a:t>
            </a:r>
          </a:p>
          <a:p>
            <a:pPr marL="0" indent="0">
              <a:buNone/>
            </a:pPr>
            <a:r>
              <a:rPr lang="en-US" sz="1800" dirty="0"/>
              <a:t>Testing Preference</a:t>
            </a:r>
          </a:p>
          <a:p>
            <a:pPr marL="0" indent="0">
              <a:buNone/>
            </a:pPr>
            <a:r>
              <a:rPr lang="en-US" sz="1800" dirty="0"/>
              <a:t>Finance Assessment</a:t>
            </a:r>
          </a:p>
          <a:p>
            <a:pPr marL="0" indent="0">
              <a:buNone/>
            </a:pPr>
            <a:r>
              <a:rPr lang="en-US" sz="1800" dirty="0"/>
              <a:t>Math Assessment</a:t>
            </a:r>
          </a:p>
          <a:p>
            <a:pPr marL="0" indent="0">
              <a:buNone/>
            </a:pPr>
            <a:r>
              <a:rPr lang="en-US" sz="1800" dirty="0"/>
              <a:t>Class Size Equal Performance</a:t>
            </a:r>
          </a:p>
          <a:p>
            <a:pPr marL="0" indent="0">
              <a:buNone/>
            </a:pPr>
            <a:r>
              <a:rPr lang="en-US" sz="1800" dirty="0"/>
              <a:t>College Finance Class Prior</a:t>
            </a:r>
          </a:p>
          <a:p>
            <a:pPr marL="0" indent="0">
              <a:buNone/>
            </a:pPr>
            <a:r>
              <a:rPr lang="en-US" sz="1800" dirty="0"/>
              <a:t>Individual Effort</a:t>
            </a:r>
          </a:p>
          <a:p>
            <a:pPr lvl="1"/>
            <a:endParaRPr lang="en-US" sz="1800" dirty="0"/>
          </a:p>
          <a:p>
            <a:pPr marL="457200" lvl="1" indent="0">
              <a:buNone/>
            </a:pPr>
            <a:r>
              <a:rPr lang="en-US" sz="1800" u="sng" dirty="0"/>
              <a:t>Negative</a:t>
            </a:r>
          </a:p>
          <a:p>
            <a:pPr marL="457200" lvl="1" indent="0">
              <a:buNone/>
            </a:pPr>
            <a:r>
              <a:rPr lang="en-US" sz="1800" dirty="0"/>
              <a:t>Self-Belief (over-confidence)</a:t>
            </a:r>
          </a:p>
          <a:p>
            <a:pPr marL="457200" lvl="1" indent="0">
              <a:buNone/>
            </a:pPr>
            <a:r>
              <a:rPr lang="en-US" sz="1800" dirty="0"/>
              <a:t>Trauma During Semester</a:t>
            </a:r>
          </a:p>
          <a:p>
            <a:pPr marL="457200" lvl="1" indent="0">
              <a:buNone/>
            </a:pPr>
            <a:r>
              <a:rPr lang="en-US" sz="1800" dirty="0"/>
              <a:t>Working a Paid Job</a:t>
            </a:r>
          </a:p>
          <a:p>
            <a:pPr marL="457200" lvl="1" indent="0">
              <a:buNone/>
            </a:pPr>
            <a:r>
              <a:rPr lang="en-US" sz="1800" dirty="0"/>
              <a:t>Taking Exam on the Last Day</a:t>
            </a:r>
          </a:p>
        </p:txBody>
      </p:sp>
    </p:spTree>
    <p:extLst>
      <p:ext uri="{BB962C8B-B14F-4D97-AF65-F5344CB8AC3E}">
        <p14:creationId xmlns:p14="http://schemas.microsoft.com/office/powerpoint/2010/main" val="351722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3511-8EF1-4F7F-9927-01C14B27FC08}"/>
              </a:ext>
            </a:extLst>
          </p:cNvPr>
          <p:cNvSpPr>
            <a:spLocks noGrp="1"/>
          </p:cNvSpPr>
          <p:nvPr>
            <p:ph type="title"/>
          </p:nvPr>
        </p:nvSpPr>
        <p:spPr/>
        <p:txBody>
          <a:bodyPr/>
          <a:lstStyle/>
          <a:p>
            <a:pPr algn="ctr"/>
            <a:r>
              <a:rPr lang="en-US" u="sng" dirty="0"/>
              <a:t>Video Games Specifically</a:t>
            </a:r>
          </a:p>
        </p:txBody>
      </p:sp>
      <p:sp>
        <p:nvSpPr>
          <p:cNvPr id="3" name="Content Placeholder 2">
            <a:extLst>
              <a:ext uri="{FF2B5EF4-FFF2-40B4-BE49-F238E27FC236}">
                <a16:creationId xmlns:a16="http://schemas.microsoft.com/office/drawing/2014/main" id="{6BE0DBE6-9C9F-475A-B200-AFCC620095D9}"/>
              </a:ext>
            </a:extLst>
          </p:cNvPr>
          <p:cNvSpPr>
            <a:spLocks noGrp="1"/>
          </p:cNvSpPr>
          <p:nvPr>
            <p:ph idx="1"/>
          </p:nvPr>
        </p:nvSpPr>
        <p:spPr/>
        <p:txBody>
          <a:bodyPr>
            <a:normAutofit lnSpcReduction="10000"/>
          </a:bodyPr>
          <a:lstStyle/>
          <a:p>
            <a:pPr marL="0" indent="0">
              <a:buNone/>
            </a:pPr>
            <a:r>
              <a:rPr lang="en-US" sz="1900" u="sng" dirty="0"/>
              <a:t>Two sides of a coin:</a:t>
            </a:r>
          </a:p>
          <a:p>
            <a:pPr marL="0" indent="0">
              <a:buNone/>
            </a:pPr>
            <a:endParaRPr lang="en-US" sz="1900" u="sng" dirty="0"/>
          </a:p>
          <a:p>
            <a:pPr marL="457200" lvl="1" indent="0">
              <a:buNone/>
            </a:pPr>
            <a:r>
              <a:rPr lang="en-US" sz="1900" u="sng" dirty="0"/>
              <a:t>Heads</a:t>
            </a:r>
            <a:r>
              <a:rPr lang="en-US" sz="1900" dirty="0"/>
              <a:t>: Video Games help academic performance</a:t>
            </a:r>
          </a:p>
          <a:p>
            <a:pPr marL="457200" lvl="1" indent="0">
              <a:buNone/>
            </a:pPr>
            <a:r>
              <a:rPr lang="en-US" sz="1900" dirty="0"/>
              <a:t>	Playing strategic video games increased problem solving skills, which in turn increased GPA (Adachi and Willoughby 2013).</a:t>
            </a:r>
          </a:p>
          <a:p>
            <a:pPr marL="457200" lvl="1" indent="0">
              <a:buNone/>
            </a:pPr>
            <a:endParaRPr lang="en-US" sz="1900" dirty="0"/>
          </a:p>
          <a:p>
            <a:pPr marL="457200" lvl="1" indent="0">
              <a:buNone/>
            </a:pPr>
            <a:r>
              <a:rPr lang="en-US" sz="1900" u="sng" dirty="0"/>
              <a:t>Tails</a:t>
            </a:r>
            <a:r>
              <a:rPr lang="en-US" sz="1900" dirty="0"/>
              <a:t>: Video Games hurt academic performance</a:t>
            </a:r>
          </a:p>
          <a:p>
            <a:pPr marL="457200" lvl="1" indent="0">
              <a:buNone/>
            </a:pPr>
            <a:r>
              <a:rPr lang="en-US" sz="1900" dirty="0"/>
              <a:t>	Negative correlation between the amount of time teenagers spent playing video games and measures of academic performance, like grade point average and standardized aptitude test scores (Anand 2007, see also Burgess et al. 2012; Hauge and Gentile 2003). </a:t>
            </a:r>
          </a:p>
          <a:p>
            <a:pPr marL="457200" lvl="1" indent="0">
              <a:buNone/>
            </a:pPr>
            <a:endParaRPr lang="en-US" sz="1900" dirty="0"/>
          </a:p>
          <a:p>
            <a:pPr marL="457200" lvl="1" indent="0">
              <a:buNone/>
            </a:pPr>
            <a:r>
              <a:rPr lang="en-US" sz="1900" u="sng" dirty="0"/>
              <a:t>Edge of Coin</a:t>
            </a:r>
            <a:r>
              <a:rPr lang="en-US" sz="1900" dirty="0"/>
              <a:t>: Video games neither help nor hurt academic performance on average</a:t>
            </a:r>
          </a:p>
          <a:p>
            <a:pPr marL="457200" lvl="1" indent="0">
              <a:buNone/>
            </a:pPr>
            <a:r>
              <a:rPr lang="en-US" sz="1900" dirty="0"/>
              <a:t>	Spoiler alert: This is the hypothesis we find support for!!</a:t>
            </a:r>
          </a:p>
          <a:p>
            <a:pPr marL="457200" lvl="1" indent="0">
              <a:buNone/>
            </a:pPr>
            <a:r>
              <a:rPr lang="en-US" dirty="0"/>
              <a:t>	</a:t>
            </a:r>
          </a:p>
        </p:txBody>
      </p:sp>
    </p:spTree>
    <p:extLst>
      <p:ext uri="{BB962C8B-B14F-4D97-AF65-F5344CB8AC3E}">
        <p14:creationId xmlns:p14="http://schemas.microsoft.com/office/powerpoint/2010/main" val="242872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2429-04ED-45DE-9D0B-F05A0B8E855B}"/>
              </a:ext>
            </a:extLst>
          </p:cNvPr>
          <p:cNvSpPr>
            <a:spLocks noGrp="1"/>
          </p:cNvSpPr>
          <p:nvPr>
            <p:ph type="title"/>
          </p:nvPr>
        </p:nvSpPr>
        <p:spPr/>
        <p:txBody>
          <a:bodyPr/>
          <a:lstStyle/>
          <a:p>
            <a:pPr algn="ctr"/>
            <a:r>
              <a:rPr lang="en-US" u="sng" dirty="0"/>
              <a:t>Video Games Specifically</a:t>
            </a:r>
          </a:p>
        </p:txBody>
      </p:sp>
      <p:sp>
        <p:nvSpPr>
          <p:cNvPr id="3" name="Content Placeholder 2">
            <a:extLst>
              <a:ext uri="{FF2B5EF4-FFF2-40B4-BE49-F238E27FC236}">
                <a16:creationId xmlns:a16="http://schemas.microsoft.com/office/drawing/2014/main" id="{92C883BA-247A-4C9B-AAFB-8201AE4CD142}"/>
              </a:ext>
            </a:extLst>
          </p:cNvPr>
          <p:cNvSpPr>
            <a:spLocks noGrp="1"/>
          </p:cNvSpPr>
          <p:nvPr>
            <p:ph idx="1"/>
          </p:nvPr>
        </p:nvSpPr>
        <p:spPr/>
        <p:txBody>
          <a:bodyPr>
            <a:normAutofit/>
          </a:bodyPr>
          <a:lstStyle/>
          <a:p>
            <a:pPr marL="0" indent="0">
              <a:buNone/>
            </a:pPr>
            <a:r>
              <a:rPr lang="en-US" sz="1800" dirty="0"/>
              <a:t>Video gaming is now a prevalent component of daily routines for youth and young adults, with 90% of teenagers reporting that they play videogames (Anderson and Jiang 2018). </a:t>
            </a:r>
          </a:p>
          <a:p>
            <a:pPr marL="0" indent="0">
              <a:buNone/>
            </a:pPr>
            <a:endParaRPr lang="en-US" sz="1800" dirty="0"/>
          </a:p>
          <a:p>
            <a:pPr marL="0" indent="0">
              <a:buNone/>
            </a:pPr>
            <a:r>
              <a:rPr lang="en-US" sz="1800" dirty="0"/>
              <a:t>For example, the Anand (2007) study above linking time spent playing video games with lower GPAs and SAT scores fails to take into account known correlates of academic performance like personality (</a:t>
            </a:r>
            <a:r>
              <a:rPr lang="en-US" sz="1800" dirty="0" err="1"/>
              <a:t>Noftle</a:t>
            </a:r>
            <a:r>
              <a:rPr lang="en-US" sz="1800" dirty="0"/>
              <a:t> and Robins 2007), sleep (Kelly et al. 2001), and socio-economic factors (Betts and Morell 1999), among many others. </a:t>
            </a:r>
          </a:p>
          <a:p>
            <a:pPr marL="0" indent="0">
              <a:buNone/>
            </a:pPr>
            <a:endParaRPr lang="en-US" sz="1800" dirty="0"/>
          </a:p>
          <a:p>
            <a:pPr marL="0" indent="0">
              <a:buNone/>
            </a:pPr>
            <a:r>
              <a:rPr lang="en-US" sz="1800" dirty="0"/>
              <a:t>What many studies unfortunately neglect is nomological completeness in their models (Burgess et al. 2012; Hauge and Gentile 2003).</a:t>
            </a:r>
          </a:p>
          <a:p>
            <a:pPr marL="0" indent="0">
              <a:buNone/>
            </a:pPr>
            <a:endParaRPr lang="en-US" sz="1800" dirty="0"/>
          </a:p>
          <a:p>
            <a:pPr marL="0" indent="0">
              <a:buNone/>
            </a:pPr>
            <a:r>
              <a:rPr lang="en-US" sz="1800" dirty="0"/>
              <a:t>Our study explicitly controls for these omitted variables.</a:t>
            </a:r>
          </a:p>
        </p:txBody>
      </p:sp>
    </p:spTree>
    <p:extLst>
      <p:ext uri="{BB962C8B-B14F-4D97-AF65-F5344CB8AC3E}">
        <p14:creationId xmlns:p14="http://schemas.microsoft.com/office/powerpoint/2010/main" val="334122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FD6E-05FE-4AEB-B168-2551BF7E5561}"/>
              </a:ext>
            </a:extLst>
          </p:cNvPr>
          <p:cNvSpPr>
            <a:spLocks noGrp="1"/>
          </p:cNvSpPr>
          <p:nvPr>
            <p:ph type="title"/>
          </p:nvPr>
        </p:nvSpPr>
        <p:spPr/>
        <p:txBody>
          <a:bodyPr/>
          <a:lstStyle/>
          <a:p>
            <a:pPr algn="ctr"/>
            <a:r>
              <a:rPr lang="en-US" u="sng" dirty="0"/>
              <a:t>Social Media Specifically</a:t>
            </a:r>
          </a:p>
        </p:txBody>
      </p:sp>
      <p:sp>
        <p:nvSpPr>
          <p:cNvPr id="3" name="Content Placeholder 2">
            <a:extLst>
              <a:ext uri="{FF2B5EF4-FFF2-40B4-BE49-F238E27FC236}">
                <a16:creationId xmlns:a16="http://schemas.microsoft.com/office/drawing/2014/main" id="{1859A000-EAA5-408D-80A5-D7F301E193AD}"/>
              </a:ext>
            </a:extLst>
          </p:cNvPr>
          <p:cNvSpPr>
            <a:spLocks noGrp="1"/>
          </p:cNvSpPr>
          <p:nvPr>
            <p:ph idx="1"/>
          </p:nvPr>
        </p:nvSpPr>
        <p:spPr/>
        <p:txBody>
          <a:bodyPr>
            <a:normAutofit/>
          </a:bodyPr>
          <a:lstStyle/>
          <a:p>
            <a:pPr marL="0" indent="0">
              <a:buNone/>
            </a:pPr>
            <a:r>
              <a:rPr lang="en-US" sz="1800" dirty="0"/>
              <a:t>Videogaming is now almost inextricably intertwined with social media platforms. </a:t>
            </a:r>
          </a:p>
          <a:p>
            <a:pPr marL="0" indent="0">
              <a:buNone/>
            </a:pPr>
            <a:endParaRPr lang="en-US" sz="1800" dirty="0"/>
          </a:p>
          <a:p>
            <a:pPr marL="0" indent="0">
              <a:buNone/>
            </a:pPr>
            <a:r>
              <a:rPr lang="en-US" sz="1800" dirty="0"/>
              <a:t>Many games are delivered through social media platforms or leverage </a:t>
            </a:r>
            <a:r>
              <a:rPr lang="en-US" sz="1800" dirty="0" err="1"/>
              <a:t>socal</a:t>
            </a:r>
            <a:r>
              <a:rPr lang="en-US" sz="1800" dirty="0"/>
              <a:t> media integration in some other way.</a:t>
            </a:r>
          </a:p>
          <a:p>
            <a:pPr marL="0" indent="0">
              <a:buNone/>
            </a:pPr>
            <a:endParaRPr lang="en-US" sz="1800" dirty="0"/>
          </a:p>
          <a:p>
            <a:pPr marL="0" indent="0">
              <a:buNone/>
            </a:pPr>
            <a:r>
              <a:rPr lang="en-US" sz="1800" dirty="0"/>
              <a:t>Videogaming has taken a large step away from being a solo, antisocial activity (Dominick 1984) to being a social enabler (Burroughs 2014; Kirman et al. 2009).</a:t>
            </a:r>
          </a:p>
          <a:p>
            <a:pPr marL="0" indent="0">
              <a:buNone/>
            </a:pPr>
            <a:endParaRPr lang="en-US" sz="1800" dirty="0"/>
          </a:p>
          <a:p>
            <a:pPr marL="0" indent="0">
              <a:buNone/>
            </a:pPr>
            <a:r>
              <a:rPr lang="en-US" sz="1800" dirty="0"/>
              <a:t>Therefore, any contemporary study that makes claims about the effects of videogaming will find it prudent to consider media effects (Leung 2015; Mingle and Adams 2015).</a:t>
            </a:r>
          </a:p>
          <a:p>
            <a:pPr marL="0" indent="0">
              <a:buNone/>
            </a:pPr>
            <a:endParaRPr lang="en-US" sz="1800" dirty="0"/>
          </a:p>
          <a:p>
            <a:pPr marL="0" indent="0">
              <a:buNone/>
            </a:pPr>
            <a:r>
              <a:rPr lang="en-US" sz="1800" dirty="0"/>
              <a:t>Thus, we include social media usage variables too. </a:t>
            </a:r>
          </a:p>
        </p:txBody>
      </p:sp>
    </p:spTree>
    <p:extLst>
      <p:ext uri="{BB962C8B-B14F-4D97-AF65-F5344CB8AC3E}">
        <p14:creationId xmlns:p14="http://schemas.microsoft.com/office/powerpoint/2010/main" val="38981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866B-FCCD-419E-BE09-6B39B5F3D9D9}"/>
              </a:ext>
            </a:extLst>
          </p:cNvPr>
          <p:cNvSpPr>
            <a:spLocks noGrp="1"/>
          </p:cNvSpPr>
          <p:nvPr>
            <p:ph type="title"/>
          </p:nvPr>
        </p:nvSpPr>
        <p:spPr/>
        <p:txBody>
          <a:bodyPr/>
          <a:lstStyle/>
          <a:p>
            <a:pPr algn="ctr"/>
            <a:r>
              <a:rPr lang="en-US" u="sng" dirty="0"/>
              <a:t>Methods</a:t>
            </a:r>
          </a:p>
        </p:txBody>
      </p:sp>
      <p:sp>
        <p:nvSpPr>
          <p:cNvPr id="3" name="Content Placeholder 2">
            <a:extLst>
              <a:ext uri="{FF2B5EF4-FFF2-40B4-BE49-F238E27FC236}">
                <a16:creationId xmlns:a16="http://schemas.microsoft.com/office/drawing/2014/main" id="{E04085E2-0A09-4A8E-A3EB-1A0F6E7326AF}"/>
              </a:ext>
            </a:extLst>
          </p:cNvPr>
          <p:cNvSpPr>
            <a:spLocks noGrp="1"/>
          </p:cNvSpPr>
          <p:nvPr>
            <p:ph idx="1"/>
          </p:nvPr>
        </p:nvSpPr>
        <p:spPr>
          <a:xfrm>
            <a:off x="838200" y="1549178"/>
            <a:ext cx="10515600" cy="4351338"/>
          </a:xfrm>
        </p:spPr>
        <p:txBody>
          <a:bodyPr>
            <a:noAutofit/>
          </a:bodyPr>
          <a:lstStyle/>
          <a:p>
            <a:pPr marL="0" indent="0">
              <a:buNone/>
            </a:pPr>
            <a:r>
              <a:rPr lang="en-US" sz="1800" dirty="0"/>
              <a:t>We use the same survey questionnaire as Brau et al. (2016, 2017) and append approximately 50 questions dealing with video games and social media. </a:t>
            </a:r>
          </a:p>
          <a:p>
            <a:pPr marL="0" indent="0">
              <a:buNone/>
            </a:pPr>
            <a:endParaRPr lang="en-US" sz="1800" dirty="0"/>
          </a:p>
          <a:p>
            <a:pPr marL="0" indent="0">
              <a:buNone/>
            </a:pPr>
            <a:r>
              <a:rPr lang="en-US" sz="1800" dirty="0"/>
              <a:t>Video game questions are expansive ranging from the macro-level question, “Do you play video games” to micro-level questions such as gaming console, time spent, emotional state when playing, and even particular video games, among many others.</a:t>
            </a:r>
          </a:p>
          <a:p>
            <a:pPr marL="0" indent="0">
              <a:buNone/>
            </a:pPr>
            <a:endParaRPr lang="en-US" sz="1800" dirty="0"/>
          </a:p>
          <a:p>
            <a:pPr marL="0" indent="0">
              <a:buNone/>
            </a:pPr>
            <a:r>
              <a:rPr lang="en-US" sz="1800" dirty="0"/>
              <a:t>Survey was beta tested with a group of TAs and RAs. Adjustments were made to survey after beta tests. </a:t>
            </a:r>
          </a:p>
          <a:p>
            <a:pPr marL="0" indent="0">
              <a:buNone/>
            </a:pPr>
            <a:endParaRPr lang="en-US" sz="1800" dirty="0"/>
          </a:p>
          <a:p>
            <a:pPr marL="0" indent="0">
              <a:buNone/>
            </a:pPr>
            <a:r>
              <a:rPr lang="en-US" sz="1800" dirty="0"/>
              <a:t>Students were given extra credit to complete the survey. We had two questions during survey to test their level of engagement. Our final dataset contained 1505 responses, which was an 80% response rate.</a:t>
            </a:r>
          </a:p>
          <a:p>
            <a:pPr marL="0" indent="0">
              <a:buNone/>
            </a:pPr>
            <a:endParaRPr lang="en-US" sz="1800" dirty="0"/>
          </a:p>
          <a:p>
            <a:pPr marL="0" indent="0">
              <a:buNone/>
            </a:pPr>
            <a:r>
              <a:rPr lang="en-US" sz="1800" dirty="0"/>
              <a:t>Data was collected in Fin 201, Introduction to Financial Management in Fall 2019 and Winter 2020 semesters. Results are robust between the two semesters – a check on COVID-19 impact. </a:t>
            </a:r>
          </a:p>
        </p:txBody>
      </p:sp>
    </p:spTree>
    <p:extLst>
      <p:ext uri="{BB962C8B-B14F-4D97-AF65-F5344CB8AC3E}">
        <p14:creationId xmlns:p14="http://schemas.microsoft.com/office/powerpoint/2010/main" val="137841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A55D-31AB-456E-B286-41D49ED1AF39}"/>
              </a:ext>
            </a:extLst>
          </p:cNvPr>
          <p:cNvSpPr>
            <a:spLocks noGrp="1"/>
          </p:cNvSpPr>
          <p:nvPr>
            <p:ph type="title"/>
          </p:nvPr>
        </p:nvSpPr>
        <p:spPr/>
        <p:txBody>
          <a:bodyPr/>
          <a:lstStyle/>
          <a:p>
            <a:pPr algn="ctr"/>
            <a:r>
              <a:rPr lang="en-US" u="sng" dirty="0"/>
              <a:t>Methods (Majors)</a:t>
            </a:r>
          </a:p>
        </p:txBody>
      </p:sp>
      <p:pic>
        <p:nvPicPr>
          <p:cNvPr id="4" name="Content Placeholder 3">
            <a:extLst>
              <a:ext uri="{FF2B5EF4-FFF2-40B4-BE49-F238E27FC236}">
                <a16:creationId xmlns:a16="http://schemas.microsoft.com/office/drawing/2014/main" id="{EC1E0E9D-06D6-4AA0-9BBA-35CC862BAB9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4017" y="1825625"/>
            <a:ext cx="4203966" cy="4351338"/>
          </a:xfrm>
          <a:prstGeom prst="rect">
            <a:avLst/>
          </a:prstGeom>
        </p:spPr>
      </p:pic>
    </p:spTree>
    <p:extLst>
      <p:ext uri="{BB962C8B-B14F-4D97-AF65-F5344CB8AC3E}">
        <p14:creationId xmlns:p14="http://schemas.microsoft.com/office/powerpoint/2010/main" val="758179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912</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An Empirical Examination of Introductory Financial Management Classes: Video Gaming, Social Media, and Academic Performance</vt:lpstr>
      <vt:lpstr>Literature</vt:lpstr>
      <vt:lpstr>More Recently</vt:lpstr>
      <vt:lpstr>Even More Recently</vt:lpstr>
      <vt:lpstr>Video Games Specifically</vt:lpstr>
      <vt:lpstr>Video Games Specifically</vt:lpstr>
      <vt:lpstr>Social Media Specifically</vt:lpstr>
      <vt:lpstr>Methods</vt:lpstr>
      <vt:lpstr>Methods (Majors)</vt:lpstr>
      <vt:lpstr>Correlations  (Spearman)</vt:lpstr>
      <vt:lpstr>Correlations  (Spearman)</vt:lpstr>
      <vt:lpstr>Regression</vt:lpstr>
      <vt:lpstr>Results</vt:lpstr>
      <vt:lpstr>Regression (Of Gamers)</vt:lpstr>
      <vt:lpstr>Results</vt:lpstr>
      <vt:lpstr>Logit Regression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Empirical Examination of an Introductory Finance Class: Video Gaming, Social Media, and Academic Performance</dc:title>
  <dc:creator>Isaac St.Clair</dc:creator>
  <cp:lastModifiedBy>Isaac St.Clair</cp:lastModifiedBy>
  <cp:revision>1</cp:revision>
  <dcterms:created xsi:type="dcterms:W3CDTF">2021-09-15T21:56:08Z</dcterms:created>
  <dcterms:modified xsi:type="dcterms:W3CDTF">2021-09-24T16:11:24Z</dcterms:modified>
</cp:coreProperties>
</file>