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77" r:id="rId3"/>
  </p:sldMasterIdLst>
  <p:notesMasterIdLst>
    <p:notesMasterId r:id="rId42"/>
  </p:notesMasterIdLst>
  <p:sldIdLst>
    <p:sldId id="256" r:id="rId4"/>
    <p:sldId id="311" r:id="rId5"/>
    <p:sldId id="263" r:id="rId6"/>
    <p:sldId id="276" r:id="rId7"/>
    <p:sldId id="312" r:id="rId8"/>
    <p:sldId id="313" r:id="rId9"/>
    <p:sldId id="314" r:id="rId10"/>
    <p:sldId id="417" r:id="rId11"/>
    <p:sldId id="418" r:id="rId12"/>
    <p:sldId id="419" r:id="rId13"/>
    <p:sldId id="315" r:id="rId14"/>
    <p:sldId id="420" r:id="rId15"/>
    <p:sldId id="421" r:id="rId16"/>
    <p:sldId id="422" r:id="rId17"/>
    <p:sldId id="423" r:id="rId18"/>
    <p:sldId id="424" r:id="rId19"/>
    <p:sldId id="425" r:id="rId20"/>
    <p:sldId id="264" r:id="rId21"/>
    <p:sldId id="290" r:id="rId22"/>
    <p:sldId id="428" r:id="rId23"/>
    <p:sldId id="429" r:id="rId24"/>
    <p:sldId id="445" r:id="rId25"/>
    <p:sldId id="430" r:id="rId26"/>
    <p:sldId id="441" r:id="rId27"/>
    <p:sldId id="442" r:id="rId28"/>
    <p:sldId id="443" r:id="rId29"/>
    <p:sldId id="431" r:id="rId30"/>
    <p:sldId id="444" r:id="rId31"/>
    <p:sldId id="432" r:id="rId32"/>
    <p:sldId id="433" r:id="rId33"/>
    <p:sldId id="434" r:id="rId34"/>
    <p:sldId id="435" r:id="rId35"/>
    <p:sldId id="436" r:id="rId36"/>
    <p:sldId id="437" r:id="rId37"/>
    <p:sldId id="438" r:id="rId38"/>
    <p:sldId id="439" r:id="rId39"/>
    <p:sldId id="440" r:id="rId40"/>
    <p:sldId id="44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61"/>
    <p:restoredTop sz="93685"/>
  </p:normalViewPr>
  <p:slideViewPr>
    <p:cSldViewPr>
      <p:cViewPr varScale="1">
        <p:scale>
          <a:sx n="67" d="100"/>
          <a:sy n="67" d="100"/>
        </p:scale>
        <p:origin x="1380" y="7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3A25DF-298F-2F48-9812-E0BE0E8CF350}" type="datetimeFigureOut">
              <a:rPr lang="en-US"/>
              <a:pPr/>
              <a:t>10/9/2019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F8C76D-B8B4-7141-8CD9-2D10AD4E5F53}" type="slidenum">
              <a:rPr/>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p:cNvSpPr>
            <a:spLocks noGrp="1" noRot="1" noChangeAspect="1" noChangeArrowheads="1" noTextEdit="1"/>
          </p:cNvSpPr>
          <p:nvPr>
            <p:ph type="sldImg"/>
          </p:nvPr>
        </p:nvSpPr>
        <p:spPr>
          <a:xfrm>
            <a:off x="1155700" y="692150"/>
            <a:ext cx="4554538" cy="3416300"/>
          </a:xfrm>
          <a:ln/>
        </p:spPr>
      </p:sp>
      <p:sp>
        <p:nvSpPr>
          <p:cNvPr id="1454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70472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p:cNvSpPr>
            <a:spLocks noGrp="1" noRot="1" noChangeAspect="1" noChangeArrowheads="1" noTextEdit="1"/>
          </p:cNvSpPr>
          <p:nvPr>
            <p:ph type="sldImg"/>
          </p:nvPr>
        </p:nvSpPr>
        <p:spPr>
          <a:xfrm>
            <a:off x="1155700" y="692150"/>
            <a:ext cx="4554538" cy="3416300"/>
          </a:xfrm>
          <a:ln/>
        </p:spPr>
      </p:sp>
      <p:sp>
        <p:nvSpPr>
          <p:cNvPr id="14540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538883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p:cNvSpPr>
            <a:spLocks noGrp="1" noRot="1" noChangeAspect="1" noChangeArrowheads="1" noTextEdit="1"/>
          </p:cNvSpPr>
          <p:nvPr>
            <p:ph type="sldImg"/>
          </p:nvPr>
        </p:nvSpPr>
        <p:spPr>
          <a:xfrm>
            <a:off x="1155700" y="692150"/>
            <a:ext cx="4554538" cy="3416300"/>
          </a:xfrm>
          <a:ln/>
        </p:spPr>
      </p:sp>
      <p:sp>
        <p:nvSpPr>
          <p:cNvPr id="14540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35966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p:cNvSpPr>
            <a:spLocks noGrp="1" noRot="1" noChangeAspect="1" noChangeArrowheads="1" noTextEdit="1"/>
          </p:cNvSpPr>
          <p:nvPr>
            <p:ph type="sldImg"/>
          </p:nvPr>
        </p:nvSpPr>
        <p:spPr>
          <a:xfrm>
            <a:off x="1155700" y="692150"/>
            <a:ext cx="4554538" cy="3416300"/>
          </a:xfrm>
          <a:ln/>
        </p:spPr>
      </p:sp>
      <p:sp>
        <p:nvSpPr>
          <p:cNvPr id="1454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79275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p:cNvSpPr>
            <a:spLocks noGrp="1" noRot="1" noChangeAspect="1" noChangeArrowheads="1" noTextEdit="1"/>
          </p:cNvSpPr>
          <p:nvPr>
            <p:ph type="sldImg"/>
          </p:nvPr>
        </p:nvSpPr>
        <p:spPr>
          <a:xfrm>
            <a:off x="1155700" y="692150"/>
            <a:ext cx="4554538" cy="3416300"/>
          </a:xfrm>
          <a:ln/>
        </p:spPr>
      </p:sp>
      <p:sp>
        <p:nvSpPr>
          <p:cNvPr id="1454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16792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1F0F02C8-2237-5540-AFC8-8F1AD8227DD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FFBBD55A-E40C-9440-A121-7B8A8809800D}"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40291" name="Rectangle 2">
            <a:extLst>
              <a:ext uri="{FF2B5EF4-FFF2-40B4-BE49-F238E27FC236}">
                <a16:creationId xmlns:a16="http://schemas.microsoft.com/office/drawing/2014/main" id="{F3F79278-9E88-5F4E-BC2F-0F4800615312}"/>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140292" name="Rectangle 3">
            <a:extLst>
              <a:ext uri="{FF2B5EF4-FFF2-40B4-BE49-F238E27FC236}">
                <a16:creationId xmlns:a16="http://schemas.microsoft.com/office/drawing/2014/main" id="{21F48FF0-18B5-1346-B48A-CA9D3A4464E0}"/>
              </a:ext>
            </a:extLst>
          </p:cNvPr>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pPr>
            <a:r>
              <a:rPr lang="en-US" altLang="en-US">
                <a:ea typeface="ＭＳ Ｐゴシック" panose="020B0600070205080204" pitchFamily="34" charset="-128"/>
              </a:rPr>
              <a:t>\nabla \times (\frac{D}{Dt} \vec V_h) = \nabla \times (-f \hat k \times \vec V_h) - \nabla \times (\nabla_p \Phi)</a:t>
            </a:r>
          </a:p>
          <a:p>
            <a:pPr>
              <a:spcBef>
                <a:spcPct val="0"/>
              </a:spcBef>
            </a:pPr>
            <a:endParaRPr lang="en-US" altLang="en-US">
              <a:ea typeface="ＭＳ Ｐゴシック" panose="020B0600070205080204" pitchFamily="34" charset="-128"/>
            </a:endParaRPr>
          </a:p>
        </p:txBody>
      </p:sp>
    </p:spTree>
    <p:extLst>
      <p:ext uri="{BB962C8B-B14F-4D97-AF65-F5344CB8AC3E}">
        <p14:creationId xmlns:p14="http://schemas.microsoft.com/office/powerpoint/2010/main" val="513989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FD3D0A89-E3E0-5D4A-B9A5-FD93B7E79D1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BF78DC47-3A49-AF4C-B388-C756EC305C03}"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41315" name="Rectangle 2">
            <a:extLst>
              <a:ext uri="{FF2B5EF4-FFF2-40B4-BE49-F238E27FC236}">
                <a16:creationId xmlns:a16="http://schemas.microsoft.com/office/drawing/2014/main" id="{07FBA9FA-CF56-7E44-9D57-6584FA71CC3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6" name="Rectangle 3">
            <a:extLst>
              <a:ext uri="{FF2B5EF4-FFF2-40B4-BE49-F238E27FC236}">
                <a16:creationId xmlns:a16="http://schemas.microsoft.com/office/drawing/2014/main" id="{A33E490C-07FE-BA42-B08C-C4BE3E3E7AE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ea typeface="ＭＳ Ｐゴシック" panose="020B0600070205080204" pitchFamily="34" charset="-128"/>
            </a:endParaRPr>
          </a:p>
        </p:txBody>
      </p:sp>
    </p:spTree>
    <p:extLst>
      <p:ext uri="{BB962C8B-B14F-4D97-AF65-F5344CB8AC3E}">
        <p14:creationId xmlns:p14="http://schemas.microsoft.com/office/powerpoint/2010/main" val="3966013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p:cNvSpPr>
            <a:spLocks noGrp="1" noRot="1" noChangeAspect="1" noChangeArrowheads="1" noTextEdit="1"/>
          </p:cNvSpPr>
          <p:nvPr>
            <p:ph type="sldImg"/>
          </p:nvPr>
        </p:nvSpPr>
        <p:spPr>
          <a:xfrm>
            <a:off x="1155700" y="692150"/>
            <a:ext cx="4554538" cy="3416300"/>
          </a:xfrm>
          <a:ln/>
        </p:spPr>
      </p:sp>
      <p:sp>
        <p:nvSpPr>
          <p:cNvPr id="1454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680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p:cNvSpPr>
            <a:spLocks noGrp="1" noRot="1" noChangeAspect="1" noChangeArrowheads="1" noTextEdit="1"/>
          </p:cNvSpPr>
          <p:nvPr>
            <p:ph type="sldImg"/>
          </p:nvPr>
        </p:nvSpPr>
        <p:spPr>
          <a:xfrm>
            <a:off x="1155700" y="692150"/>
            <a:ext cx="4554538" cy="3416300"/>
          </a:xfrm>
          <a:ln/>
        </p:spPr>
      </p:sp>
      <p:sp>
        <p:nvSpPr>
          <p:cNvPr id="14540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558807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p:cNvSpPr>
            <a:spLocks noGrp="1" noRot="1" noChangeAspect="1" noChangeArrowheads="1" noTextEdit="1"/>
          </p:cNvSpPr>
          <p:nvPr>
            <p:ph type="sldImg"/>
          </p:nvPr>
        </p:nvSpPr>
        <p:spPr>
          <a:xfrm>
            <a:off x="1155700" y="692150"/>
            <a:ext cx="4554538" cy="3416300"/>
          </a:xfrm>
          <a:ln/>
        </p:spPr>
      </p:sp>
      <p:sp>
        <p:nvSpPr>
          <p:cNvPr id="14540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503103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p:cNvSpPr>
            <a:spLocks noGrp="1" noRot="1" noChangeAspect="1" noChangeArrowheads="1" noTextEdit="1"/>
          </p:cNvSpPr>
          <p:nvPr>
            <p:ph type="sldImg"/>
          </p:nvPr>
        </p:nvSpPr>
        <p:spPr>
          <a:xfrm>
            <a:off x="1155700" y="692150"/>
            <a:ext cx="4554538" cy="3416300"/>
          </a:xfrm>
          <a:ln/>
        </p:spPr>
      </p:sp>
      <p:sp>
        <p:nvSpPr>
          <p:cNvPr id="14540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32107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0150193-55E4-421C-9F92-3304CC3C3F97}" type="datetimeFigureOut">
              <a:rPr lang="en-US" smtClean="0"/>
              <a:pPr/>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207819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150193-55E4-421C-9F92-3304CC3C3F97}" type="datetimeFigureOut">
              <a:rPr lang="en-US" smtClean="0"/>
              <a:pPr/>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87294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150193-55E4-421C-9F92-3304CC3C3F97}" type="datetimeFigureOut">
              <a:rPr lang="en-US" smtClean="0"/>
              <a:pPr/>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4249563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437870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3287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3677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8591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4893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0171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27868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09166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150193-55E4-421C-9F92-3304CC3C3F97}" type="datetimeFigureOut">
              <a:rPr lang="en-US" smtClean="0"/>
              <a:pPr/>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1086339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27889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82768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457200"/>
            <a:ext cx="56769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39102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457200"/>
            <a:ext cx="77724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53452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68BBBB2-C3BC-C14D-8B2A-051F4388CABE}"/>
              </a:ext>
            </a:extLst>
          </p:cNvPr>
          <p:cNvSpPr>
            <a:spLocks noGrp="1" noChangeArrowheads="1"/>
          </p:cNvSpPr>
          <p:nvPr>
            <p:ph type="dt" sz="half" idx="10"/>
          </p:nvPr>
        </p:nvSpPr>
        <p:spPr/>
        <p:txBody>
          <a:bodyPr/>
          <a:lstStyle>
            <a:lvl1pPr eaLnBrk="1" fontAlgn="auto" hangingPunct="1">
              <a:spcBef>
                <a:spcPts val="0"/>
              </a:spcBef>
              <a:spcAft>
                <a:spcPts val="0"/>
              </a:spcAft>
              <a:defRPr>
                <a:latin typeface="+mn-lt"/>
                <a:ea typeface="+mn-ea"/>
                <a:cs typeface="+mn-cs"/>
              </a:defRPr>
            </a:lvl1pPr>
          </a:lstStyle>
          <a:p>
            <a:pPr>
              <a:defRPr/>
            </a:pPr>
            <a:endParaRPr lang="en-US"/>
          </a:p>
        </p:txBody>
      </p:sp>
      <p:sp>
        <p:nvSpPr>
          <p:cNvPr id="3" name="Rectangle 5">
            <a:extLst>
              <a:ext uri="{FF2B5EF4-FFF2-40B4-BE49-F238E27FC236}">
                <a16:creationId xmlns:a16="http://schemas.microsoft.com/office/drawing/2014/main" id="{D3E67EE2-6141-E54A-AD0F-AB44E98A1588}"/>
              </a:ext>
            </a:extLst>
          </p:cNvPr>
          <p:cNvSpPr>
            <a:spLocks noGrp="1" noChangeArrowheads="1"/>
          </p:cNvSpPr>
          <p:nvPr>
            <p:ph type="ftr" sz="quarter" idx="11"/>
          </p:nvPr>
        </p:nvSpPr>
        <p:spPr/>
        <p:txBody>
          <a:bodyPr/>
          <a:lstStyle>
            <a:lvl1pPr eaLnBrk="1" fontAlgn="auto" hangingPunct="1">
              <a:spcBef>
                <a:spcPts val="0"/>
              </a:spcBef>
              <a:spcAft>
                <a:spcPts val="0"/>
              </a:spcAft>
              <a:defRPr>
                <a:latin typeface="+mn-lt"/>
                <a:ea typeface="+mn-ea"/>
                <a:cs typeface="+mn-cs"/>
              </a:defRPr>
            </a:lvl1pPr>
          </a:lstStyle>
          <a:p>
            <a:pPr>
              <a:defRPr/>
            </a:pPr>
            <a:endParaRPr lang="en-US"/>
          </a:p>
        </p:txBody>
      </p:sp>
      <p:sp>
        <p:nvSpPr>
          <p:cNvPr id="4" name="Rectangle 6">
            <a:extLst>
              <a:ext uri="{FF2B5EF4-FFF2-40B4-BE49-F238E27FC236}">
                <a16:creationId xmlns:a16="http://schemas.microsoft.com/office/drawing/2014/main" id="{F6D1C034-087D-084B-BBF8-3E195EE648B0}"/>
              </a:ext>
            </a:extLst>
          </p:cNvPr>
          <p:cNvSpPr>
            <a:spLocks noGrp="1" noChangeArrowheads="1"/>
          </p:cNvSpPr>
          <p:nvPr>
            <p:ph type="sldNum" sz="quarter" idx="12"/>
          </p:nvPr>
        </p:nvSpPr>
        <p:spPr/>
        <p:txBody>
          <a:bodyPr/>
          <a:lstStyle>
            <a:lvl1pPr eaLnBrk="1" hangingPunct="1">
              <a:defRPr/>
            </a:lvl1pPr>
          </a:lstStyle>
          <a:p>
            <a:fld id="{5E19CC03-1020-D24B-9A4C-6A4886BB6034}" type="slidenum">
              <a:rPr lang="en-US" altLang="en-US"/>
              <a:pPr/>
              <a:t>‹#›</a:t>
            </a:fld>
            <a:endParaRPr lang="en-US" altLang="en-US"/>
          </a:p>
        </p:txBody>
      </p:sp>
    </p:spTree>
    <p:extLst>
      <p:ext uri="{BB962C8B-B14F-4D97-AF65-F5344CB8AC3E}">
        <p14:creationId xmlns:p14="http://schemas.microsoft.com/office/powerpoint/2010/main" val="26817691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FED2F64-D734-1E42-B1A3-7B8C01A2294E}"/>
              </a:ext>
            </a:extLst>
          </p:cNvPr>
          <p:cNvSpPr>
            <a:spLocks noGrp="1" noChangeArrowheads="1"/>
          </p:cNvSpPr>
          <p:nvPr>
            <p:ph type="dt" sz="half" idx="10"/>
          </p:nvPr>
        </p:nvSpPr>
        <p:spPr/>
        <p:txBody>
          <a:bodyPr/>
          <a:lstStyle>
            <a:lvl1pPr eaLnBrk="1" fontAlgn="auto" hangingPunct="1">
              <a:spcBef>
                <a:spcPts val="0"/>
              </a:spcBef>
              <a:spcAft>
                <a:spcPts val="0"/>
              </a:spcAft>
              <a:defRPr>
                <a:latin typeface="+mn-lt"/>
                <a:ea typeface="+mn-ea"/>
                <a:cs typeface="+mn-cs"/>
              </a:defRPr>
            </a:lvl1pPr>
          </a:lstStyle>
          <a:p>
            <a:pPr>
              <a:defRPr/>
            </a:pPr>
            <a:endParaRPr lang="en-US"/>
          </a:p>
        </p:txBody>
      </p:sp>
      <p:sp>
        <p:nvSpPr>
          <p:cNvPr id="5" name="Rectangle 5">
            <a:extLst>
              <a:ext uri="{FF2B5EF4-FFF2-40B4-BE49-F238E27FC236}">
                <a16:creationId xmlns:a16="http://schemas.microsoft.com/office/drawing/2014/main" id="{428141F2-8509-2B49-8C91-6F6805CEE6A2}"/>
              </a:ext>
            </a:extLst>
          </p:cNvPr>
          <p:cNvSpPr>
            <a:spLocks noGrp="1" noChangeArrowheads="1"/>
          </p:cNvSpPr>
          <p:nvPr>
            <p:ph type="ftr" sz="quarter" idx="11"/>
          </p:nvPr>
        </p:nvSpPr>
        <p:spPr/>
        <p:txBody>
          <a:bodyPr/>
          <a:lstStyle>
            <a:lvl1pPr eaLnBrk="1" fontAlgn="auto" hangingPunct="1">
              <a:spcBef>
                <a:spcPts val="0"/>
              </a:spcBef>
              <a:spcAft>
                <a:spcPts val="0"/>
              </a:spcAft>
              <a:defRPr>
                <a:latin typeface="+mn-lt"/>
                <a:ea typeface="+mn-ea"/>
                <a:cs typeface="+mn-cs"/>
              </a:defRPr>
            </a:lvl1pPr>
          </a:lstStyle>
          <a:p>
            <a:pPr>
              <a:defRPr/>
            </a:pPr>
            <a:endParaRPr lang="en-US"/>
          </a:p>
        </p:txBody>
      </p:sp>
      <p:sp>
        <p:nvSpPr>
          <p:cNvPr id="6" name="Rectangle 6">
            <a:extLst>
              <a:ext uri="{FF2B5EF4-FFF2-40B4-BE49-F238E27FC236}">
                <a16:creationId xmlns:a16="http://schemas.microsoft.com/office/drawing/2014/main" id="{DE44ADA5-7B59-AD4F-A4A2-1D4BB23C1224}"/>
              </a:ext>
            </a:extLst>
          </p:cNvPr>
          <p:cNvSpPr>
            <a:spLocks noGrp="1" noChangeArrowheads="1"/>
          </p:cNvSpPr>
          <p:nvPr>
            <p:ph type="sldNum" sz="quarter" idx="12"/>
          </p:nvPr>
        </p:nvSpPr>
        <p:spPr/>
        <p:txBody>
          <a:bodyPr/>
          <a:lstStyle>
            <a:lvl1pPr eaLnBrk="1" hangingPunct="1">
              <a:defRPr/>
            </a:lvl1pPr>
          </a:lstStyle>
          <a:p>
            <a:fld id="{D9ECA8B3-6AA7-9547-BE3C-38ED9699BA14}" type="slidenum">
              <a:rPr lang="en-US" altLang="en-US"/>
              <a:pPr/>
              <a:t>‹#›</a:t>
            </a:fld>
            <a:endParaRPr lang="en-US" altLang="en-US"/>
          </a:p>
        </p:txBody>
      </p:sp>
    </p:spTree>
    <p:extLst>
      <p:ext uri="{BB962C8B-B14F-4D97-AF65-F5344CB8AC3E}">
        <p14:creationId xmlns:p14="http://schemas.microsoft.com/office/powerpoint/2010/main" val="260135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150193-55E4-421C-9F92-3304CC3C3F97}" type="datetimeFigureOut">
              <a:rPr lang="en-US" smtClean="0"/>
              <a:pPr/>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2013303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150193-55E4-421C-9F92-3304CC3C3F97}" type="datetimeFigureOut">
              <a:rPr lang="en-US" smtClean="0"/>
              <a:pPr/>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1986243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150193-55E4-421C-9F92-3304CC3C3F97}" type="datetimeFigureOut">
              <a:rPr lang="en-US" smtClean="0"/>
              <a:pPr/>
              <a:t>10/9/2019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1213156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150193-55E4-421C-9F92-3304CC3C3F97}" type="datetimeFigureOut">
              <a:rPr lang="en-US" smtClean="0"/>
              <a:pPr/>
              <a:t>10/9/2019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3982705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50193-55E4-421C-9F92-3304CC3C3F97}" type="datetimeFigureOut">
              <a:rPr lang="en-US" smtClean="0"/>
              <a:pPr/>
              <a:t>10/9/2019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583636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150193-55E4-421C-9F92-3304CC3C3F97}" type="datetimeFigureOut">
              <a:rPr lang="en-US" smtClean="0"/>
              <a:pPr/>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866763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150193-55E4-421C-9F92-3304CC3C3F97}" type="datetimeFigureOut">
              <a:rPr lang="en-US" smtClean="0"/>
              <a:pPr/>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1723049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50193-55E4-421C-9F92-3304CC3C3F97}" type="datetimeFigureOut">
              <a:rPr lang="en-US" smtClean="0"/>
              <a:pPr/>
              <a:t>10/9/2019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6C0FFA-BE8E-41F8-BD21-CB7126B7DA14}" type="slidenum">
              <a:rPr lang="en-US" smtClean="0"/>
              <a:pPr/>
              <a:t>‹#›</a:t>
            </a:fld>
            <a:endParaRPr lang="en-US"/>
          </a:p>
        </p:txBody>
      </p:sp>
    </p:spTree>
    <p:extLst>
      <p:ext uri="{BB962C8B-B14F-4D97-AF65-F5344CB8AC3E}">
        <p14:creationId xmlns:p14="http://schemas.microsoft.com/office/powerpoint/2010/main" val="3796172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457200"/>
            <a:ext cx="7772400" cy="11430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3890759"/>
      </p:ext>
    </p:extLst>
  </p:cSld>
  <p:clrMap bg1="dk2" tx1="lt1" bg2="dk1"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eaLnBrk="0" fontAlgn="base" hangingPunct="0">
        <a:spcBef>
          <a:spcPct val="0"/>
        </a:spcBef>
        <a:spcAft>
          <a:spcPct val="0"/>
        </a:spcAft>
        <a:defRPr sz="4400">
          <a:solidFill>
            <a:schemeClr val="tx2"/>
          </a:solidFill>
          <a:latin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SzPct val="10000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2800">
          <a:solidFill>
            <a:schemeClr val="tx1"/>
          </a:solidFill>
          <a:latin typeface="+mn-lt"/>
        </a:defRPr>
      </a:lvl2pPr>
      <a:lvl3pPr marL="1143000" indent="-228600" algn="l" rtl="0" eaLnBrk="0" fontAlgn="base" hangingPunct="0">
        <a:spcBef>
          <a:spcPct val="20000"/>
        </a:spcBef>
        <a:spcAft>
          <a:spcPct val="0"/>
        </a:spcAft>
        <a:buSzPct val="100000"/>
        <a:buChar char="•"/>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mn-lt"/>
        </a:defRPr>
      </a:lvl4pPr>
      <a:lvl5pPr marL="2057400" indent="-228600" algn="l" rtl="0" eaLnBrk="0" fontAlgn="base" hangingPunct="0">
        <a:spcBef>
          <a:spcPct val="20000"/>
        </a:spcBef>
        <a:spcAft>
          <a:spcPct val="0"/>
        </a:spcAft>
        <a:buSzPct val="100000"/>
        <a:buChar char="•"/>
        <a:defRPr sz="2000">
          <a:solidFill>
            <a:schemeClr val="tx1"/>
          </a:solidFill>
          <a:latin typeface="+mn-lt"/>
        </a:defRPr>
      </a:lvl5pPr>
      <a:lvl6pPr marL="2514600" indent="-228600" algn="l" rtl="0" eaLnBrk="0" fontAlgn="base" hangingPunct="0">
        <a:spcBef>
          <a:spcPct val="20000"/>
        </a:spcBef>
        <a:spcAft>
          <a:spcPct val="0"/>
        </a:spcAft>
        <a:buSzPct val="100000"/>
        <a:buChar char="•"/>
        <a:defRPr sz="2000">
          <a:solidFill>
            <a:schemeClr val="tx1"/>
          </a:solidFill>
          <a:latin typeface="+mn-lt"/>
        </a:defRPr>
      </a:lvl6pPr>
      <a:lvl7pPr marL="2971800" indent="-228600" algn="l" rtl="0" eaLnBrk="0" fontAlgn="base" hangingPunct="0">
        <a:spcBef>
          <a:spcPct val="20000"/>
        </a:spcBef>
        <a:spcAft>
          <a:spcPct val="0"/>
        </a:spcAft>
        <a:buSzPct val="100000"/>
        <a:buChar char="•"/>
        <a:defRPr sz="2000">
          <a:solidFill>
            <a:schemeClr val="tx1"/>
          </a:solidFill>
          <a:latin typeface="+mn-lt"/>
        </a:defRPr>
      </a:lvl7pPr>
      <a:lvl8pPr marL="3429000" indent="-228600" algn="l" rtl="0" eaLnBrk="0" fontAlgn="base" hangingPunct="0">
        <a:spcBef>
          <a:spcPct val="20000"/>
        </a:spcBef>
        <a:spcAft>
          <a:spcPct val="0"/>
        </a:spcAft>
        <a:buSzPct val="100000"/>
        <a:buChar char="•"/>
        <a:defRPr sz="2000">
          <a:solidFill>
            <a:schemeClr val="tx1"/>
          </a:solidFill>
          <a:latin typeface="+mn-lt"/>
        </a:defRPr>
      </a:lvl8pPr>
      <a:lvl9pPr marL="3886200" indent="-228600" algn="l" rtl="0" eaLnBrk="0" fontAlgn="base" hangingPunct="0">
        <a:spcBef>
          <a:spcPct val="20000"/>
        </a:spcBef>
        <a:spcAft>
          <a:spcPct val="0"/>
        </a:spcAft>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945ECDA-7BEC-A241-ADFB-9215946AE1FF}"/>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a:extLst>
              <a:ext uri="{FF2B5EF4-FFF2-40B4-BE49-F238E27FC236}">
                <a16:creationId xmlns:a16="http://schemas.microsoft.com/office/drawing/2014/main" id="{159C19F4-DF21-324D-89AC-96CC35E47E01}"/>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69D84CFC-9474-F949-BB9F-D5295E44510A}"/>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400">
                <a:solidFill>
                  <a:srgbClr val="000000"/>
                </a:solidFill>
                <a:latin typeface="Arial" pitchFamily="-84" charset="0"/>
                <a:ea typeface="ＭＳ Ｐゴシック" pitchFamily="-84" charset="-128"/>
                <a:cs typeface="ＭＳ Ｐゴシック" pitchFamily="-84" charset="-128"/>
              </a:defRPr>
            </a:lvl1pPr>
          </a:lstStyle>
          <a:p>
            <a:pPr>
              <a:defRPr/>
            </a:pPr>
            <a:endParaRPr lang="en-US"/>
          </a:p>
        </p:txBody>
      </p:sp>
      <p:sp>
        <p:nvSpPr>
          <p:cNvPr id="1029" name="Rectangle 5">
            <a:extLst>
              <a:ext uri="{FF2B5EF4-FFF2-40B4-BE49-F238E27FC236}">
                <a16:creationId xmlns:a16="http://schemas.microsoft.com/office/drawing/2014/main" id="{85DCA7E6-5BA6-D64E-94FF-102405BEABE2}"/>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solidFill>
                  <a:srgbClr val="000000"/>
                </a:solidFill>
                <a:latin typeface="Arial" pitchFamily="-84" charset="0"/>
                <a:ea typeface="ＭＳ Ｐゴシック" pitchFamily="-84" charset="-128"/>
                <a:cs typeface="ＭＳ Ｐゴシック" pitchFamily="-84" charset="-128"/>
              </a:defRPr>
            </a:lvl1pPr>
          </a:lstStyle>
          <a:p>
            <a:pPr>
              <a:defRPr/>
            </a:pPr>
            <a:endParaRPr lang="en-US"/>
          </a:p>
        </p:txBody>
      </p:sp>
      <p:sp>
        <p:nvSpPr>
          <p:cNvPr id="1030" name="Rectangle 6">
            <a:extLst>
              <a:ext uri="{FF2B5EF4-FFF2-40B4-BE49-F238E27FC236}">
                <a16:creationId xmlns:a16="http://schemas.microsoft.com/office/drawing/2014/main" id="{1657A112-41F9-3F4A-ADDE-363D65384508}"/>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400">
                <a:solidFill>
                  <a:srgbClr val="000000"/>
                </a:solidFill>
              </a:defRPr>
            </a:lvl1pPr>
          </a:lstStyle>
          <a:p>
            <a:fld id="{9255A7E7-BBE6-B24B-B29A-9170FFB87AC5}" type="slidenum">
              <a:rPr lang="en-US" altLang="en-US"/>
              <a:pPr/>
              <a:t>‹#›</a:t>
            </a:fld>
            <a:endParaRPr lang="en-US" altLang="en-US"/>
          </a:p>
        </p:txBody>
      </p:sp>
    </p:spTree>
    <p:extLst>
      <p:ext uri="{BB962C8B-B14F-4D97-AF65-F5344CB8AC3E}">
        <p14:creationId xmlns:p14="http://schemas.microsoft.com/office/powerpoint/2010/main" val="1406570934"/>
      </p:ext>
    </p:extLst>
  </p:cSld>
  <p:clrMap bg1="lt1" tx1="dk1" bg2="lt2" tx2="dk2" accent1="accent1" accent2="accent2" accent3="accent3" accent4="accent4" accent5="accent5" accent6="accent6" hlink="hlink" folHlink="folHlink"/>
  <p:sldLayoutIdLst>
    <p:sldLayoutId id="2147483678" r:id="rId1"/>
    <p:sldLayoutId id="2147483679" r:id="rId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111" charset="0"/>
          <a:ea typeface="ＭＳ Ｐゴシック" pitchFamily="-111" charset="-128"/>
          <a:cs typeface="ＭＳ Ｐゴシック" pitchFamily="-111" charset="-128"/>
        </a:defRPr>
      </a:lvl2pPr>
      <a:lvl3pPr algn="ctr" rtl="0" eaLnBrk="0" fontAlgn="base" hangingPunct="0">
        <a:spcBef>
          <a:spcPct val="0"/>
        </a:spcBef>
        <a:spcAft>
          <a:spcPct val="0"/>
        </a:spcAft>
        <a:defRPr sz="4400">
          <a:solidFill>
            <a:schemeClr val="tx2"/>
          </a:solidFill>
          <a:latin typeface="Arial" pitchFamily="-111" charset="0"/>
          <a:ea typeface="ＭＳ Ｐゴシック" pitchFamily="-111" charset="-128"/>
          <a:cs typeface="ＭＳ Ｐゴシック" pitchFamily="-111" charset="-128"/>
        </a:defRPr>
      </a:lvl3pPr>
      <a:lvl4pPr algn="ctr" rtl="0" eaLnBrk="0" fontAlgn="base" hangingPunct="0">
        <a:spcBef>
          <a:spcPct val="0"/>
        </a:spcBef>
        <a:spcAft>
          <a:spcPct val="0"/>
        </a:spcAft>
        <a:defRPr sz="4400">
          <a:solidFill>
            <a:schemeClr val="tx2"/>
          </a:solidFill>
          <a:latin typeface="Arial" pitchFamily="-111" charset="0"/>
          <a:ea typeface="ＭＳ Ｐゴシック" pitchFamily="-111" charset="-128"/>
          <a:cs typeface="ＭＳ Ｐゴシック" pitchFamily="-111" charset="-128"/>
        </a:defRPr>
      </a:lvl4pPr>
      <a:lvl5pPr algn="ctr" rtl="0" eaLnBrk="0" fontAlgn="base" hangingPunct="0">
        <a:spcBef>
          <a:spcPct val="0"/>
        </a:spcBef>
        <a:spcAft>
          <a:spcPct val="0"/>
        </a:spcAft>
        <a:defRPr sz="4400">
          <a:solidFill>
            <a:schemeClr val="tx2"/>
          </a:solidFill>
          <a:latin typeface="Arial" pitchFamily="-111" charset="0"/>
          <a:ea typeface="ＭＳ Ｐゴシック" pitchFamily="-111" charset="-128"/>
          <a:cs typeface="ＭＳ Ｐゴシック" pitchFamily="-111" charset="-128"/>
        </a:defRPr>
      </a:lvl5pPr>
      <a:lvl6pPr marL="457200" algn="ctr" rtl="0" fontAlgn="base">
        <a:spcBef>
          <a:spcPct val="0"/>
        </a:spcBef>
        <a:spcAft>
          <a:spcPct val="0"/>
        </a:spcAft>
        <a:defRPr sz="4400">
          <a:solidFill>
            <a:schemeClr val="tx2"/>
          </a:solidFill>
          <a:latin typeface="Arial" pitchFamily="-111" charset="0"/>
          <a:ea typeface="ＭＳ Ｐゴシック" pitchFamily="-111" charset="-128"/>
          <a:cs typeface="ＭＳ Ｐゴシック" pitchFamily="-111" charset="-128"/>
        </a:defRPr>
      </a:lvl6pPr>
      <a:lvl7pPr marL="914400" algn="ctr" rtl="0" fontAlgn="base">
        <a:spcBef>
          <a:spcPct val="0"/>
        </a:spcBef>
        <a:spcAft>
          <a:spcPct val="0"/>
        </a:spcAft>
        <a:defRPr sz="4400">
          <a:solidFill>
            <a:schemeClr val="tx2"/>
          </a:solidFill>
          <a:latin typeface="Arial" pitchFamily="-111" charset="0"/>
          <a:ea typeface="ＭＳ Ｐゴシック" pitchFamily="-111" charset="-128"/>
          <a:cs typeface="ＭＳ Ｐゴシック" pitchFamily="-111" charset="-128"/>
        </a:defRPr>
      </a:lvl7pPr>
      <a:lvl8pPr marL="1371600" algn="ctr" rtl="0" fontAlgn="base">
        <a:spcBef>
          <a:spcPct val="0"/>
        </a:spcBef>
        <a:spcAft>
          <a:spcPct val="0"/>
        </a:spcAft>
        <a:defRPr sz="4400">
          <a:solidFill>
            <a:schemeClr val="tx2"/>
          </a:solidFill>
          <a:latin typeface="Arial" pitchFamily="-111" charset="0"/>
          <a:ea typeface="ＭＳ Ｐゴシック" pitchFamily="-111" charset="-128"/>
          <a:cs typeface="ＭＳ Ｐゴシック" pitchFamily="-111" charset="-128"/>
        </a:defRPr>
      </a:lvl8pPr>
      <a:lvl9pPr marL="1828800" algn="ctr" rtl="0" fontAlgn="base">
        <a:spcBef>
          <a:spcPct val="0"/>
        </a:spcBef>
        <a:spcAft>
          <a:spcPct val="0"/>
        </a:spcAft>
        <a:defRPr sz="4400">
          <a:solidFill>
            <a:schemeClr val="tx2"/>
          </a:solidFill>
          <a:latin typeface="Arial" pitchFamily="-111" charset="0"/>
          <a:ea typeface="ＭＳ Ｐゴシック" pitchFamily="-111" charset="-128"/>
          <a:cs typeface="ＭＳ Ｐゴシック" pitchFamily="-111"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emf"/><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2914650"/>
          </a:xfrm>
        </p:spPr>
        <p:txBody>
          <a:bodyPr>
            <a:normAutofit fontScale="90000"/>
          </a:bodyPr>
          <a:lstStyle/>
          <a:p>
            <a:r>
              <a:rPr lang="en-US" dirty="0"/>
              <a:t>Warm-core vs. cool-core vortices</a:t>
            </a:r>
            <a:br>
              <a:rPr lang="en-US" dirty="0"/>
            </a:br>
            <a:r>
              <a:rPr lang="en-US" sz="2800" dirty="0"/>
              <a:t>Combining the prior concepts of: </a:t>
            </a:r>
            <a:br>
              <a:rPr lang="en-US" sz="2800" dirty="0"/>
            </a:br>
            <a:r>
              <a:rPr lang="en-US" sz="2800" dirty="0"/>
              <a:t>thermal wind and vorticity</a:t>
            </a:r>
            <a:br>
              <a:rPr lang="en-US" sz="2800" dirty="0"/>
            </a:br>
            <a:br>
              <a:rPr lang="en-US" sz="2800" dirty="0"/>
            </a:br>
            <a:r>
              <a:rPr lang="en-US" dirty="0"/>
              <a:t>Background first</a:t>
            </a:r>
            <a:r>
              <a:rPr lang="en-US"/>
              <a:t>, then </a:t>
            </a:r>
            <a:br>
              <a:rPr lang="en-US" dirty="0">
                <a:solidFill>
                  <a:srgbClr val="FF0000"/>
                </a:solidFill>
              </a:rPr>
            </a:br>
            <a:r>
              <a:rPr lang="en-US" dirty="0">
                <a:solidFill>
                  <a:srgbClr val="FF0000"/>
                </a:solidFill>
              </a:rPr>
              <a:t>Assignment: </a:t>
            </a:r>
            <a:r>
              <a:rPr lang="en-US">
                <a:solidFill>
                  <a:srgbClr val="FF0000"/>
                </a:solidFill>
              </a:rPr>
              <a:t>slides 22-38</a:t>
            </a:r>
            <a:endParaRPr lang="en-US" dirty="0"/>
          </a:p>
        </p:txBody>
      </p:sp>
      <p:sp>
        <p:nvSpPr>
          <p:cNvPr id="3" name="Subtitle 2"/>
          <p:cNvSpPr>
            <a:spLocks noGrp="1"/>
          </p:cNvSpPr>
          <p:nvPr>
            <p:ph type="subTitle" idx="1"/>
          </p:nvPr>
        </p:nvSpPr>
        <p:spPr/>
        <p:txBody>
          <a:bodyPr>
            <a:normAutofit/>
          </a:bodyPr>
          <a:lstStyle/>
          <a:p>
            <a:r>
              <a:rPr lang="en-US" dirty="0"/>
              <a:t>ATM 561, fall 2019</a:t>
            </a:r>
          </a:p>
          <a:p>
            <a:r>
              <a:rPr lang="en-US" dirty="0"/>
              <a:t>Brian Mapes, Univ of Miami</a:t>
            </a:r>
          </a:p>
        </p:txBody>
      </p:sp>
    </p:spTree>
    <p:extLst>
      <p:ext uri="{BB962C8B-B14F-4D97-AF65-F5344CB8AC3E}">
        <p14:creationId xmlns:p14="http://schemas.microsoft.com/office/powerpoint/2010/main" val="1830117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7B37-25C2-9E45-BCC3-AD28F0FC57F7}"/>
              </a:ext>
            </a:extLst>
          </p:cNvPr>
          <p:cNvSpPr>
            <a:spLocks noGrp="1"/>
          </p:cNvSpPr>
          <p:nvPr>
            <p:ph type="title"/>
          </p:nvPr>
        </p:nvSpPr>
        <p:spPr/>
        <p:txBody>
          <a:bodyPr/>
          <a:lstStyle/>
          <a:p>
            <a:r>
              <a:rPr lang="en-US" dirty="0">
                <a:solidFill>
                  <a:schemeClr val="bg2"/>
                </a:solidFill>
              </a:rPr>
              <a:t>This view emphasizes </a:t>
            </a:r>
            <a:r>
              <a:rPr lang="en-US" i="1" dirty="0">
                <a:solidFill>
                  <a:srgbClr val="C00000"/>
                </a:solidFill>
              </a:rPr>
              <a:t>vortices</a:t>
            </a:r>
            <a:r>
              <a:rPr lang="en-US" dirty="0">
                <a:solidFill>
                  <a:schemeClr val="bg2"/>
                </a:solidFill>
              </a:rPr>
              <a:t> as the unit of flow</a:t>
            </a:r>
          </a:p>
        </p:txBody>
      </p:sp>
      <p:sp>
        <p:nvSpPr>
          <p:cNvPr id="3" name="Content Placeholder 2">
            <a:extLst>
              <a:ext uri="{FF2B5EF4-FFF2-40B4-BE49-F238E27FC236}">
                <a16:creationId xmlns:a16="http://schemas.microsoft.com/office/drawing/2014/main" id="{14374774-83FB-6748-A1DB-A2D2FC42BA0A}"/>
              </a:ext>
            </a:extLst>
          </p:cNvPr>
          <p:cNvSpPr>
            <a:spLocks noGrp="1"/>
          </p:cNvSpPr>
          <p:nvPr>
            <p:ph idx="1"/>
          </p:nvPr>
        </p:nvSpPr>
        <p:spPr>
          <a:xfrm>
            <a:off x="457200" y="1981200"/>
            <a:ext cx="8534400" cy="4114800"/>
          </a:xfrm>
        </p:spPr>
        <p:txBody>
          <a:bodyPr/>
          <a:lstStyle/>
          <a:p>
            <a:endParaRPr lang="en-US" dirty="0">
              <a:solidFill>
                <a:schemeClr val="bg2"/>
              </a:solidFill>
            </a:endParaRPr>
          </a:p>
          <a:p>
            <a:endParaRPr lang="en-US" dirty="0">
              <a:solidFill>
                <a:schemeClr val="bg2"/>
              </a:solidFill>
            </a:endParaRPr>
          </a:p>
          <a:p>
            <a:r>
              <a:rPr lang="en-US" dirty="0">
                <a:solidFill>
                  <a:schemeClr val="bg2"/>
                </a:solidFill>
              </a:rPr>
              <a:t>To predict vorticity, we just need vorticity</a:t>
            </a:r>
          </a:p>
          <a:p>
            <a:pPr lvl="2"/>
            <a:r>
              <a:rPr lang="en-US" dirty="0">
                <a:solidFill>
                  <a:schemeClr val="bg2"/>
                </a:solidFill>
              </a:rPr>
              <a:t>induced wind drops like 1/distance</a:t>
            </a:r>
          </a:p>
          <a:p>
            <a:pPr lvl="2"/>
            <a:r>
              <a:rPr lang="en-US" dirty="0">
                <a:solidFill>
                  <a:schemeClr val="bg2"/>
                </a:solidFill>
              </a:rPr>
              <a:t>vorticity itself is advected by wind like a tracer</a:t>
            </a:r>
          </a:p>
          <a:p>
            <a:pPr lvl="3"/>
            <a:r>
              <a:rPr lang="en-US" dirty="0">
                <a:solidFill>
                  <a:schemeClr val="bg2"/>
                </a:solidFill>
              </a:rPr>
              <a:t>plus complications</a:t>
            </a:r>
          </a:p>
          <a:p>
            <a:pPr lvl="3"/>
            <a:r>
              <a:rPr lang="en-US" dirty="0">
                <a:solidFill>
                  <a:schemeClr val="bg2"/>
                </a:solidFill>
              </a:rPr>
              <a:t>advection of </a:t>
            </a:r>
            <a:r>
              <a:rPr lang="en-US" i="1" dirty="0">
                <a:solidFill>
                  <a:schemeClr val="bg2"/>
                </a:solidFill>
              </a:rPr>
              <a:t>planetary vorticity f </a:t>
            </a:r>
            <a:r>
              <a:rPr lang="en-US" dirty="0">
                <a:solidFill>
                  <a:schemeClr val="bg2"/>
                </a:solidFill>
                <a:sym typeface="Wingdings" pitchFamily="2" charset="2"/>
              </a:rPr>
              <a:t>Rossby waves</a:t>
            </a:r>
          </a:p>
          <a:p>
            <a:pPr lvl="3"/>
            <a:r>
              <a:rPr lang="en-US" dirty="0">
                <a:solidFill>
                  <a:schemeClr val="bg2"/>
                </a:solidFill>
                <a:sym typeface="Wingdings" pitchFamily="2" charset="2"/>
              </a:rPr>
              <a:t>divergence term can be rolled up into </a:t>
            </a:r>
            <a:r>
              <a:rPr lang="en-US" i="1" dirty="0">
                <a:solidFill>
                  <a:schemeClr val="bg2"/>
                </a:solidFill>
                <a:sym typeface="Wingdings" pitchFamily="2" charset="2"/>
              </a:rPr>
              <a:t>potential </a:t>
            </a:r>
            <a:r>
              <a:rPr lang="en-US" dirty="0">
                <a:solidFill>
                  <a:schemeClr val="bg2"/>
                </a:solidFill>
                <a:sym typeface="Wingdings" pitchFamily="2" charset="2"/>
              </a:rPr>
              <a:t>vorticity</a:t>
            </a:r>
            <a:endParaRPr lang="en-US" dirty="0">
              <a:solidFill>
                <a:schemeClr val="bg2"/>
              </a:solidFill>
            </a:endParaRPr>
          </a:p>
          <a:p>
            <a:endParaRPr lang="en-US" dirty="0">
              <a:solidFill>
                <a:schemeClr val="bg2"/>
              </a:solidFill>
              <a:latin typeface="Symbol" pitchFamily="2" charset="2"/>
            </a:endParaRPr>
          </a:p>
          <a:p>
            <a:endParaRPr lang="en-US" dirty="0">
              <a:solidFill>
                <a:schemeClr val="bg2"/>
              </a:solidFill>
              <a:latin typeface="Symbol" pitchFamily="2" charset="2"/>
            </a:endParaRPr>
          </a:p>
          <a:p>
            <a:endParaRPr lang="en-US" i="1" dirty="0">
              <a:solidFill>
                <a:schemeClr val="bg2"/>
              </a:solidFill>
            </a:endParaRPr>
          </a:p>
        </p:txBody>
      </p:sp>
      <p:pic>
        <p:nvPicPr>
          <p:cNvPr id="6" name="Picture 5">
            <a:extLst>
              <a:ext uri="{FF2B5EF4-FFF2-40B4-BE49-F238E27FC236}">
                <a16:creationId xmlns:a16="http://schemas.microsoft.com/office/drawing/2014/main" id="{D5731CA9-8BDD-834D-873A-D13E766EE8D8}"/>
              </a:ext>
            </a:extLst>
          </p:cNvPr>
          <p:cNvPicPr>
            <a:picLocks noChangeAspect="1"/>
          </p:cNvPicPr>
          <p:nvPr/>
        </p:nvPicPr>
        <p:blipFill>
          <a:blip r:embed="rId2"/>
          <a:stretch>
            <a:fillRect/>
          </a:stretch>
        </p:blipFill>
        <p:spPr>
          <a:xfrm>
            <a:off x="1676400" y="2209800"/>
            <a:ext cx="5575300" cy="469900"/>
          </a:xfrm>
          <a:prstGeom prst="rect">
            <a:avLst/>
          </a:prstGeom>
        </p:spPr>
      </p:pic>
    </p:spTree>
    <p:extLst>
      <p:ext uri="{BB962C8B-B14F-4D97-AF65-F5344CB8AC3E}">
        <p14:creationId xmlns:p14="http://schemas.microsoft.com/office/powerpoint/2010/main" val="162963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8929-E2D1-7E41-BF09-4111CDADBB15}"/>
              </a:ext>
            </a:extLst>
          </p:cNvPr>
          <p:cNvSpPr>
            <a:spLocks noGrp="1"/>
          </p:cNvSpPr>
          <p:nvPr>
            <p:ph type="title"/>
          </p:nvPr>
        </p:nvSpPr>
        <p:spPr/>
        <p:txBody>
          <a:bodyPr/>
          <a:lstStyle/>
          <a:p>
            <a:r>
              <a:rPr lang="en-US" dirty="0">
                <a:solidFill>
                  <a:schemeClr val="bg2"/>
                </a:solidFill>
              </a:rPr>
              <a:t>So what’s the TWB structure of a vortex? </a:t>
            </a:r>
          </a:p>
        </p:txBody>
      </p:sp>
      <p:sp>
        <p:nvSpPr>
          <p:cNvPr id="3" name="Content Placeholder 2">
            <a:extLst>
              <a:ext uri="{FF2B5EF4-FFF2-40B4-BE49-F238E27FC236}">
                <a16:creationId xmlns:a16="http://schemas.microsoft.com/office/drawing/2014/main" id="{8FAEDCF5-C2FB-6446-A59D-2352A14130D8}"/>
              </a:ext>
            </a:extLst>
          </p:cNvPr>
          <p:cNvSpPr>
            <a:spLocks noGrp="1"/>
          </p:cNvSpPr>
          <p:nvPr>
            <p:ph idx="1"/>
          </p:nvPr>
        </p:nvSpPr>
        <p:spPr/>
        <p:txBody>
          <a:bodyPr/>
          <a:lstStyle/>
          <a:p>
            <a:r>
              <a:rPr lang="en-US" dirty="0">
                <a:solidFill>
                  <a:schemeClr val="bg2"/>
                </a:solidFill>
              </a:rPr>
              <a:t>In this case, one near the tropopause (like the jet stream) </a:t>
            </a:r>
          </a:p>
        </p:txBody>
      </p:sp>
    </p:spTree>
    <p:extLst>
      <p:ext uri="{BB962C8B-B14F-4D97-AF65-F5344CB8AC3E}">
        <p14:creationId xmlns:p14="http://schemas.microsoft.com/office/powerpoint/2010/main" val="1728830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3069" name="Text Box 13"/>
          <p:cNvSpPr txBox="1">
            <a:spLocks noChangeArrowheads="1"/>
          </p:cNvSpPr>
          <p:nvPr/>
        </p:nvSpPr>
        <p:spPr bwMode="auto">
          <a:xfrm>
            <a:off x="228600" y="0"/>
            <a:ext cx="8478253" cy="584775"/>
          </a:xfrm>
          <a:prstGeom prst="rect">
            <a:avLst/>
          </a:prstGeom>
          <a:noFill/>
          <a:ln w="12700">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3200" b="1" i="0" u="sng" strike="noStrike" kern="1200" cap="none" spc="0" normalizeH="0" baseline="0" noProof="0" dirty="0">
                <a:ln>
                  <a:noFill/>
                </a:ln>
                <a:solidFill>
                  <a:srgbClr val="7030A0"/>
                </a:solidFill>
                <a:effectLst/>
                <a:uLnTx/>
                <a:uFillTx/>
                <a:latin typeface="Times New Roman" pitchFamily="18" charset="0"/>
                <a:ea typeface="+mn-ea"/>
                <a:cs typeface="+mn-cs"/>
              </a:rPr>
              <a:t>This is only half the story of a vortex</a:t>
            </a:r>
            <a:endParaRPr kumimoji="0" lang="en-US" sz="3200" b="1" i="0" strike="noStrike" kern="1200" cap="none" spc="0" normalizeH="0" baseline="0" noProof="0" dirty="0">
              <a:ln>
                <a:noFill/>
              </a:ln>
              <a:solidFill>
                <a:srgbClr val="7030A0"/>
              </a:solidFill>
              <a:effectLst/>
              <a:uLnTx/>
              <a:uFillTx/>
              <a:latin typeface="Times New Roman" pitchFamily="18" charset="0"/>
              <a:ea typeface="+mn-ea"/>
              <a:cs typeface="+mn-cs"/>
            </a:endParaRPr>
          </a:p>
        </p:txBody>
      </p:sp>
      <p:grpSp>
        <p:nvGrpSpPr>
          <p:cNvPr id="3" name="Group 2">
            <a:extLst>
              <a:ext uri="{FF2B5EF4-FFF2-40B4-BE49-F238E27FC236}">
                <a16:creationId xmlns:a16="http://schemas.microsoft.com/office/drawing/2014/main" id="{638014B0-992A-EB42-AE7B-F57F2271F73E}"/>
              </a:ext>
            </a:extLst>
          </p:cNvPr>
          <p:cNvGrpSpPr/>
          <p:nvPr/>
        </p:nvGrpSpPr>
        <p:grpSpPr>
          <a:xfrm>
            <a:off x="4191000" y="1219200"/>
            <a:ext cx="4953000" cy="5165558"/>
            <a:chOff x="366218" y="1235242"/>
            <a:chExt cx="8244382" cy="5165558"/>
          </a:xfrm>
        </p:grpSpPr>
        <p:pic>
          <p:nvPicPr>
            <p:cNvPr id="2" name="Picture 1">
              <a:extLst>
                <a:ext uri="{FF2B5EF4-FFF2-40B4-BE49-F238E27FC236}">
                  <a16:creationId xmlns:a16="http://schemas.microsoft.com/office/drawing/2014/main" id="{1A02807F-281C-7343-89A5-0B106EF2C96A}"/>
                </a:ext>
              </a:extLst>
            </p:cNvPr>
            <p:cNvPicPr>
              <a:picLocks noChangeAspect="1"/>
            </p:cNvPicPr>
            <p:nvPr/>
          </p:nvPicPr>
          <p:blipFill rotWithShape="1">
            <a:blip r:embed="rId3"/>
            <a:srcRect t="11961"/>
            <a:stretch/>
          </p:blipFill>
          <p:spPr>
            <a:xfrm>
              <a:off x="381000" y="1235242"/>
              <a:ext cx="8229600" cy="5165558"/>
            </a:xfrm>
            <a:prstGeom prst="rect">
              <a:avLst/>
            </a:prstGeom>
          </p:spPr>
        </p:pic>
        <p:sp>
          <p:nvSpPr>
            <p:cNvPr id="1453060" name="Line 4"/>
            <p:cNvSpPr>
              <a:spLocks noChangeShapeType="1"/>
            </p:cNvSpPr>
            <p:nvPr/>
          </p:nvSpPr>
          <p:spPr bwMode="auto">
            <a:xfrm>
              <a:off x="609600" y="6333704"/>
              <a:ext cx="7620000" cy="0"/>
            </a:xfrm>
            <a:prstGeom prst="line">
              <a:avLst/>
            </a:prstGeom>
            <a:noFill/>
            <a:ln w="76200">
              <a:solidFill>
                <a:schemeClr val="bg2"/>
              </a:solidFill>
              <a:round/>
              <a:headEnd/>
              <a:tailEnd/>
            </a:ln>
            <a:effec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1453063" name="Oval 7"/>
            <p:cNvSpPr>
              <a:spLocks noChangeArrowheads="1"/>
            </p:cNvSpPr>
            <p:nvPr/>
          </p:nvSpPr>
          <p:spPr bwMode="auto">
            <a:xfrm>
              <a:off x="1981200" y="2599904"/>
              <a:ext cx="2971800" cy="2057400"/>
            </a:xfrm>
            <a:prstGeom prst="ellipse">
              <a:avLst/>
            </a:prstGeom>
            <a:noFill/>
            <a:ln w="12700">
              <a:noFill/>
              <a:round/>
              <a:headEnd/>
              <a:tailEnd/>
            </a:ln>
            <a:effectLst/>
          </p:spPr>
          <p:txBody>
            <a:bodyPr wrap="none" lIns="90488" tIns="44450" rIns="90488" bIns="44450" anchor="ct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kumimoji="0" lang="en-US" sz="5400" b="1" i="0" u="none" strike="noStrike" kern="1200" cap="none" spc="0" normalizeH="0" baseline="0" noProof="0" dirty="0">
                <a:ln>
                  <a:noFill/>
                </a:ln>
                <a:solidFill>
                  <a:srgbClr val="000000"/>
                </a:solidFill>
                <a:effectLst/>
                <a:uLnTx/>
                <a:uFillTx/>
                <a:latin typeface="Arial" pitchFamily="34" charset="0"/>
                <a:ea typeface="+mn-ea"/>
                <a:cs typeface="+mn-cs"/>
              </a:endParaRPr>
            </a:p>
          </p:txBody>
        </p:sp>
        <p:sp>
          <p:nvSpPr>
            <p:cNvPr id="1453078" name="Text Box 22"/>
            <p:cNvSpPr txBox="1">
              <a:spLocks noChangeArrowheads="1"/>
            </p:cNvSpPr>
            <p:nvPr/>
          </p:nvSpPr>
          <p:spPr bwMode="auto">
            <a:xfrm>
              <a:off x="366218" y="4727816"/>
              <a:ext cx="3550693" cy="951543"/>
            </a:xfrm>
            <a:prstGeom prst="rect">
              <a:avLst/>
            </a:prstGeom>
            <a:noFill/>
            <a:ln w="12700">
              <a:noFill/>
              <a:miter lim="800000"/>
              <a:headEnd/>
              <a:tailEnd/>
            </a:ln>
            <a:effectLst/>
          </p:spPr>
          <p:txBody>
            <a:bodyPr wrap="square" lIns="90488" tIns="44450" rIns="90488" bIns="4445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cooler than </a:t>
              </a: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Arial" pitchFamily="34" charset="0"/>
                  <a:ea typeface="+mn-ea"/>
                  <a:cs typeface="+mn-cs"/>
                </a:rPr>
                <a:t>that</a:t>
              </a:r>
              <a:r>
                <a:rPr kumimoji="0" lang="en-US" sz="2400" b="1" i="0" u="none" strike="noStrike" kern="1200" cap="none" spc="0" normalizeH="0" baseline="0" noProof="0" dirty="0">
                  <a:ln>
                    <a:noFill/>
                  </a:ln>
                  <a:solidFill>
                    <a:srgbClr val="0066CC"/>
                  </a:solidFill>
                  <a:effectLst/>
                  <a:uLnTx/>
                  <a:uFillTx/>
                  <a:latin typeface="Arial" pitchFamily="34" charset="0"/>
                  <a:ea typeface="+mn-ea"/>
                  <a:cs typeface="+mn-cs"/>
                  <a:sym typeface="Wingdings" pitchFamily="2" charset="2"/>
                </a:rPr>
                <a:t></a:t>
              </a: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 </a:t>
              </a:r>
            </a:p>
          </p:txBody>
        </p:sp>
        <p:sp>
          <p:nvSpPr>
            <p:cNvPr id="29" name="Text Box 22">
              <a:extLst>
                <a:ext uri="{FF2B5EF4-FFF2-40B4-BE49-F238E27FC236}">
                  <a16:creationId xmlns:a16="http://schemas.microsoft.com/office/drawing/2014/main" id="{ABA560CB-FDFB-3B4B-AF85-4AAF78764652}"/>
                </a:ext>
              </a:extLst>
            </p:cNvPr>
            <p:cNvSpPr txBox="1">
              <a:spLocks noChangeArrowheads="1"/>
            </p:cNvSpPr>
            <p:nvPr/>
          </p:nvSpPr>
          <p:spPr bwMode="auto">
            <a:xfrm>
              <a:off x="4702792" y="4716445"/>
              <a:ext cx="3755408" cy="951543"/>
            </a:xfrm>
            <a:prstGeom prst="rect">
              <a:avLst/>
            </a:prstGeom>
            <a:noFill/>
            <a:ln w="12700">
              <a:noFill/>
              <a:miter lim="800000"/>
              <a:headEnd/>
              <a:tailEnd/>
            </a:ln>
            <a:effectLst/>
          </p:spPr>
          <p:txBody>
            <a:bodyPr wrap="square" lIns="90488" tIns="44450" rIns="90488" bIns="4445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sym typeface="Wingdings" pitchFamily="2" charset="2"/>
                </a:rPr>
                <a:t>warmer</a:t>
              </a:r>
              <a:r>
                <a:rPr kumimoji="0" lang="en-US" sz="2000" b="1" i="0" u="none" strike="noStrike" kern="1200" cap="none" spc="0" normalizeH="0" noProof="0" dirty="0">
                  <a:ln>
                    <a:noFill/>
                  </a:ln>
                  <a:solidFill>
                    <a:srgbClr val="FF0000"/>
                  </a:solidFill>
                  <a:effectLst/>
                  <a:uLnTx/>
                  <a:uFillTx/>
                  <a:latin typeface="Arial" pitchFamily="34" charset="0"/>
                  <a:ea typeface="+mn-ea"/>
                  <a:cs typeface="+mn-cs"/>
                  <a:sym typeface="Wingdings" pitchFamily="2" charset="2"/>
                </a:rPr>
                <a:t> </a:t>
              </a: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sym typeface="Wingdings" pitchFamily="2" charset="2"/>
                </a:rPr>
                <a:t>than</a:t>
              </a: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Arial" pitchFamily="34" charset="0"/>
                  <a:ea typeface="+mn-ea"/>
                  <a:cs typeface="+mn-cs"/>
                  <a:sym typeface="Wingdings" pitchFamily="2" charset="2"/>
                </a:rPr>
                <a:t> </a:t>
              </a:r>
              <a:r>
                <a:rPr kumimoji="0" lang="en-US" sz="2400" b="1" i="0" u="none" strike="noStrike" kern="1200" cap="none" spc="0" normalizeH="0" baseline="0" noProof="0" dirty="0">
                  <a:ln>
                    <a:noFill/>
                  </a:ln>
                  <a:solidFill>
                    <a:srgbClr val="0066CC"/>
                  </a:solidFill>
                  <a:effectLst/>
                  <a:uLnTx/>
                  <a:uFillTx/>
                  <a:latin typeface="Arial" pitchFamily="34" charset="0"/>
                  <a:ea typeface="+mn-ea"/>
                  <a:cs typeface="+mn-cs"/>
                  <a:sym typeface="Wingdings" pitchFamily="2" charset="2"/>
                </a:rPr>
                <a:t>that</a:t>
              </a:r>
              <a:endParaRPr kumimoji="0" lang="en-US" sz="2400" b="1" i="0" u="none" strike="noStrike" kern="1200" cap="none" spc="0" normalizeH="0" baseline="0" noProof="0" dirty="0">
                <a:ln>
                  <a:noFill/>
                </a:ln>
                <a:solidFill>
                  <a:srgbClr val="FF0000"/>
                </a:solidFill>
                <a:effectLst/>
                <a:uLnTx/>
                <a:uFillTx/>
                <a:latin typeface="Arial" pitchFamily="34" charset="0"/>
                <a:ea typeface="+mn-ea"/>
                <a:cs typeface="+mn-cs"/>
              </a:endParaRPr>
            </a:p>
          </p:txBody>
        </p:sp>
        <p:sp>
          <p:nvSpPr>
            <p:cNvPr id="30" name="Text Box 22">
              <a:extLst>
                <a:ext uri="{FF2B5EF4-FFF2-40B4-BE49-F238E27FC236}">
                  <a16:creationId xmlns:a16="http://schemas.microsoft.com/office/drawing/2014/main" id="{69414990-221B-FA4D-8878-A2AA56EA9B6C}"/>
                </a:ext>
              </a:extLst>
            </p:cNvPr>
            <p:cNvSpPr txBox="1">
              <a:spLocks noChangeArrowheads="1"/>
            </p:cNvSpPr>
            <p:nvPr/>
          </p:nvSpPr>
          <p:spPr bwMode="auto">
            <a:xfrm>
              <a:off x="477671" y="1481923"/>
              <a:ext cx="3550693" cy="951543"/>
            </a:xfrm>
            <a:prstGeom prst="rect">
              <a:avLst/>
            </a:prstGeom>
            <a:noFill/>
            <a:ln w="12700">
              <a:noFill/>
              <a:miter lim="800000"/>
              <a:headEnd/>
              <a:tailEnd/>
            </a:ln>
            <a:effectLst/>
          </p:spPr>
          <p:txBody>
            <a:bodyPr wrap="square" lIns="90488" tIns="44450" rIns="90488" bIns="4445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rPr>
                <a:t>warmer</a:t>
              </a:r>
              <a:r>
                <a:rPr kumimoji="0" lang="en-US" sz="2000" b="1" i="0" u="none" strike="noStrike" kern="1200" cap="none" spc="0" normalizeH="0" noProof="0" dirty="0">
                  <a:ln>
                    <a:noFill/>
                  </a:ln>
                  <a:solidFill>
                    <a:srgbClr val="FF0000"/>
                  </a:solidFill>
                  <a:effectLst/>
                  <a:uLnTx/>
                  <a:uFillTx/>
                  <a:latin typeface="Arial" pitchFamily="34" charset="0"/>
                  <a:ea typeface="+mn-ea"/>
                  <a:cs typeface="+mn-cs"/>
                </a:rPr>
                <a:t> than</a:t>
              </a:r>
              <a:endPar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endParaRP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0066CC"/>
                  </a:solidFill>
                  <a:effectLst/>
                  <a:uLnTx/>
                  <a:uFillTx/>
                  <a:latin typeface="Arial" pitchFamily="34" charset="0"/>
                  <a:ea typeface="+mn-ea"/>
                  <a:cs typeface="+mn-cs"/>
                </a:rPr>
                <a:t>that</a:t>
              </a:r>
              <a:r>
                <a:rPr kumimoji="0" lang="en-US" sz="2400" b="1" i="0" u="none" strike="noStrike" kern="1200" cap="none" spc="0" normalizeH="0" baseline="0" noProof="0" dirty="0">
                  <a:ln>
                    <a:noFill/>
                  </a:ln>
                  <a:solidFill>
                    <a:srgbClr val="FF0000"/>
                  </a:solidFill>
                  <a:effectLst/>
                  <a:uLnTx/>
                  <a:uFillTx/>
                  <a:latin typeface="Arial" pitchFamily="34" charset="0"/>
                  <a:ea typeface="+mn-ea"/>
                  <a:cs typeface="+mn-cs"/>
                </a:rPr>
                <a:t> </a:t>
              </a:r>
              <a:r>
                <a:rPr kumimoji="0" lang="en-US" sz="2400" b="1" i="0" u="none" strike="noStrike" kern="1200" cap="none" spc="0" normalizeH="0" baseline="0" noProof="0" dirty="0">
                  <a:ln>
                    <a:noFill/>
                  </a:ln>
                  <a:solidFill>
                    <a:srgbClr val="FF0000"/>
                  </a:solidFill>
                  <a:effectLst/>
                  <a:uLnTx/>
                  <a:uFillTx/>
                  <a:latin typeface="Arial" pitchFamily="34" charset="0"/>
                  <a:ea typeface="+mn-ea"/>
                  <a:cs typeface="+mn-cs"/>
                  <a:sym typeface="Wingdings" pitchFamily="2" charset="2"/>
                </a:rPr>
                <a:t></a:t>
              </a:r>
              <a:r>
                <a:rPr kumimoji="0" lang="en-US" sz="2400" b="1" i="0" u="none" strike="noStrike" kern="1200" cap="none" spc="0" normalizeH="0" baseline="0" noProof="0" dirty="0">
                  <a:ln>
                    <a:noFill/>
                  </a:ln>
                  <a:solidFill>
                    <a:srgbClr val="FF0000"/>
                  </a:solidFill>
                  <a:effectLst/>
                  <a:uLnTx/>
                  <a:uFillTx/>
                  <a:latin typeface="Arial" pitchFamily="34" charset="0"/>
                  <a:ea typeface="+mn-ea"/>
                  <a:cs typeface="+mn-cs"/>
                </a:rPr>
                <a:t> </a:t>
              </a:r>
              <a:endParaRPr kumimoji="0" lang="en-US" b="1" i="0" u="none" strike="noStrike" kern="1200" cap="none" spc="0" normalizeH="0" baseline="0" noProof="0" dirty="0">
                <a:ln>
                  <a:noFill/>
                </a:ln>
                <a:solidFill>
                  <a:srgbClr val="FF0000"/>
                </a:solidFill>
                <a:effectLst/>
                <a:uLnTx/>
                <a:uFillTx/>
                <a:latin typeface="Arial" pitchFamily="34" charset="0"/>
                <a:ea typeface="+mn-ea"/>
                <a:cs typeface="+mn-cs"/>
              </a:endParaRPr>
            </a:p>
          </p:txBody>
        </p:sp>
        <p:sp>
          <p:nvSpPr>
            <p:cNvPr id="31" name="Text Box 22">
              <a:extLst>
                <a:ext uri="{FF2B5EF4-FFF2-40B4-BE49-F238E27FC236}">
                  <a16:creationId xmlns:a16="http://schemas.microsoft.com/office/drawing/2014/main" id="{690D5CEB-6A6C-264F-B806-68ECAFE7F33E}"/>
                </a:ext>
              </a:extLst>
            </p:cNvPr>
            <p:cNvSpPr txBox="1">
              <a:spLocks noChangeArrowheads="1"/>
            </p:cNvSpPr>
            <p:nvPr/>
          </p:nvSpPr>
          <p:spPr bwMode="auto">
            <a:xfrm>
              <a:off x="4907507" y="1331794"/>
              <a:ext cx="3550693" cy="1043876"/>
            </a:xfrm>
            <a:prstGeom prst="rect">
              <a:avLst/>
            </a:prstGeom>
            <a:noFill/>
            <a:ln w="12700">
              <a:noFill/>
              <a:miter lim="800000"/>
              <a:headEnd/>
              <a:tailEnd/>
            </a:ln>
            <a:effectLst/>
          </p:spPr>
          <p:txBody>
            <a:bodyPr wrap="square" lIns="90488" tIns="44450" rIns="90488" bIns="4445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cooler</a:t>
              </a:r>
              <a:r>
                <a:rPr kumimoji="0" lang="en-US" sz="2000" b="1" i="0" u="none" strike="noStrike" kern="1200" cap="none" spc="0" normalizeH="0" noProof="0" dirty="0">
                  <a:ln>
                    <a:noFill/>
                  </a:ln>
                  <a:solidFill>
                    <a:srgbClr val="0066CC"/>
                  </a:solidFill>
                  <a:effectLst/>
                  <a:uLnTx/>
                  <a:uFillTx/>
                  <a:latin typeface="Arial" pitchFamily="34" charset="0"/>
                  <a:ea typeface="+mn-ea"/>
                  <a:cs typeface="+mn-cs"/>
                </a:rPr>
                <a:t> than</a:t>
              </a:r>
              <a:endPar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endParaRP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800" b="1" i="0" u="none" strike="noStrike" kern="1200" cap="none" spc="0" normalizeH="0" baseline="0" noProof="0" dirty="0">
                  <a:ln>
                    <a:noFill/>
                  </a:ln>
                  <a:solidFill>
                    <a:srgbClr val="0066CC"/>
                  </a:solidFill>
                  <a:effectLst/>
                  <a:uLnTx/>
                  <a:uFillTx/>
                  <a:latin typeface="Arial" pitchFamily="34" charset="0"/>
                  <a:ea typeface="+mn-ea"/>
                  <a:cs typeface="+mn-cs"/>
                  <a:sym typeface="Wingdings" pitchFamily="2" charset="2"/>
                </a:rPr>
                <a:t> </a:t>
              </a:r>
              <a:r>
                <a:rPr kumimoji="0" lang="en-US" sz="2800" b="1" i="0" u="none" strike="noStrike" kern="1200" cap="none" spc="0" normalizeH="0" baseline="0" noProof="0" dirty="0">
                  <a:ln>
                    <a:noFill/>
                  </a:ln>
                  <a:solidFill>
                    <a:srgbClr val="FF0000"/>
                  </a:solidFill>
                  <a:effectLst/>
                  <a:uLnTx/>
                  <a:uFillTx/>
                  <a:latin typeface="Arial" pitchFamily="34" charset="0"/>
                  <a:ea typeface="+mn-ea"/>
                  <a:cs typeface="+mn-cs"/>
                </a:rPr>
                <a:t>that</a:t>
              </a:r>
              <a:r>
                <a:rPr kumimoji="0" lang="en-US" sz="2800" b="1" i="0" u="none" strike="noStrike" kern="1200" cap="none" spc="0" normalizeH="0" baseline="0" noProof="0" dirty="0">
                  <a:ln>
                    <a:noFill/>
                  </a:ln>
                  <a:solidFill>
                    <a:srgbClr val="0066CC"/>
                  </a:solidFill>
                  <a:effectLst/>
                  <a:uLnTx/>
                  <a:uFillTx/>
                  <a:latin typeface="Arial" pitchFamily="34" charset="0"/>
                  <a:ea typeface="+mn-ea"/>
                  <a:cs typeface="+mn-cs"/>
                </a:rPr>
                <a:t> </a:t>
              </a:r>
            </a:p>
          </p:txBody>
        </p:sp>
      </p:grpSp>
    </p:spTree>
    <p:extLst>
      <p:ext uri="{BB962C8B-B14F-4D97-AF65-F5344CB8AC3E}">
        <p14:creationId xmlns:p14="http://schemas.microsoft.com/office/powerpoint/2010/main" val="613132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7034CC-F08F-3048-81A6-06AE3C8134F7}"/>
              </a:ext>
            </a:extLst>
          </p:cNvPr>
          <p:cNvPicPr>
            <a:picLocks noChangeAspect="1"/>
          </p:cNvPicPr>
          <p:nvPr/>
        </p:nvPicPr>
        <p:blipFill>
          <a:blip r:embed="rId3"/>
          <a:stretch>
            <a:fillRect/>
          </a:stretch>
        </p:blipFill>
        <p:spPr>
          <a:xfrm>
            <a:off x="152400" y="1295400"/>
            <a:ext cx="8458200" cy="5143500"/>
          </a:xfrm>
          <a:prstGeom prst="rect">
            <a:avLst/>
          </a:prstGeom>
        </p:spPr>
      </p:pic>
      <p:sp>
        <p:nvSpPr>
          <p:cNvPr id="1453069" name="Text Box 13"/>
          <p:cNvSpPr txBox="1">
            <a:spLocks noChangeArrowheads="1"/>
          </p:cNvSpPr>
          <p:nvPr/>
        </p:nvSpPr>
        <p:spPr bwMode="auto">
          <a:xfrm>
            <a:off x="228600" y="0"/>
            <a:ext cx="8478253" cy="1323439"/>
          </a:xfrm>
          <a:prstGeom prst="rect">
            <a:avLst/>
          </a:prstGeom>
          <a:noFill/>
          <a:ln w="12700">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3200" b="1" i="0" u="sng" strike="noStrike" kern="1200" cap="none" spc="0" normalizeH="0" baseline="0" noProof="0" dirty="0">
                <a:ln>
                  <a:noFill/>
                </a:ln>
                <a:solidFill>
                  <a:schemeClr val="bg2"/>
                </a:solidFill>
                <a:effectLst/>
                <a:uLnTx/>
                <a:uFillTx/>
                <a:latin typeface="Times New Roman" pitchFamily="18" charset="0"/>
                <a:ea typeface="+mn-ea"/>
                <a:cs typeface="+mn-cs"/>
              </a:rPr>
              <a:t>This is a whole vortex (two jets)</a:t>
            </a:r>
          </a:p>
          <a:p>
            <a:pPr marL="0" marR="0" lvl="0" indent="0" algn="ctr" defTabSz="914400" rtl="0" eaLnBrk="0" fontAlgn="base" latinLnBrk="0" hangingPunct="0">
              <a:lnSpc>
                <a:spcPct val="100000"/>
              </a:lnSpc>
              <a:spcBef>
                <a:spcPct val="50000"/>
              </a:spcBef>
              <a:spcAft>
                <a:spcPct val="0"/>
              </a:spcAft>
              <a:buClrTx/>
              <a:buSzTx/>
              <a:buFontTx/>
              <a:buNone/>
              <a:tabLst/>
              <a:defRPr/>
            </a:pPr>
            <a:r>
              <a:rPr lang="en-US" sz="3200" b="1" dirty="0">
                <a:solidFill>
                  <a:schemeClr val="bg2"/>
                </a:solidFill>
                <a:latin typeface="Times New Roman" pitchFamily="18" charset="0"/>
              </a:rPr>
              <a:t>T(K) contours</a:t>
            </a:r>
            <a:endParaRPr kumimoji="0" lang="en-US" sz="3200" b="1" i="0" strike="noStrike" kern="1200" cap="none" spc="0" normalizeH="0" baseline="0" noProof="0" dirty="0">
              <a:ln>
                <a:noFill/>
              </a:ln>
              <a:solidFill>
                <a:schemeClr val="bg2"/>
              </a:solidFill>
              <a:effectLst/>
              <a:uLnTx/>
              <a:uFillTx/>
              <a:latin typeface="Times New Roman" pitchFamily="18" charset="0"/>
            </a:endParaRPr>
          </a:p>
        </p:txBody>
      </p:sp>
      <p:grpSp>
        <p:nvGrpSpPr>
          <p:cNvPr id="3" name="Group 2">
            <a:extLst>
              <a:ext uri="{FF2B5EF4-FFF2-40B4-BE49-F238E27FC236}">
                <a16:creationId xmlns:a16="http://schemas.microsoft.com/office/drawing/2014/main" id="{638014B0-992A-EB42-AE7B-F57F2271F73E}"/>
              </a:ext>
            </a:extLst>
          </p:cNvPr>
          <p:cNvGrpSpPr/>
          <p:nvPr/>
        </p:nvGrpSpPr>
        <p:grpSpPr>
          <a:xfrm>
            <a:off x="5038883" y="1315752"/>
            <a:ext cx="4257517" cy="4347565"/>
            <a:chOff x="1371464" y="1331794"/>
            <a:chExt cx="7086736" cy="4347565"/>
          </a:xfrm>
        </p:grpSpPr>
        <p:sp>
          <p:nvSpPr>
            <p:cNvPr id="1453063" name="Oval 7"/>
            <p:cNvSpPr>
              <a:spLocks noChangeArrowheads="1"/>
            </p:cNvSpPr>
            <p:nvPr/>
          </p:nvSpPr>
          <p:spPr bwMode="auto">
            <a:xfrm>
              <a:off x="1981200" y="2599904"/>
              <a:ext cx="2971800" cy="2057400"/>
            </a:xfrm>
            <a:prstGeom prst="ellipse">
              <a:avLst/>
            </a:prstGeom>
            <a:noFill/>
            <a:ln w="12700">
              <a:noFill/>
              <a:round/>
              <a:headEnd/>
              <a:tailEnd/>
            </a:ln>
            <a:effectLst/>
          </p:spPr>
          <p:txBody>
            <a:bodyPr wrap="none" lIns="90488" tIns="44450" rIns="90488" bIns="44450" anchor="ct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kumimoji="0" lang="en-US" sz="5400" b="1" i="0" u="none" strike="noStrike" kern="1200" cap="none" spc="0" normalizeH="0" baseline="0" noProof="0" dirty="0">
                <a:ln>
                  <a:noFill/>
                </a:ln>
                <a:solidFill>
                  <a:srgbClr val="000000"/>
                </a:solidFill>
                <a:effectLst/>
                <a:uLnTx/>
                <a:uFillTx/>
                <a:latin typeface="Arial" pitchFamily="34" charset="0"/>
                <a:ea typeface="+mn-ea"/>
                <a:cs typeface="+mn-cs"/>
              </a:endParaRPr>
            </a:p>
          </p:txBody>
        </p:sp>
        <p:sp>
          <p:nvSpPr>
            <p:cNvPr id="1453078" name="Text Box 22"/>
            <p:cNvSpPr txBox="1">
              <a:spLocks noChangeArrowheads="1"/>
            </p:cNvSpPr>
            <p:nvPr/>
          </p:nvSpPr>
          <p:spPr bwMode="auto">
            <a:xfrm>
              <a:off x="1371464" y="4727816"/>
              <a:ext cx="3550693" cy="951543"/>
            </a:xfrm>
            <a:prstGeom prst="rect">
              <a:avLst/>
            </a:prstGeom>
            <a:noFill/>
            <a:ln w="12700">
              <a:noFill/>
              <a:miter lim="800000"/>
              <a:headEnd/>
              <a:tailEnd/>
            </a:ln>
            <a:effectLst/>
          </p:spPr>
          <p:txBody>
            <a:bodyPr wrap="square" lIns="90488" tIns="44450" rIns="90488" bIns="4445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cooler than </a:t>
              </a: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Arial" pitchFamily="34" charset="0"/>
                  <a:ea typeface="+mn-ea"/>
                  <a:cs typeface="+mn-cs"/>
                </a:rPr>
                <a:t>that</a:t>
              </a:r>
              <a:r>
                <a:rPr kumimoji="0" lang="en-US" sz="2400" b="1" i="0" u="none" strike="noStrike" kern="1200" cap="none" spc="0" normalizeH="0" baseline="0" noProof="0" dirty="0">
                  <a:ln>
                    <a:noFill/>
                  </a:ln>
                  <a:solidFill>
                    <a:srgbClr val="0066CC"/>
                  </a:solidFill>
                  <a:effectLst/>
                  <a:uLnTx/>
                  <a:uFillTx/>
                  <a:latin typeface="Arial" pitchFamily="34" charset="0"/>
                  <a:ea typeface="+mn-ea"/>
                  <a:cs typeface="+mn-cs"/>
                  <a:sym typeface="Wingdings" pitchFamily="2" charset="2"/>
                </a:rPr>
                <a:t></a:t>
              </a: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 </a:t>
              </a:r>
            </a:p>
          </p:txBody>
        </p:sp>
        <p:sp>
          <p:nvSpPr>
            <p:cNvPr id="29" name="Text Box 22">
              <a:extLst>
                <a:ext uri="{FF2B5EF4-FFF2-40B4-BE49-F238E27FC236}">
                  <a16:creationId xmlns:a16="http://schemas.microsoft.com/office/drawing/2014/main" id="{ABA560CB-FDFB-3B4B-AF85-4AAF78764652}"/>
                </a:ext>
              </a:extLst>
            </p:cNvPr>
            <p:cNvSpPr txBox="1">
              <a:spLocks noChangeArrowheads="1"/>
            </p:cNvSpPr>
            <p:nvPr/>
          </p:nvSpPr>
          <p:spPr bwMode="auto">
            <a:xfrm>
              <a:off x="4702792" y="4716445"/>
              <a:ext cx="3755408" cy="951543"/>
            </a:xfrm>
            <a:prstGeom prst="rect">
              <a:avLst/>
            </a:prstGeom>
            <a:noFill/>
            <a:ln w="12700">
              <a:noFill/>
              <a:miter lim="800000"/>
              <a:headEnd/>
              <a:tailEnd/>
            </a:ln>
            <a:effectLst/>
          </p:spPr>
          <p:txBody>
            <a:bodyPr wrap="square" lIns="90488" tIns="44450" rIns="90488" bIns="4445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sym typeface="Wingdings" pitchFamily="2" charset="2"/>
                </a:rPr>
                <a:t>warmer</a:t>
              </a:r>
              <a:r>
                <a:rPr kumimoji="0" lang="en-US" sz="2000" b="1" i="0" u="none" strike="noStrike" kern="1200" cap="none" spc="0" normalizeH="0" noProof="0" dirty="0">
                  <a:ln>
                    <a:noFill/>
                  </a:ln>
                  <a:solidFill>
                    <a:srgbClr val="FF0000"/>
                  </a:solidFill>
                  <a:effectLst/>
                  <a:uLnTx/>
                  <a:uFillTx/>
                  <a:latin typeface="Arial" pitchFamily="34" charset="0"/>
                  <a:ea typeface="+mn-ea"/>
                  <a:cs typeface="+mn-cs"/>
                  <a:sym typeface="Wingdings" pitchFamily="2" charset="2"/>
                </a:rPr>
                <a:t> </a:t>
              </a: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sym typeface="Wingdings" pitchFamily="2" charset="2"/>
                </a:rPr>
                <a:t>than</a:t>
              </a: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Arial" pitchFamily="34" charset="0"/>
                  <a:ea typeface="+mn-ea"/>
                  <a:cs typeface="+mn-cs"/>
                  <a:sym typeface="Wingdings" pitchFamily="2" charset="2"/>
                </a:rPr>
                <a:t> </a:t>
              </a:r>
              <a:r>
                <a:rPr kumimoji="0" lang="en-US" sz="2400" b="1" i="0" u="none" strike="noStrike" kern="1200" cap="none" spc="0" normalizeH="0" baseline="0" noProof="0" dirty="0">
                  <a:ln>
                    <a:noFill/>
                  </a:ln>
                  <a:solidFill>
                    <a:srgbClr val="0066CC"/>
                  </a:solidFill>
                  <a:effectLst/>
                  <a:uLnTx/>
                  <a:uFillTx/>
                  <a:latin typeface="Arial" pitchFamily="34" charset="0"/>
                  <a:ea typeface="+mn-ea"/>
                  <a:cs typeface="+mn-cs"/>
                  <a:sym typeface="Wingdings" pitchFamily="2" charset="2"/>
                </a:rPr>
                <a:t>that</a:t>
              </a:r>
              <a:endParaRPr kumimoji="0" lang="en-US" sz="2400" b="1" i="0" u="none" strike="noStrike" kern="1200" cap="none" spc="0" normalizeH="0" baseline="0" noProof="0" dirty="0">
                <a:ln>
                  <a:noFill/>
                </a:ln>
                <a:solidFill>
                  <a:srgbClr val="FF0000"/>
                </a:solidFill>
                <a:effectLst/>
                <a:uLnTx/>
                <a:uFillTx/>
                <a:latin typeface="Arial" pitchFamily="34" charset="0"/>
                <a:ea typeface="+mn-ea"/>
                <a:cs typeface="+mn-cs"/>
              </a:endParaRPr>
            </a:p>
          </p:txBody>
        </p:sp>
        <p:sp>
          <p:nvSpPr>
            <p:cNvPr id="30" name="Text Box 22">
              <a:extLst>
                <a:ext uri="{FF2B5EF4-FFF2-40B4-BE49-F238E27FC236}">
                  <a16:creationId xmlns:a16="http://schemas.microsoft.com/office/drawing/2014/main" id="{69414990-221B-FA4D-8878-A2AA56EA9B6C}"/>
                </a:ext>
              </a:extLst>
            </p:cNvPr>
            <p:cNvSpPr txBox="1">
              <a:spLocks noChangeArrowheads="1"/>
            </p:cNvSpPr>
            <p:nvPr/>
          </p:nvSpPr>
          <p:spPr bwMode="auto">
            <a:xfrm>
              <a:off x="1482917" y="1481923"/>
              <a:ext cx="3550693" cy="951543"/>
            </a:xfrm>
            <a:prstGeom prst="rect">
              <a:avLst/>
            </a:prstGeom>
            <a:noFill/>
            <a:ln w="12700">
              <a:noFill/>
              <a:miter lim="800000"/>
              <a:headEnd/>
              <a:tailEnd/>
            </a:ln>
            <a:effectLst/>
          </p:spPr>
          <p:txBody>
            <a:bodyPr wrap="square" lIns="90488" tIns="44450" rIns="90488" bIns="4445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rPr>
                <a:t>warmer</a:t>
              </a:r>
              <a:r>
                <a:rPr kumimoji="0" lang="en-US" sz="2000" b="1" i="0" u="none" strike="noStrike" kern="1200" cap="none" spc="0" normalizeH="0" noProof="0" dirty="0">
                  <a:ln>
                    <a:noFill/>
                  </a:ln>
                  <a:solidFill>
                    <a:srgbClr val="FF0000"/>
                  </a:solidFill>
                  <a:effectLst/>
                  <a:uLnTx/>
                  <a:uFillTx/>
                  <a:latin typeface="Arial" pitchFamily="34" charset="0"/>
                  <a:ea typeface="+mn-ea"/>
                  <a:cs typeface="+mn-cs"/>
                </a:rPr>
                <a:t> than</a:t>
              </a:r>
              <a:endPar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endParaRP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0066CC"/>
                  </a:solidFill>
                  <a:effectLst/>
                  <a:uLnTx/>
                  <a:uFillTx/>
                  <a:latin typeface="Arial" pitchFamily="34" charset="0"/>
                  <a:ea typeface="+mn-ea"/>
                  <a:cs typeface="+mn-cs"/>
                </a:rPr>
                <a:t>that</a:t>
              </a:r>
              <a:r>
                <a:rPr kumimoji="0" lang="en-US" sz="2400" b="1" i="0" u="none" strike="noStrike" kern="1200" cap="none" spc="0" normalizeH="0" baseline="0" noProof="0" dirty="0">
                  <a:ln>
                    <a:noFill/>
                  </a:ln>
                  <a:solidFill>
                    <a:srgbClr val="FF0000"/>
                  </a:solidFill>
                  <a:effectLst/>
                  <a:uLnTx/>
                  <a:uFillTx/>
                  <a:latin typeface="Arial" pitchFamily="34" charset="0"/>
                  <a:ea typeface="+mn-ea"/>
                  <a:cs typeface="+mn-cs"/>
                </a:rPr>
                <a:t> </a:t>
              </a:r>
              <a:r>
                <a:rPr kumimoji="0" lang="en-US" sz="2400" b="1" i="0" u="none" strike="noStrike" kern="1200" cap="none" spc="0" normalizeH="0" baseline="0" noProof="0" dirty="0">
                  <a:ln>
                    <a:noFill/>
                  </a:ln>
                  <a:solidFill>
                    <a:srgbClr val="FF0000"/>
                  </a:solidFill>
                  <a:effectLst/>
                  <a:uLnTx/>
                  <a:uFillTx/>
                  <a:latin typeface="Arial" pitchFamily="34" charset="0"/>
                  <a:ea typeface="+mn-ea"/>
                  <a:cs typeface="+mn-cs"/>
                  <a:sym typeface="Wingdings" pitchFamily="2" charset="2"/>
                </a:rPr>
                <a:t></a:t>
              </a:r>
              <a:r>
                <a:rPr kumimoji="0" lang="en-US" sz="2400" b="1" i="0" u="none" strike="noStrike" kern="1200" cap="none" spc="0" normalizeH="0" baseline="0" noProof="0" dirty="0">
                  <a:ln>
                    <a:noFill/>
                  </a:ln>
                  <a:solidFill>
                    <a:srgbClr val="FF0000"/>
                  </a:solidFill>
                  <a:effectLst/>
                  <a:uLnTx/>
                  <a:uFillTx/>
                  <a:latin typeface="Arial" pitchFamily="34" charset="0"/>
                  <a:ea typeface="+mn-ea"/>
                  <a:cs typeface="+mn-cs"/>
                </a:rPr>
                <a:t> </a:t>
              </a:r>
              <a:endParaRPr kumimoji="0" lang="en-US" b="1" i="0" u="none" strike="noStrike" kern="1200" cap="none" spc="0" normalizeH="0" baseline="0" noProof="0" dirty="0">
                <a:ln>
                  <a:noFill/>
                </a:ln>
                <a:solidFill>
                  <a:srgbClr val="FF0000"/>
                </a:solidFill>
                <a:effectLst/>
                <a:uLnTx/>
                <a:uFillTx/>
                <a:latin typeface="Arial" pitchFamily="34" charset="0"/>
                <a:ea typeface="+mn-ea"/>
                <a:cs typeface="+mn-cs"/>
              </a:endParaRPr>
            </a:p>
          </p:txBody>
        </p:sp>
        <p:sp>
          <p:nvSpPr>
            <p:cNvPr id="31" name="Text Box 22">
              <a:extLst>
                <a:ext uri="{FF2B5EF4-FFF2-40B4-BE49-F238E27FC236}">
                  <a16:creationId xmlns:a16="http://schemas.microsoft.com/office/drawing/2014/main" id="{690D5CEB-6A6C-264F-B806-68ECAFE7F33E}"/>
                </a:ext>
              </a:extLst>
            </p:cNvPr>
            <p:cNvSpPr txBox="1">
              <a:spLocks noChangeArrowheads="1"/>
            </p:cNvSpPr>
            <p:nvPr/>
          </p:nvSpPr>
          <p:spPr bwMode="auto">
            <a:xfrm>
              <a:off x="4907507" y="1331794"/>
              <a:ext cx="3550693" cy="1043876"/>
            </a:xfrm>
            <a:prstGeom prst="rect">
              <a:avLst/>
            </a:prstGeom>
            <a:noFill/>
            <a:ln w="12700">
              <a:noFill/>
              <a:miter lim="800000"/>
              <a:headEnd/>
              <a:tailEnd/>
            </a:ln>
            <a:effectLst/>
          </p:spPr>
          <p:txBody>
            <a:bodyPr wrap="square" lIns="90488" tIns="44450" rIns="90488" bIns="4445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cooler</a:t>
              </a:r>
              <a:r>
                <a:rPr kumimoji="0" lang="en-US" sz="2000" b="1" i="0" u="none" strike="noStrike" kern="1200" cap="none" spc="0" normalizeH="0" noProof="0" dirty="0">
                  <a:ln>
                    <a:noFill/>
                  </a:ln>
                  <a:solidFill>
                    <a:srgbClr val="0066CC"/>
                  </a:solidFill>
                  <a:effectLst/>
                  <a:uLnTx/>
                  <a:uFillTx/>
                  <a:latin typeface="Arial" pitchFamily="34" charset="0"/>
                  <a:ea typeface="+mn-ea"/>
                  <a:cs typeface="+mn-cs"/>
                </a:rPr>
                <a:t> than</a:t>
              </a:r>
              <a:endPar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endParaRP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800" b="1" i="0" u="none" strike="noStrike" kern="1200" cap="none" spc="0" normalizeH="0" baseline="0" noProof="0" dirty="0">
                  <a:ln>
                    <a:noFill/>
                  </a:ln>
                  <a:solidFill>
                    <a:srgbClr val="0066CC"/>
                  </a:solidFill>
                  <a:effectLst/>
                  <a:uLnTx/>
                  <a:uFillTx/>
                  <a:latin typeface="Arial" pitchFamily="34" charset="0"/>
                  <a:ea typeface="+mn-ea"/>
                  <a:cs typeface="+mn-cs"/>
                  <a:sym typeface="Wingdings" pitchFamily="2" charset="2"/>
                </a:rPr>
                <a:t> </a:t>
              </a:r>
              <a:r>
                <a:rPr kumimoji="0" lang="en-US" sz="2800" b="1" i="0" u="none" strike="noStrike" kern="1200" cap="none" spc="0" normalizeH="0" baseline="0" noProof="0" dirty="0">
                  <a:ln>
                    <a:noFill/>
                  </a:ln>
                  <a:solidFill>
                    <a:srgbClr val="FF0000"/>
                  </a:solidFill>
                  <a:effectLst/>
                  <a:uLnTx/>
                  <a:uFillTx/>
                  <a:latin typeface="Arial" pitchFamily="34" charset="0"/>
                  <a:ea typeface="+mn-ea"/>
                  <a:cs typeface="+mn-cs"/>
                </a:rPr>
                <a:t>that</a:t>
              </a:r>
              <a:r>
                <a:rPr kumimoji="0" lang="en-US" sz="2800" b="1" i="0" u="none" strike="noStrike" kern="1200" cap="none" spc="0" normalizeH="0" baseline="0" noProof="0" dirty="0">
                  <a:ln>
                    <a:noFill/>
                  </a:ln>
                  <a:solidFill>
                    <a:srgbClr val="0066CC"/>
                  </a:solidFill>
                  <a:effectLst/>
                  <a:uLnTx/>
                  <a:uFillTx/>
                  <a:latin typeface="Arial" pitchFamily="34" charset="0"/>
                  <a:ea typeface="+mn-ea"/>
                  <a:cs typeface="+mn-cs"/>
                </a:rPr>
                <a:t> </a:t>
              </a:r>
            </a:p>
          </p:txBody>
        </p:sp>
      </p:grpSp>
      <p:grpSp>
        <p:nvGrpSpPr>
          <p:cNvPr id="12" name="Group 11">
            <a:extLst>
              <a:ext uri="{FF2B5EF4-FFF2-40B4-BE49-F238E27FC236}">
                <a16:creationId xmlns:a16="http://schemas.microsoft.com/office/drawing/2014/main" id="{F9ED4AF0-764E-3E40-98EB-B00E0880E9CD}"/>
              </a:ext>
            </a:extLst>
          </p:cNvPr>
          <p:cNvGrpSpPr/>
          <p:nvPr/>
        </p:nvGrpSpPr>
        <p:grpSpPr>
          <a:xfrm>
            <a:off x="-152400" y="1371600"/>
            <a:ext cx="4952559" cy="4304343"/>
            <a:chOff x="112544" y="1255594"/>
            <a:chExt cx="8243649" cy="4304343"/>
          </a:xfrm>
        </p:grpSpPr>
        <p:sp>
          <p:nvSpPr>
            <p:cNvPr id="14" name="Oval 7">
              <a:extLst>
                <a:ext uri="{FF2B5EF4-FFF2-40B4-BE49-F238E27FC236}">
                  <a16:creationId xmlns:a16="http://schemas.microsoft.com/office/drawing/2014/main" id="{DFB5CCE9-B04C-AD49-AA23-D9F495E26D42}"/>
                </a:ext>
              </a:extLst>
            </p:cNvPr>
            <p:cNvSpPr>
              <a:spLocks noChangeArrowheads="1"/>
            </p:cNvSpPr>
            <p:nvPr/>
          </p:nvSpPr>
          <p:spPr bwMode="auto">
            <a:xfrm>
              <a:off x="1981200" y="2599904"/>
              <a:ext cx="2971800" cy="2057400"/>
            </a:xfrm>
            <a:prstGeom prst="ellipse">
              <a:avLst/>
            </a:prstGeom>
            <a:noFill/>
            <a:ln w="12700">
              <a:noFill/>
              <a:round/>
              <a:headEnd/>
              <a:tailEnd/>
            </a:ln>
            <a:effectLst/>
          </p:spPr>
          <p:txBody>
            <a:bodyPr wrap="none" lIns="90488" tIns="44450" rIns="90488" bIns="44450" anchor="ct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kumimoji="0" lang="en-US" sz="5400" b="1" i="0" u="none" strike="noStrike" kern="1200" cap="none" spc="0" normalizeH="0" baseline="0" noProof="0" dirty="0">
                <a:ln>
                  <a:noFill/>
                </a:ln>
                <a:solidFill>
                  <a:srgbClr val="000000"/>
                </a:solidFill>
                <a:effectLst/>
                <a:uLnTx/>
                <a:uFillTx/>
                <a:latin typeface="Arial" pitchFamily="34" charset="0"/>
                <a:ea typeface="+mn-ea"/>
                <a:cs typeface="+mn-cs"/>
              </a:endParaRPr>
            </a:p>
          </p:txBody>
        </p:sp>
        <p:sp>
          <p:nvSpPr>
            <p:cNvPr id="15" name="Text Box 22">
              <a:extLst>
                <a:ext uri="{FF2B5EF4-FFF2-40B4-BE49-F238E27FC236}">
                  <a16:creationId xmlns:a16="http://schemas.microsoft.com/office/drawing/2014/main" id="{1E1F032A-73CB-A148-9BA7-963488D1679A}"/>
                </a:ext>
              </a:extLst>
            </p:cNvPr>
            <p:cNvSpPr txBox="1">
              <a:spLocks noChangeArrowheads="1"/>
            </p:cNvSpPr>
            <p:nvPr/>
          </p:nvSpPr>
          <p:spPr bwMode="auto">
            <a:xfrm>
              <a:off x="4551827" y="4608394"/>
              <a:ext cx="3550692" cy="951543"/>
            </a:xfrm>
            <a:prstGeom prst="rect">
              <a:avLst/>
            </a:prstGeom>
            <a:noFill/>
            <a:ln w="12700">
              <a:noFill/>
              <a:miter lim="800000"/>
              <a:headEnd/>
              <a:tailEnd/>
            </a:ln>
            <a:effectLst/>
          </p:spPr>
          <p:txBody>
            <a:bodyPr wrap="square" lIns="90488" tIns="44450" rIns="90488" bIns="4445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cooler than </a:t>
              </a:r>
            </a:p>
            <a:p>
              <a:pPr lvl="0" algn="ctr" eaLnBrk="0" fontAlgn="base" hangingPunct="0">
                <a:spcBef>
                  <a:spcPct val="50000"/>
                </a:spcBef>
                <a:spcAft>
                  <a:spcPct val="0"/>
                </a:spcAft>
              </a:pPr>
              <a:r>
                <a:rPr lang="en-US" sz="2400" b="1" dirty="0">
                  <a:solidFill>
                    <a:srgbClr val="0066CC"/>
                  </a:solidFill>
                  <a:latin typeface="Arial" pitchFamily="34" charset="0"/>
                  <a:sym typeface="Wingdings" pitchFamily="2" charset="2"/>
                </a:rPr>
                <a:t> </a:t>
              </a:r>
              <a:r>
                <a:rPr kumimoji="0" lang="en-US" sz="2400" b="1" i="0" u="none" strike="noStrike" kern="1200" cap="none" spc="0" normalizeH="0" baseline="0" noProof="0" dirty="0">
                  <a:ln>
                    <a:noFill/>
                  </a:ln>
                  <a:solidFill>
                    <a:srgbClr val="FF0000"/>
                  </a:solidFill>
                  <a:effectLst/>
                  <a:uLnTx/>
                  <a:uFillTx/>
                  <a:latin typeface="Arial" pitchFamily="34" charset="0"/>
                  <a:ea typeface="+mn-ea"/>
                  <a:cs typeface="+mn-cs"/>
                </a:rPr>
                <a:t>that</a:t>
              </a:r>
              <a:endPar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endParaRPr>
            </a:p>
          </p:txBody>
        </p:sp>
        <p:sp>
          <p:nvSpPr>
            <p:cNvPr id="16" name="Text Box 22">
              <a:extLst>
                <a:ext uri="{FF2B5EF4-FFF2-40B4-BE49-F238E27FC236}">
                  <a16:creationId xmlns:a16="http://schemas.microsoft.com/office/drawing/2014/main" id="{463546EC-D89F-A045-BD32-C3DB920CA833}"/>
                </a:ext>
              </a:extLst>
            </p:cNvPr>
            <p:cNvSpPr txBox="1">
              <a:spLocks noChangeArrowheads="1"/>
            </p:cNvSpPr>
            <p:nvPr/>
          </p:nvSpPr>
          <p:spPr bwMode="auto">
            <a:xfrm>
              <a:off x="112544" y="4608394"/>
              <a:ext cx="3755407" cy="951543"/>
            </a:xfrm>
            <a:prstGeom prst="rect">
              <a:avLst/>
            </a:prstGeom>
            <a:noFill/>
            <a:ln w="12700">
              <a:noFill/>
              <a:miter lim="800000"/>
              <a:headEnd/>
              <a:tailEnd/>
            </a:ln>
            <a:effectLst/>
          </p:spPr>
          <p:txBody>
            <a:bodyPr wrap="square" lIns="90488" tIns="44450" rIns="90488" bIns="4445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sym typeface="Wingdings" pitchFamily="2" charset="2"/>
                </a:rPr>
                <a:t>warmer</a:t>
              </a:r>
              <a:r>
                <a:rPr kumimoji="0" lang="en-US" sz="2000" b="1" i="0" u="none" strike="noStrike" kern="1200" cap="none" spc="0" normalizeH="0" noProof="0" dirty="0">
                  <a:ln>
                    <a:noFill/>
                  </a:ln>
                  <a:solidFill>
                    <a:srgbClr val="FF0000"/>
                  </a:solidFill>
                  <a:effectLst/>
                  <a:uLnTx/>
                  <a:uFillTx/>
                  <a:latin typeface="Arial" pitchFamily="34" charset="0"/>
                  <a:ea typeface="+mn-ea"/>
                  <a:cs typeface="+mn-cs"/>
                  <a:sym typeface="Wingdings" pitchFamily="2" charset="2"/>
                </a:rPr>
                <a:t> </a:t>
              </a: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sym typeface="Wingdings" pitchFamily="2" charset="2"/>
                </a:rPr>
                <a:t>than</a:t>
              </a:r>
            </a:p>
            <a:p>
              <a:pPr lvl="0" algn="ctr" eaLnBrk="0" fontAlgn="base" hangingPunct="0">
                <a:spcBef>
                  <a:spcPct val="50000"/>
                </a:spcBef>
                <a:spcAft>
                  <a:spcPct val="0"/>
                </a:spcAft>
              </a:pPr>
              <a:r>
                <a:rPr kumimoji="0" lang="en-US" sz="2400" b="1" i="0" u="none" strike="noStrike" kern="1200" cap="none" spc="0" normalizeH="0" baseline="0" noProof="0" dirty="0">
                  <a:ln>
                    <a:noFill/>
                  </a:ln>
                  <a:solidFill>
                    <a:srgbClr val="0066CC"/>
                  </a:solidFill>
                  <a:effectLst/>
                  <a:uLnTx/>
                  <a:uFillTx/>
                  <a:latin typeface="Arial" pitchFamily="34" charset="0"/>
                  <a:ea typeface="+mn-ea"/>
                  <a:cs typeface="+mn-cs"/>
                  <a:sym typeface="Wingdings" pitchFamily="2" charset="2"/>
                </a:rPr>
                <a:t>that</a:t>
              </a:r>
              <a:r>
                <a:rPr lang="en-US" sz="2400" b="1" dirty="0">
                  <a:solidFill>
                    <a:srgbClr val="FF0000"/>
                  </a:solidFill>
                  <a:latin typeface="Arial" pitchFamily="34" charset="0"/>
                  <a:sym typeface="Wingdings" pitchFamily="2" charset="2"/>
                </a:rPr>
                <a:t> </a:t>
              </a:r>
              <a:endParaRPr kumimoji="0" lang="en-US" sz="2400" b="1" i="0" u="none" strike="noStrike" kern="1200" cap="none" spc="0" normalizeH="0" baseline="0" noProof="0" dirty="0">
                <a:ln>
                  <a:noFill/>
                </a:ln>
                <a:solidFill>
                  <a:srgbClr val="FF0000"/>
                </a:solidFill>
                <a:effectLst/>
                <a:uLnTx/>
                <a:uFillTx/>
                <a:latin typeface="Arial" pitchFamily="34" charset="0"/>
                <a:ea typeface="+mn-ea"/>
                <a:cs typeface="+mn-cs"/>
              </a:endParaRPr>
            </a:p>
          </p:txBody>
        </p:sp>
        <p:sp>
          <p:nvSpPr>
            <p:cNvPr id="17" name="Text Box 22">
              <a:extLst>
                <a:ext uri="{FF2B5EF4-FFF2-40B4-BE49-F238E27FC236}">
                  <a16:creationId xmlns:a16="http://schemas.microsoft.com/office/drawing/2014/main" id="{49094693-C5C2-9C4C-9B01-F254BB17FA2C}"/>
                </a:ext>
              </a:extLst>
            </p:cNvPr>
            <p:cNvSpPr txBox="1">
              <a:spLocks noChangeArrowheads="1"/>
            </p:cNvSpPr>
            <p:nvPr/>
          </p:nvSpPr>
          <p:spPr bwMode="auto">
            <a:xfrm>
              <a:off x="4805501" y="1331794"/>
              <a:ext cx="3550692" cy="951543"/>
            </a:xfrm>
            <a:prstGeom prst="rect">
              <a:avLst/>
            </a:prstGeom>
            <a:noFill/>
            <a:ln w="12700">
              <a:noFill/>
              <a:miter lim="800000"/>
              <a:headEnd/>
              <a:tailEnd/>
            </a:ln>
            <a:effectLst/>
          </p:spPr>
          <p:txBody>
            <a:bodyPr wrap="square" lIns="90488" tIns="44450" rIns="90488" bIns="4445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rPr>
                <a:t>warmer</a:t>
              </a:r>
              <a:r>
                <a:rPr kumimoji="0" lang="en-US" sz="2000" b="1" i="0" u="none" strike="noStrike" kern="1200" cap="none" spc="0" normalizeH="0" noProof="0" dirty="0">
                  <a:ln>
                    <a:noFill/>
                  </a:ln>
                  <a:solidFill>
                    <a:srgbClr val="FF0000"/>
                  </a:solidFill>
                  <a:effectLst/>
                  <a:uLnTx/>
                  <a:uFillTx/>
                  <a:latin typeface="Arial" pitchFamily="34" charset="0"/>
                  <a:ea typeface="+mn-ea"/>
                  <a:cs typeface="+mn-cs"/>
                </a:rPr>
                <a:t> than</a:t>
              </a:r>
              <a:endPar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endParaRP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Arial" pitchFamily="34" charset="0"/>
                  <a:ea typeface="+mn-ea"/>
                  <a:cs typeface="+mn-cs"/>
                  <a:sym typeface="Wingdings" pitchFamily="2" charset="2"/>
                </a:rPr>
                <a:t></a:t>
              </a:r>
              <a:r>
                <a:rPr kumimoji="0" lang="en-US" sz="2400" b="1" i="0" u="none" strike="noStrike" kern="1200" cap="none" spc="0" normalizeH="0" baseline="0" noProof="0" dirty="0">
                  <a:ln>
                    <a:noFill/>
                  </a:ln>
                  <a:solidFill>
                    <a:srgbClr val="0066CC"/>
                  </a:solidFill>
                  <a:effectLst/>
                  <a:uLnTx/>
                  <a:uFillTx/>
                  <a:latin typeface="Arial" pitchFamily="34" charset="0"/>
                  <a:ea typeface="+mn-ea"/>
                  <a:cs typeface="+mn-cs"/>
                  <a:sym typeface="Wingdings" pitchFamily="2" charset="2"/>
                </a:rPr>
                <a:t> </a:t>
              </a:r>
              <a:r>
                <a:rPr kumimoji="0" lang="en-US" sz="2400" b="1" i="0" u="none" strike="noStrike" kern="1200" cap="none" spc="0" normalizeH="0" baseline="0" noProof="0" dirty="0">
                  <a:ln>
                    <a:noFill/>
                  </a:ln>
                  <a:solidFill>
                    <a:srgbClr val="0066CC"/>
                  </a:solidFill>
                  <a:effectLst/>
                  <a:uLnTx/>
                  <a:uFillTx/>
                  <a:latin typeface="Arial" pitchFamily="34" charset="0"/>
                  <a:ea typeface="+mn-ea"/>
                  <a:cs typeface="+mn-cs"/>
                </a:rPr>
                <a:t>that</a:t>
              </a:r>
              <a:r>
                <a:rPr kumimoji="0" lang="en-US" sz="2400" b="1" i="0" u="none" strike="noStrike" kern="1200" cap="none" spc="0" normalizeH="0" baseline="0" noProof="0" dirty="0">
                  <a:ln>
                    <a:noFill/>
                  </a:ln>
                  <a:solidFill>
                    <a:srgbClr val="FF0000"/>
                  </a:solidFill>
                  <a:effectLst/>
                  <a:uLnTx/>
                  <a:uFillTx/>
                  <a:latin typeface="Arial" pitchFamily="34" charset="0"/>
                  <a:ea typeface="+mn-ea"/>
                  <a:cs typeface="+mn-cs"/>
                </a:rPr>
                <a:t> </a:t>
              </a:r>
              <a:endParaRPr kumimoji="0" lang="en-US" b="1" i="0" u="none" strike="noStrike" kern="1200" cap="none" spc="0" normalizeH="0" baseline="0" noProof="0" dirty="0">
                <a:ln>
                  <a:noFill/>
                </a:ln>
                <a:solidFill>
                  <a:srgbClr val="FF0000"/>
                </a:solidFill>
                <a:effectLst/>
                <a:uLnTx/>
                <a:uFillTx/>
                <a:latin typeface="Arial" pitchFamily="34" charset="0"/>
                <a:ea typeface="+mn-ea"/>
                <a:cs typeface="+mn-cs"/>
              </a:endParaRPr>
            </a:p>
          </p:txBody>
        </p:sp>
        <p:sp>
          <p:nvSpPr>
            <p:cNvPr id="18" name="Text Box 22">
              <a:extLst>
                <a:ext uri="{FF2B5EF4-FFF2-40B4-BE49-F238E27FC236}">
                  <a16:creationId xmlns:a16="http://schemas.microsoft.com/office/drawing/2014/main" id="{A67E65B8-B045-444F-8742-7FBE84D94BB5}"/>
                </a:ext>
              </a:extLst>
            </p:cNvPr>
            <p:cNvSpPr txBox="1">
              <a:spLocks noChangeArrowheads="1"/>
            </p:cNvSpPr>
            <p:nvPr/>
          </p:nvSpPr>
          <p:spPr bwMode="auto">
            <a:xfrm>
              <a:off x="112544" y="1255594"/>
              <a:ext cx="3550692" cy="1043876"/>
            </a:xfrm>
            <a:prstGeom prst="rect">
              <a:avLst/>
            </a:prstGeom>
            <a:noFill/>
            <a:ln w="12700">
              <a:noFill/>
              <a:miter lim="800000"/>
              <a:headEnd/>
              <a:tailEnd/>
            </a:ln>
            <a:effectLst/>
          </p:spPr>
          <p:txBody>
            <a:bodyPr wrap="square" lIns="90488" tIns="44450" rIns="90488" bIns="4445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cooler</a:t>
              </a:r>
              <a:r>
                <a:rPr kumimoji="0" lang="en-US" sz="2000" b="1" i="0" u="none" strike="noStrike" kern="1200" cap="none" spc="0" normalizeH="0" noProof="0" dirty="0">
                  <a:ln>
                    <a:noFill/>
                  </a:ln>
                  <a:solidFill>
                    <a:srgbClr val="0066CC"/>
                  </a:solidFill>
                  <a:effectLst/>
                  <a:uLnTx/>
                  <a:uFillTx/>
                  <a:latin typeface="Arial" pitchFamily="34" charset="0"/>
                  <a:ea typeface="+mn-ea"/>
                  <a:cs typeface="+mn-cs"/>
                </a:rPr>
                <a:t> than</a:t>
              </a:r>
              <a:endPar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endParaRPr>
            </a:p>
            <a:p>
              <a:pPr lvl="0" algn="ctr" eaLnBrk="0" fontAlgn="base" hangingPunct="0">
                <a:spcBef>
                  <a:spcPct val="50000"/>
                </a:spcBef>
                <a:spcAft>
                  <a:spcPct val="0"/>
                </a:spcAft>
              </a:pPr>
              <a:r>
                <a:rPr kumimoji="0" lang="en-US" sz="2800" b="1" i="0" u="none" strike="noStrike" kern="1200" cap="none" spc="0" normalizeH="0" baseline="0" noProof="0" dirty="0">
                  <a:ln>
                    <a:noFill/>
                  </a:ln>
                  <a:solidFill>
                    <a:srgbClr val="FF0000"/>
                  </a:solidFill>
                  <a:effectLst/>
                  <a:uLnTx/>
                  <a:uFillTx/>
                  <a:latin typeface="Arial" pitchFamily="34" charset="0"/>
                  <a:ea typeface="+mn-ea"/>
                  <a:cs typeface="+mn-cs"/>
                </a:rPr>
                <a:t>that</a:t>
              </a:r>
              <a:r>
                <a:rPr lang="en-US" sz="2800" b="1" dirty="0">
                  <a:solidFill>
                    <a:srgbClr val="0066CC"/>
                  </a:solidFill>
                  <a:latin typeface="Arial" pitchFamily="34" charset="0"/>
                </a:rPr>
                <a:t> </a:t>
              </a:r>
              <a:r>
                <a:rPr lang="en-US" sz="2800" b="1" dirty="0">
                  <a:solidFill>
                    <a:srgbClr val="0066CC"/>
                  </a:solidFill>
                  <a:latin typeface="Arial" pitchFamily="34" charset="0"/>
                  <a:sym typeface="Wingdings" pitchFamily="2" charset="2"/>
                </a:rPr>
                <a:t></a:t>
              </a:r>
              <a:endParaRPr kumimoji="0" lang="en-US" sz="2800" b="1" i="0" u="none" strike="noStrike" kern="1200" cap="none" spc="0" normalizeH="0" baseline="0" noProof="0" dirty="0">
                <a:ln>
                  <a:noFill/>
                </a:ln>
                <a:solidFill>
                  <a:srgbClr val="0066CC"/>
                </a:solidFill>
                <a:effectLst/>
                <a:uLnTx/>
                <a:uFillTx/>
                <a:latin typeface="Arial" pitchFamily="34" charset="0"/>
                <a:ea typeface="+mn-ea"/>
                <a:cs typeface="+mn-cs"/>
              </a:endParaRPr>
            </a:p>
          </p:txBody>
        </p:sp>
      </p:grpSp>
    </p:spTree>
    <p:extLst>
      <p:ext uri="{BB962C8B-B14F-4D97-AF65-F5344CB8AC3E}">
        <p14:creationId xmlns:p14="http://schemas.microsoft.com/office/powerpoint/2010/main" val="3638424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7034CC-F08F-3048-81A6-06AE3C8134F7}"/>
              </a:ext>
            </a:extLst>
          </p:cNvPr>
          <p:cNvPicPr>
            <a:picLocks noChangeAspect="1"/>
          </p:cNvPicPr>
          <p:nvPr/>
        </p:nvPicPr>
        <p:blipFill>
          <a:blip r:embed="rId3"/>
          <a:stretch>
            <a:fillRect/>
          </a:stretch>
        </p:blipFill>
        <p:spPr>
          <a:xfrm>
            <a:off x="152400" y="1295400"/>
            <a:ext cx="8458200" cy="5143500"/>
          </a:xfrm>
          <a:prstGeom prst="rect">
            <a:avLst/>
          </a:prstGeom>
        </p:spPr>
      </p:pic>
      <p:sp>
        <p:nvSpPr>
          <p:cNvPr id="1453069" name="Text Box 13"/>
          <p:cNvSpPr txBox="1">
            <a:spLocks noChangeArrowheads="1"/>
          </p:cNvSpPr>
          <p:nvPr/>
        </p:nvSpPr>
        <p:spPr bwMode="auto">
          <a:xfrm>
            <a:off x="228600" y="0"/>
            <a:ext cx="8478253" cy="1323439"/>
          </a:xfrm>
          <a:prstGeom prst="rect">
            <a:avLst/>
          </a:prstGeom>
          <a:noFill/>
          <a:ln w="12700">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3200" b="1" i="0" u="sng" strike="noStrike" kern="1200" cap="none" spc="0" normalizeH="0" baseline="0" noProof="0" dirty="0">
                <a:ln>
                  <a:noFill/>
                </a:ln>
                <a:solidFill>
                  <a:schemeClr val="bg2"/>
                </a:solidFill>
                <a:effectLst/>
                <a:uLnTx/>
                <a:uFillTx/>
                <a:latin typeface="Times New Roman" pitchFamily="18" charset="0"/>
                <a:ea typeface="+mn-ea"/>
                <a:cs typeface="+mn-cs"/>
              </a:rPr>
              <a:t>This is a whole vortex (two jets)</a:t>
            </a:r>
          </a:p>
          <a:p>
            <a:pPr marL="0" marR="0" lvl="0" indent="0" algn="ctr" defTabSz="914400" rtl="0" eaLnBrk="0" fontAlgn="base" latinLnBrk="0" hangingPunct="0">
              <a:lnSpc>
                <a:spcPct val="100000"/>
              </a:lnSpc>
              <a:spcBef>
                <a:spcPct val="50000"/>
              </a:spcBef>
              <a:spcAft>
                <a:spcPct val="0"/>
              </a:spcAft>
              <a:buClrTx/>
              <a:buSzTx/>
              <a:buFontTx/>
              <a:buNone/>
              <a:tabLst/>
              <a:defRPr/>
            </a:pPr>
            <a:r>
              <a:rPr lang="en-US" sz="3200" b="1" dirty="0">
                <a:solidFill>
                  <a:schemeClr val="bg2"/>
                </a:solidFill>
                <a:latin typeface="Times New Roman" pitchFamily="18" charset="0"/>
              </a:rPr>
              <a:t>T(K) contours</a:t>
            </a:r>
            <a:endParaRPr kumimoji="0" lang="en-US" sz="3200" b="1" i="0" strike="noStrike" kern="1200" cap="none" spc="0" normalizeH="0" baseline="0" noProof="0" dirty="0">
              <a:ln>
                <a:noFill/>
              </a:ln>
              <a:solidFill>
                <a:schemeClr val="bg2"/>
              </a:solidFill>
              <a:effectLst/>
              <a:uLnTx/>
              <a:uFillTx/>
              <a:latin typeface="Times New Roman" pitchFamily="18" charset="0"/>
            </a:endParaRPr>
          </a:p>
        </p:txBody>
      </p:sp>
      <p:grpSp>
        <p:nvGrpSpPr>
          <p:cNvPr id="12" name="Group 11">
            <a:extLst>
              <a:ext uri="{FF2B5EF4-FFF2-40B4-BE49-F238E27FC236}">
                <a16:creationId xmlns:a16="http://schemas.microsoft.com/office/drawing/2014/main" id="{F9ED4AF0-764E-3E40-98EB-B00E0880E9CD}"/>
              </a:ext>
            </a:extLst>
          </p:cNvPr>
          <p:cNvGrpSpPr/>
          <p:nvPr/>
        </p:nvGrpSpPr>
        <p:grpSpPr>
          <a:xfrm>
            <a:off x="970237" y="1066800"/>
            <a:ext cx="5887762" cy="5081969"/>
            <a:chOff x="1981200" y="950794"/>
            <a:chExt cx="9800320" cy="5081969"/>
          </a:xfrm>
        </p:grpSpPr>
        <p:sp>
          <p:nvSpPr>
            <p:cNvPr id="14" name="Oval 7">
              <a:extLst>
                <a:ext uri="{FF2B5EF4-FFF2-40B4-BE49-F238E27FC236}">
                  <a16:creationId xmlns:a16="http://schemas.microsoft.com/office/drawing/2014/main" id="{DFB5CCE9-B04C-AD49-AA23-D9F495E26D42}"/>
                </a:ext>
              </a:extLst>
            </p:cNvPr>
            <p:cNvSpPr>
              <a:spLocks noChangeArrowheads="1"/>
            </p:cNvSpPr>
            <p:nvPr/>
          </p:nvSpPr>
          <p:spPr bwMode="auto">
            <a:xfrm>
              <a:off x="1981200" y="2599904"/>
              <a:ext cx="2971800" cy="2057400"/>
            </a:xfrm>
            <a:prstGeom prst="ellipse">
              <a:avLst/>
            </a:prstGeom>
            <a:noFill/>
            <a:ln w="12700">
              <a:noFill/>
              <a:round/>
              <a:headEnd/>
              <a:tailEnd/>
            </a:ln>
            <a:effectLst/>
          </p:spPr>
          <p:txBody>
            <a:bodyPr wrap="none" lIns="90488" tIns="44450" rIns="90488" bIns="44450" anchor="ct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kumimoji="0" lang="en-US" sz="5400" b="1" i="0" u="none" strike="noStrike" kern="1200" cap="none" spc="0" normalizeH="0" baseline="0" noProof="0" dirty="0">
                <a:ln>
                  <a:noFill/>
                </a:ln>
                <a:solidFill>
                  <a:srgbClr val="000000"/>
                </a:solidFill>
                <a:effectLst/>
                <a:uLnTx/>
                <a:uFillTx/>
                <a:latin typeface="Arial" pitchFamily="34" charset="0"/>
                <a:ea typeface="+mn-ea"/>
                <a:cs typeface="+mn-cs"/>
              </a:endParaRPr>
            </a:p>
          </p:txBody>
        </p:sp>
        <p:sp>
          <p:nvSpPr>
            <p:cNvPr id="15" name="Text Box 22">
              <a:extLst>
                <a:ext uri="{FF2B5EF4-FFF2-40B4-BE49-F238E27FC236}">
                  <a16:creationId xmlns:a16="http://schemas.microsoft.com/office/drawing/2014/main" id="{1E1F032A-73CB-A148-9BA7-963488D1679A}"/>
                </a:ext>
              </a:extLst>
            </p:cNvPr>
            <p:cNvSpPr txBox="1">
              <a:spLocks noChangeArrowheads="1"/>
            </p:cNvSpPr>
            <p:nvPr/>
          </p:nvSpPr>
          <p:spPr bwMode="auto">
            <a:xfrm>
              <a:off x="5439685" y="3465394"/>
              <a:ext cx="6341835" cy="2567369"/>
            </a:xfrm>
            <a:prstGeom prst="rect">
              <a:avLst/>
            </a:prstGeom>
            <a:noFill/>
            <a:ln w="12700">
              <a:noFill/>
              <a:miter lim="800000"/>
              <a:headEnd/>
              <a:tailEnd/>
            </a:ln>
            <a:effectLst/>
          </p:spPr>
          <p:txBody>
            <a:bodyPr wrap="square" lIns="90488" tIns="44450" rIns="90488" bIns="4445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3200" b="1" i="0" u="none" strike="noStrike" kern="1200" cap="none" spc="0" normalizeH="0" baseline="0" noProof="0" dirty="0">
                  <a:ln>
                    <a:noFill/>
                  </a:ln>
                  <a:solidFill>
                    <a:srgbClr val="0066CC"/>
                  </a:solidFill>
                  <a:effectLst/>
                  <a:uLnTx/>
                  <a:uFillTx/>
                  <a:latin typeface="Arial" pitchFamily="34" charset="0"/>
                  <a:ea typeface="+mn-ea"/>
                  <a:cs typeface="+mn-cs"/>
                </a:rPr>
                <a:t>cooler than </a:t>
              </a:r>
            </a:p>
            <a:p>
              <a:pPr marR="0" lvl="0" algn="ctr" defTabSz="914400" rtl="0" eaLnBrk="0" fontAlgn="base" latinLnBrk="0" hangingPunct="0">
                <a:lnSpc>
                  <a:spcPct val="100000"/>
                </a:lnSpc>
                <a:spcBef>
                  <a:spcPct val="50000"/>
                </a:spcBef>
                <a:spcAft>
                  <a:spcPct val="0"/>
                </a:spcAft>
                <a:buClrTx/>
                <a:buSzTx/>
                <a:tabLst/>
                <a:defRPr/>
              </a:pPr>
              <a:r>
                <a:rPr lang="en-US" sz="5400" b="1" dirty="0">
                  <a:solidFill>
                    <a:srgbClr val="0066CC"/>
                  </a:solidFill>
                  <a:latin typeface="Arial" pitchFamily="34" charset="0"/>
                  <a:sym typeface="Wingdings" pitchFamily="2" charset="2"/>
                </a:rPr>
                <a:t> that </a:t>
              </a:r>
            </a:p>
            <a:p>
              <a:pPr marR="0" lvl="0" algn="ctr" defTabSz="914400" rtl="0" eaLnBrk="0" fontAlgn="base" latinLnBrk="0" hangingPunct="0">
                <a:lnSpc>
                  <a:spcPct val="100000"/>
                </a:lnSpc>
                <a:spcBef>
                  <a:spcPct val="50000"/>
                </a:spcBef>
                <a:spcAft>
                  <a:spcPct val="0"/>
                </a:spcAft>
                <a:buClrTx/>
                <a:buSzTx/>
                <a:tabLst/>
                <a:defRPr/>
              </a:pPr>
              <a:r>
                <a:rPr kumimoji="0" lang="en-US" sz="3200" b="1" i="0" u="none" strike="noStrike" kern="1200" cap="none" spc="0" normalizeH="0" baseline="0" noProof="0" dirty="0">
                  <a:ln>
                    <a:noFill/>
                  </a:ln>
                  <a:solidFill>
                    <a:srgbClr val="0066CC"/>
                  </a:solidFill>
                  <a:effectLst/>
                  <a:uLnTx/>
                  <a:uFillTx/>
                  <a:latin typeface="Arial" pitchFamily="34" charset="0"/>
                  <a:ea typeface="+mn-ea"/>
                  <a:cs typeface="+mn-cs"/>
                </a:rPr>
                <a:t>below the core </a:t>
              </a:r>
            </a:p>
          </p:txBody>
        </p:sp>
        <p:sp>
          <p:nvSpPr>
            <p:cNvPr id="17" name="Text Box 22">
              <a:extLst>
                <a:ext uri="{FF2B5EF4-FFF2-40B4-BE49-F238E27FC236}">
                  <a16:creationId xmlns:a16="http://schemas.microsoft.com/office/drawing/2014/main" id="{49094693-C5C2-9C4C-9B01-F254BB17FA2C}"/>
                </a:ext>
              </a:extLst>
            </p:cNvPr>
            <p:cNvSpPr txBox="1">
              <a:spLocks noChangeArrowheads="1"/>
            </p:cNvSpPr>
            <p:nvPr/>
          </p:nvSpPr>
          <p:spPr bwMode="auto">
            <a:xfrm>
              <a:off x="4678665" y="950794"/>
              <a:ext cx="6976019" cy="1936428"/>
            </a:xfrm>
            <a:prstGeom prst="rect">
              <a:avLst/>
            </a:prstGeom>
            <a:noFill/>
            <a:ln w="12700">
              <a:noFill/>
              <a:miter lim="800000"/>
              <a:headEnd/>
              <a:tailEnd/>
            </a:ln>
            <a:effectLst/>
          </p:spPr>
          <p:txBody>
            <a:bodyPr wrap="square" lIns="90488" tIns="44450" rIns="90488" bIns="4445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Arial" pitchFamily="34" charset="0"/>
                  <a:ea typeface="+mn-ea"/>
                  <a:cs typeface="+mn-cs"/>
                </a:rPr>
                <a:t>warmer</a:t>
              </a:r>
              <a:r>
                <a:rPr kumimoji="0" lang="en-US" sz="2400" b="1" i="0" u="none" strike="noStrike" kern="1200" cap="none" spc="0" normalizeH="0" noProof="0" dirty="0">
                  <a:ln>
                    <a:noFill/>
                  </a:ln>
                  <a:solidFill>
                    <a:srgbClr val="FF0000"/>
                  </a:solidFill>
                  <a:effectLst/>
                  <a:uLnTx/>
                  <a:uFillTx/>
                  <a:latin typeface="Arial" pitchFamily="34" charset="0"/>
                  <a:ea typeface="+mn-ea"/>
                  <a:cs typeface="+mn-cs"/>
                </a:rPr>
                <a:t> than </a:t>
              </a:r>
            </a:p>
            <a:p>
              <a:pPr marR="0" lvl="0" algn="ctr" defTabSz="914400" rtl="0" eaLnBrk="0" fontAlgn="base" latinLnBrk="0" hangingPunct="0">
                <a:lnSpc>
                  <a:spcPct val="100000"/>
                </a:lnSpc>
                <a:spcBef>
                  <a:spcPct val="50000"/>
                </a:spcBef>
                <a:spcAft>
                  <a:spcPct val="0"/>
                </a:spcAft>
                <a:buClrTx/>
                <a:buSzTx/>
                <a:tabLst/>
                <a:defRPr/>
              </a:pPr>
              <a:r>
                <a:rPr lang="en-US" sz="4000" b="1" dirty="0">
                  <a:solidFill>
                    <a:srgbClr val="FF0000"/>
                  </a:solidFill>
                  <a:latin typeface="Arial" pitchFamily="34" charset="0"/>
                  <a:sym typeface="Wingdings" pitchFamily="2" charset="2"/>
                </a:rPr>
                <a:t> that  </a:t>
              </a:r>
            </a:p>
            <a:p>
              <a:pPr marR="0" lvl="0" algn="ctr" defTabSz="914400" rtl="0" eaLnBrk="0" fontAlgn="base" latinLnBrk="0" hangingPunct="0">
                <a:lnSpc>
                  <a:spcPct val="100000"/>
                </a:lnSpc>
                <a:spcBef>
                  <a:spcPct val="50000"/>
                </a:spcBef>
                <a:spcAft>
                  <a:spcPct val="0"/>
                </a:spcAft>
                <a:buClrTx/>
                <a:buSzTx/>
                <a:tabLst/>
                <a:defRPr/>
              </a:pPr>
              <a:r>
                <a:rPr kumimoji="0" lang="en-US" sz="2400" b="1" i="0" u="none" strike="noStrike" kern="1200" cap="none" spc="0" normalizeH="0" noProof="0" dirty="0">
                  <a:ln>
                    <a:noFill/>
                  </a:ln>
                  <a:solidFill>
                    <a:srgbClr val="FF0000"/>
                  </a:solidFill>
                  <a:effectLst/>
                  <a:uLnTx/>
                  <a:uFillTx/>
                  <a:latin typeface="Arial" pitchFamily="34" charset="0"/>
                  <a:ea typeface="+mn-ea"/>
                  <a:cs typeface="+mn-cs"/>
                </a:rPr>
                <a:t>above the core</a:t>
              </a:r>
              <a:endPar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endParaRPr>
            </a:p>
          </p:txBody>
        </p:sp>
      </p:grpSp>
    </p:spTree>
    <p:extLst>
      <p:ext uri="{BB962C8B-B14F-4D97-AF65-F5344CB8AC3E}">
        <p14:creationId xmlns:p14="http://schemas.microsoft.com/office/powerpoint/2010/main" val="2468193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CEA1BB-3783-4C40-BC25-A64659A85F7D}"/>
              </a:ext>
            </a:extLst>
          </p:cNvPr>
          <p:cNvPicPr>
            <a:picLocks noChangeAspect="1"/>
          </p:cNvPicPr>
          <p:nvPr/>
        </p:nvPicPr>
        <p:blipFill rotWithShape="1">
          <a:blip r:embed="rId3"/>
          <a:srcRect t="3822"/>
          <a:stretch/>
        </p:blipFill>
        <p:spPr>
          <a:xfrm>
            <a:off x="152400" y="1203158"/>
            <a:ext cx="8458200" cy="5350042"/>
          </a:xfrm>
          <a:prstGeom prst="rect">
            <a:avLst/>
          </a:prstGeom>
        </p:spPr>
      </p:pic>
      <p:sp>
        <p:nvSpPr>
          <p:cNvPr id="1453069" name="Text Box 13"/>
          <p:cNvSpPr txBox="1">
            <a:spLocks noChangeArrowheads="1"/>
          </p:cNvSpPr>
          <p:nvPr/>
        </p:nvSpPr>
        <p:spPr bwMode="auto">
          <a:xfrm>
            <a:off x="228600" y="0"/>
            <a:ext cx="8478253" cy="1323439"/>
          </a:xfrm>
          <a:prstGeom prst="rect">
            <a:avLst/>
          </a:prstGeom>
          <a:noFill/>
          <a:ln w="12700">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3200" b="1" i="0" u="sng" strike="noStrike" kern="1200" cap="none" spc="0" normalizeH="0" baseline="0" noProof="0" dirty="0">
                <a:ln>
                  <a:noFill/>
                </a:ln>
                <a:solidFill>
                  <a:schemeClr val="bg2"/>
                </a:solidFill>
                <a:effectLst/>
                <a:uLnTx/>
                <a:uFillTx/>
                <a:latin typeface="Times New Roman" pitchFamily="18" charset="0"/>
                <a:ea typeface="+mn-ea"/>
                <a:cs typeface="+mn-cs"/>
              </a:rPr>
              <a:t>This is a whole vortex (two jets)</a:t>
            </a:r>
          </a:p>
          <a:p>
            <a:pPr marL="0" marR="0" lvl="0" indent="0" algn="ctr" defTabSz="914400" rtl="0" eaLnBrk="0" fontAlgn="base" latinLnBrk="0" hangingPunct="0">
              <a:lnSpc>
                <a:spcPct val="100000"/>
              </a:lnSpc>
              <a:spcBef>
                <a:spcPct val="50000"/>
              </a:spcBef>
              <a:spcAft>
                <a:spcPct val="0"/>
              </a:spcAft>
              <a:buClrTx/>
              <a:buSzTx/>
              <a:buFontTx/>
              <a:buNone/>
              <a:tabLst/>
              <a:defRPr/>
            </a:pPr>
            <a:r>
              <a:rPr lang="en-US" sz="3200" b="1" dirty="0">
                <a:solidFill>
                  <a:schemeClr val="bg2"/>
                </a:solidFill>
                <a:latin typeface="Symbol" pitchFamily="2" charset="2"/>
              </a:rPr>
              <a:t>q</a:t>
            </a:r>
            <a:r>
              <a:rPr lang="en-US" sz="3200" b="1" dirty="0">
                <a:solidFill>
                  <a:schemeClr val="bg2"/>
                </a:solidFill>
                <a:latin typeface="Times New Roman" pitchFamily="18" charset="0"/>
              </a:rPr>
              <a:t>(K) contours</a:t>
            </a:r>
            <a:endParaRPr kumimoji="0" lang="en-US" sz="3200" b="1" i="0" strike="noStrike" kern="1200" cap="none" spc="0" normalizeH="0" baseline="0" noProof="0" dirty="0">
              <a:ln>
                <a:noFill/>
              </a:ln>
              <a:solidFill>
                <a:schemeClr val="bg2"/>
              </a:solidFill>
              <a:effectLst/>
              <a:uLnTx/>
              <a:uFillTx/>
              <a:latin typeface="Times New Roman" pitchFamily="18" charset="0"/>
            </a:endParaRPr>
          </a:p>
        </p:txBody>
      </p:sp>
      <p:grpSp>
        <p:nvGrpSpPr>
          <p:cNvPr id="12" name="Group 11">
            <a:extLst>
              <a:ext uri="{FF2B5EF4-FFF2-40B4-BE49-F238E27FC236}">
                <a16:creationId xmlns:a16="http://schemas.microsoft.com/office/drawing/2014/main" id="{F9ED4AF0-764E-3E40-98EB-B00E0880E9CD}"/>
              </a:ext>
            </a:extLst>
          </p:cNvPr>
          <p:cNvGrpSpPr/>
          <p:nvPr/>
        </p:nvGrpSpPr>
        <p:grpSpPr>
          <a:xfrm>
            <a:off x="970237" y="1066800"/>
            <a:ext cx="5887762" cy="5081969"/>
            <a:chOff x="1981200" y="950794"/>
            <a:chExt cx="9800320" cy="5081969"/>
          </a:xfrm>
        </p:grpSpPr>
        <p:sp>
          <p:nvSpPr>
            <p:cNvPr id="14" name="Oval 7">
              <a:extLst>
                <a:ext uri="{FF2B5EF4-FFF2-40B4-BE49-F238E27FC236}">
                  <a16:creationId xmlns:a16="http://schemas.microsoft.com/office/drawing/2014/main" id="{DFB5CCE9-B04C-AD49-AA23-D9F495E26D42}"/>
                </a:ext>
              </a:extLst>
            </p:cNvPr>
            <p:cNvSpPr>
              <a:spLocks noChangeArrowheads="1"/>
            </p:cNvSpPr>
            <p:nvPr/>
          </p:nvSpPr>
          <p:spPr bwMode="auto">
            <a:xfrm>
              <a:off x="1981200" y="2599904"/>
              <a:ext cx="2971800" cy="2057400"/>
            </a:xfrm>
            <a:prstGeom prst="ellipse">
              <a:avLst/>
            </a:prstGeom>
            <a:noFill/>
            <a:ln w="12700">
              <a:noFill/>
              <a:round/>
              <a:headEnd/>
              <a:tailEnd/>
            </a:ln>
            <a:effectLst/>
          </p:spPr>
          <p:txBody>
            <a:bodyPr wrap="none" lIns="90488" tIns="44450" rIns="90488" bIns="44450" anchor="ct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kumimoji="0" lang="en-US" sz="5400" b="1" i="0" u="none" strike="noStrike" kern="1200" cap="none" spc="0" normalizeH="0" baseline="0" noProof="0" dirty="0">
                <a:ln>
                  <a:noFill/>
                </a:ln>
                <a:solidFill>
                  <a:srgbClr val="000000"/>
                </a:solidFill>
                <a:effectLst/>
                <a:uLnTx/>
                <a:uFillTx/>
                <a:latin typeface="Arial" pitchFamily="34" charset="0"/>
                <a:ea typeface="+mn-ea"/>
                <a:cs typeface="+mn-cs"/>
              </a:endParaRPr>
            </a:p>
          </p:txBody>
        </p:sp>
        <p:sp>
          <p:nvSpPr>
            <p:cNvPr id="15" name="Text Box 22">
              <a:extLst>
                <a:ext uri="{FF2B5EF4-FFF2-40B4-BE49-F238E27FC236}">
                  <a16:creationId xmlns:a16="http://schemas.microsoft.com/office/drawing/2014/main" id="{1E1F032A-73CB-A148-9BA7-963488D1679A}"/>
                </a:ext>
              </a:extLst>
            </p:cNvPr>
            <p:cNvSpPr txBox="1">
              <a:spLocks noChangeArrowheads="1"/>
            </p:cNvSpPr>
            <p:nvPr/>
          </p:nvSpPr>
          <p:spPr bwMode="auto">
            <a:xfrm>
              <a:off x="5439685" y="3465394"/>
              <a:ext cx="6341835" cy="2567369"/>
            </a:xfrm>
            <a:prstGeom prst="rect">
              <a:avLst/>
            </a:prstGeom>
            <a:noFill/>
            <a:ln w="12700">
              <a:noFill/>
              <a:miter lim="800000"/>
              <a:headEnd/>
              <a:tailEnd/>
            </a:ln>
            <a:effectLst/>
          </p:spPr>
          <p:txBody>
            <a:bodyPr wrap="square" lIns="90488" tIns="44450" rIns="90488" bIns="4445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3200" b="1" i="0" u="none" strike="noStrike" kern="1200" cap="none" spc="0" normalizeH="0" baseline="0" noProof="0" dirty="0">
                  <a:ln>
                    <a:noFill/>
                  </a:ln>
                  <a:solidFill>
                    <a:srgbClr val="0066CC"/>
                  </a:solidFill>
                  <a:effectLst/>
                  <a:uLnTx/>
                  <a:uFillTx/>
                  <a:latin typeface="Arial" pitchFamily="34" charset="0"/>
                  <a:ea typeface="+mn-ea"/>
                  <a:cs typeface="+mn-cs"/>
                </a:rPr>
                <a:t>cooler than </a:t>
              </a:r>
            </a:p>
            <a:p>
              <a:pPr marR="0" lvl="0" algn="ctr" defTabSz="914400" rtl="0" eaLnBrk="0" fontAlgn="base" latinLnBrk="0" hangingPunct="0">
                <a:lnSpc>
                  <a:spcPct val="100000"/>
                </a:lnSpc>
                <a:spcBef>
                  <a:spcPct val="50000"/>
                </a:spcBef>
                <a:spcAft>
                  <a:spcPct val="0"/>
                </a:spcAft>
                <a:buClrTx/>
                <a:buSzTx/>
                <a:tabLst/>
                <a:defRPr/>
              </a:pPr>
              <a:r>
                <a:rPr lang="en-US" sz="5400" b="1" dirty="0">
                  <a:solidFill>
                    <a:srgbClr val="0066CC"/>
                  </a:solidFill>
                  <a:latin typeface="Arial" pitchFamily="34" charset="0"/>
                  <a:sym typeface="Wingdings" pitchFamily="2" charset="2"/>
                </a:rPr>
                <a:t> that </a:t>
              </a:r>
            </a:p>
            <a:p>
              <a:pPr marR="0" lvl="0" algn="ctr" defTabSz="914400" rtl="0" eaLnBrk="0" fontAlgn="base" latinLnBrk="0" hangingPunct="0">
                <a:lnSpc>
                  <a:spcPct val="100000"/>
                </a:lnSpc>
                <a:spcBef>
                  <a:spcPct val="50000"/>
                </a:spcBef>
                <a:spcAft>
                  <a:spcPct val="0"/>
                </a:spcAft>
                <a:buClrTx/>
                <a:buSzTx/>
                <a:tabLst/>
                <a:defRPr/>
              </a:pPr>
              <a:r>
                <a:rPr kumimoji="0" lang="en-US" sz="3200" b="1" i="0" u="none" strike="noStrike" kern="1200" cap="none" spc="0" normalizeH="0" baseline="0" noProof="0" dirty="0">
                  <a:ln>
                    <a:noFill/>
                  </a:ln>
                  <a:solidFill>
                    <a:srgbClr val="0066CC"/>
                  </a:solidFill>
                  <a:effectLst/>
                  <a:uLnTx/>
                  <a:uFillTx/>
                  <a:latin typeface="Arial" pitchFamily="34" charset="0"/>
                  <a:ea typeface="+mn-ea"/>
                  <a:cs typeface="+mn-cs"/>
                </a:rPr>
                <a:t>below the cyclone </a:t>
              </a:r>
            </a:p>
          </p:txBody>
        </p:sp>
        <p:sp>
          <p:nvSpPr>
            <p:cNvPr id="17" name="Text Box 22">
              <a:extLst>
                <a:ext uri="{FF2B5EF4-FFF2-40B4-BE49-F238E27FC236}">
                  <a16:creationId xmlns:a16="http://schemas.microsoft.com/office/drawing/2014/main" id="{49094693-C5C2-9C4C-9B01-F254BB17FA2C}"/>
                </a:ext>
              </a:extLst>
            </p:cNvPr>
            <p:cNvSpPr txBox="1">
              <a:spLocks noChangeArrowheads="1"/>
            </p:cNvSpPr>
            <p:nvPr/>
          </p:nvSpPr>
          <p:spPr bwMode="auto">
            <a:xfrm>
              <a:off x="4678665" y="950794"/>
              <a:ext cx="6976019" cy="1936428"/>
            </a:xfrm>
            <a:prstGeom prst="rect">
              <a:avLst/>
            </a:prstGeom>
            <a:noFill/>
            <a:ln w="12700">
              <a:noFill/>
              <a:miter lim="800000"/>
              <a:headEnd/>
              <a:tailEnd/>
            </a:ln>
            <a:effectLst/>
          </p:spPr>
          <p:txBody>
            <a:bodyPr wrap="square" lIns="90488" tIns="44450" rIns="90488" bIns="4445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Arial" pitchFamily="34" charset="0"/>
                  <a:ea typeface="+mn-ea"/>
                  <a:cs typeface="+mn-cs"/>
                </a:rPr>
                <a:t>warmer</a:t>
              </a:r>
              <a:r>
                <a:rPr kumimoji="0" lang="en-US" sz="2400" b="1" i="0" u="none" strike="noStrike" kern="1200" cap="none" spc="0" normalizeH="0" noProof="0" dirty="0">
                  <a:ln>
                    <a:noFill/>
                  </a:ln>
                  <a:solidFill>
                    <a:srgbClr val="FF0000"/>
                  </a:solidFill>
                  <a:effectLst/>
                  <a:uLnTx/>
                  <a:uFillTx/>
                  <a:latin typeface="Arial" pitchFamily="34" charset="0"/>
                  <a:ea typeface="+mn-ea"/>
                  <a:cs typeface="+mn-cs"/>
                </a:rPr>
                <a:t> than </a:t>
              </a:r>
            </a:p>
            <a:p>
              <a:pPr marR="0" lvl="0" algn="ctr" defTabSz="914400" rtl="0" eaLnBrk="0" fontAlgn="base" latinLnBrk="0" hangingPunct="0">
                <a:lnSpc>
                  <a:spcPct val="100000"/>
                </a:lnSpc>
                <a:spcBef>
                  <a:spcPct val="50000"/>
                </a:spcBef>
                <a:spcAft>
                  <a:spcPct val="0"/>
                </a:spcAft>
                <a:buClrTx/>
                <a:buSzTx/>
                <a:tabLst/>
                <a:defRPr/>
              </a:pPr>
              <a:r>
                <a:rPr lang="en-US" sz="4000" b="1" dirty="0">
                  <a:solidFill>
                    <a:srgbClr val="FF0000"/>
                  </a:solidFill>
                  <a:latin typeface="Arial" pitchFamily="34" charset="0"/>
                  <a:sym typeface="Wingdings" pitchFamily="2" charset="2"/>
                </a:rPr>
                <a:t> that  </a:t>
              </a:r>
            </a:p>
            <a:p>
              <a:pPr marR="0" lvl="0" algn="ctr" defTabSz="914400" rtl="0" eaLnBrk="0" fontAlgn="base" latinLnBrk="0" hangingPunct="0">
                <a:lnSpc>
                  <a:spcPct val="100000"/>
                </a:lnSpc>
                <a:spcBef>
                  <a:spcPct val="50000"/>
                </a:spcBef>
                <a:spcAft>
                  <a:spcPct val="0"/>
                </a:spcAft>
                <a:buClrTx/>
                <a:buSzTx/>
                <a:tabLst/>
                <a:defRPr/>
              </a:pPr>
              <a:r>
                <a:rPr kumimoji="0" lang="en-US" sz="2400" b="1" i="0" u="none" strike="noStrike" kern="1200" cap="none" spc="0" normalizeH="0" noProof="0" dirty="0">
                  <a:ln>
                    <a:noFill/>
                  </a:ln>
                  <a:solidFill>
                    <a:srgbClr val="FF0000"/>
                  </a:solidFill>
                  <a:effectLst/>
                  <a:uLnTx/>
                  <a:uFillTx/>
                  <a:latin typeface="Arial" pitchFamily="34" charset="0"/>
                  <a:ea typeface="+mn-ea"/>
                  <a:cs typeface="+mn-cs"/>
                </a:rPr>
                <a:t>above the cyclone</a:t>
              </a:r>
              <a:endPar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endParaRPr>
            </a:p>
          </p:txBody>
        </p:sp>
      </p:grpSp>
    </p:spTree>
    <p:extLst>
      <p:ext uri="{BB962C8B-B14F-4D97-AF65-F5344CB8AC3E}">
        <p14:creationId xmlns:p14="http://schemas.microsoft.com/office/powerpoint/2010/main" val="2770436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416338-6156-CE4C-9484-0CFA3E4BA29D}"/>
              </a:ext>
            </a:extLst>
          </p:cNvPr>
          <p:cNvPicPr>
            <a:picLocks noChangeAspect="1"/>
          </p:cNvPicPr>
          <p:nvPr/>
        </p:nvPicPr>
        <p:blipFill>
          <a:blip r:embed="rId3"/>
          <a:stretch>
            <a:fillRect/>
          </a:stretch>
        </p:blipFill>
        <p:spPr>
          <a:xfrm>
            <a:off x="152400" y="1219200"/>
            <a:ext cx="8458200" cy="5410200"/>
          </a:xfrm>
          <a:prstGeom prst="rect">
            <a:avLst/>
          </a:prstGeom>
        </p:spPr>
      </p:pic>
      <p:sp>
        <p:nvSpPr>
          <p:cNvPr id="1453069" name="Text Box 13"/>
          <p:cNvSpPr txBox="1">
            <a:spLocks noChangeArrowheads="1"/>
          </p:cNvSpPr>
          <p:nvPr/>
        </p:nvSpPr>
        <p:spPr bwMode="auto">
          <a:xfrm>
            <a:off x="228600" y="0"/>
            <a:ext cx="8478253" cy="584775"/>
          </a:xfrm>
          <a:prstGeom prst="rect">
            <a:avLst/>
          </a:prstGeom>
          <a:noFill/>
          <a:ln w="12700">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3200" b="1" i="0" u="sng" strike="noStrike" kern="1200" cap="none" spc="0" normalizeH="0" baseline="0" noProof="0" dirty="0">
                <a:ln>
                  <a:noFill/>
                </a:ln>
                <a:solidFill>
                  <a:schemeClr val="bg2"/>
                </a:solidFill>
                <a:effectLst/>
                <a:uLnTx/>
                <a:uFillTx/>
                <a:latin typeface="Times New Roman" pitchFamily="18" charset="0"/>
                <a:ea typeface="+mn-ea"/>
                <a:cs typeface="+mn-cs"/>
              </a:rPr>
              <a:t>Red is positive vorticity</a:t>
            </a:r>
            <a:r>
              <a:rPr kumimoji="0" lang="en-US" sz="3200" b="1" i="0" strike="noStrike" kern="1200" cap="none" spc="0" normalizeH="0" baseline="0" noProof="0" dirty="0">
                <a:ln>
                  <a:noFill/>
                </a:ln>
                <a:solidFill>
                  <a:schemeClr val="bg2"/>
                </a:solidFill>
                <a:effectLst/>
                <a:uLnTx/>
                <a:uFillTx/>
                <a:latin typeface="Times New Roman" pitchFamily="18" charset="0"/>
                <a:ea typeface="+mn-ea"/>
                <a:cs typeface="+mn-cs"/>
              </a:rPr>
              <a:t> , </a:t>
            </a:r>
            <a:r>
              <a:rPr lang="en-US" sz="3200" b="1" dirty="0">
                <a:solidFill>
                  <a:schemeClr val="bg2"/>
                </a:solidFill>
                <a:latin typeface="Symbol" pitchFamily="2" charset="2"/>
              </a:rPr>
              <a:t>q</a:t>
            </a:r>
            <a:r>
              <a:rPr lang="en-US" sz="3200" b="1" dirty="0">
                <a:solidFill>
                  <a:schemeClr val="bg2"/>
                </a:solidFill>
                <a:latin typeface="Times New Roman" pitchFamily="18" charset="0"/>
              </a:rPr>
              <a:t>(K) contours</a:t>
            </a:r>
            <a:endParaRPr kumimoji="0" lang="en-US" sz="3200" b="1" i="0" strike="noStrike" kern="1200" cap="none" spc="0" normalizeH="0" baseline="0" noProof="0" dirty="0">
              <a:ln>
                <a:noFill/>
              </a:ln>
              <a:solidFill>
                <a:schemeClr val="bg2"/>
              </a:solidFill>
              <a:effectLst/>
              <a:uLnTx/>
              <a:uFillTx/>
              <a:latin typeface="Times New Roman" pitchFamily="18" charset="0"/>
            </a:endParaRPr>
          </a:p>
        </p:txBody>
      </p:sp>
      <p:grpSp>
        <p:nvGrpSpPr>
          <p:cNvPr id="12" name="Group 11">
            <a:extLst>
              <a:ext uri="{FF2B5EF4-FFF2-40B4-BE49-F238E27FC236}">
                <a16:creationId xmlns:a16="http://schemas.microsoft.com/office/drawing/2014/main" id="{F9ED4AF0-764E-3E40-98EB-B00E0880E9CD}"/>
              </a:ext>
            </a:extLst>
          </p:cNvPr>
          <p:cNvGrpSpPr/>
          <p:nvPr/>
        </p:nvGrpSpPr>
        <p:grpSpPr>
          <a:xfrm>
            <a:off x="970237" y="1066800"/>
            <a:ext cx="5887762" cy="5081969"/>
            <a:chOff x="1981200" y="950794"/>
            <a:chExt cx="9800320" cy="5081969"/>
          </a:xfrm>
        </p:grpSpPr>
        <p:sp>
          <p:nvSpPr>
            <p:cNvPr id="14" name="Oval 7">
              <a:extLst>
                <a:ext uri="{FF2B5EF4-FFF2-40B4-BE49-F238E27FC236}">
                  <a16:creationId xmlns:a16="http://schemas.microsoft.com/office/drawing/2014/main" id="{DFB5CCE9-B04C-AD49-AA23-D9F495E26D42}"/>
                </a:ext>
              </a:extLst>
            </p:cNvPr>
            <p:cNvSpPr>
              <a:spLocks noChangeArrowheads="1"/>
            </p:cNvSpPr>
            <p:nvPr/>
          </p:nvSpPr>
          <p:spPr bwMode="auto">
            <a:xfrm>
              <a:off x="1981200" y="2599904"/>
              <a:ext cx="2971800" cy="2057400"/>
            </a:xfrm>
            <a:prstGeom prst="ellipse">
              <a:avLst/>
            </a:prstGeom>
            <a:noFill/>
            <a:ln w="12700">
              <a:noFill/>
              <a:round/>
              <a:headEnd/>
              <a:tailEnd/>
            </a:ln>
            <a:effectLst/>
          </p:spPr>
          <p:txBody>
            <a:bodyPr wrap="none" lIns="90488" tIns="44450" rIns="90488" bIns="44450" anchor="ct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kumimoji="0" lang="en-US" sz="5400" b="1" i="0" u="none" strike="noStrike" kern="1200" cap="none" spc="0" normalizeH="0" baseline="0" noProof="0" dirty="0">
                <a:ln>
                  <a:noFill/>
                </a:ln>
                <a:solidFill>
                  <a:srgbClr val="000000"/>
                </a:solidFill>
                <a:effectLst/>
                <a:uLnTx/>
                <a:uFillTx/>
                <a:latin typeface="Arial" pitchFamily="34" charset="0"/>
                <a:ea typeface="+mn-ea"/>
                <a:cs typeface="+mn-cs"/>
              </a:endParaRPr>
            </a:p>
          </p:txBody>
        </p:sp>
        <p:sp>
          <p:nvSpPr>
            <p:cNvPr id="15" name="Text Box 22">
              <a:extLst>
                <a:ext uri="{FF2B5EF4-FFF2-40B4-BE49-F238E27FC236}">
                  <a16:creationId xmlns:a16="http://schemas.microsoft.com/office/drawing/2014/main" id="{1E1F032A-73CB-A148-9BA7-963488D1679A}"/>
                </a:ext>
              </a:extLst>
            </p:cNvPr>
            <p:cNvSpPr txBox="1">
              <a:spLocks noChangeArrowheads="1"/>
            </p:cNvSpPr>
            <p:nvPr/>
          </p:nvSpPr>
          <p:spPr bwMode="auto">
            <a:xfrm>
              <a:off x="5439685" y="3465394"/>
              <a:ext cx="6341835" cy="2567369"/>
            </a:xfrm>
            <a:prstGeom prst="rect">
              <a:avLst/>
            </a:prstGeom>
            <a:noFill/>
            <a:ln w="12700">
              <a:noFill/>
              <a:miter lim="800000"/>
              <a:headEnd/>
              <a:tailEnd/>
            </a:ln>
            <a:effectLst/>
          </p:spPr>
          <p:txBody>
            <a:bodyPr wrap="square" lIns="90488" tIns="44450" rIns="90488" bIns="4445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3200" b="1" i="0" u="none" strike="noStrike" kern="1200" cap="none" spc="0" normalizeH="0" baseline="0" noProof="0" dirty="0">
                  <a:ln>
                    <a:noFill/>
                  </a:ln>
                  <a:solidFill>
                    <a:srgbClr val="0066CC"/>
                  </a:solidFill>
                  <a:effectLst/>
                  <a:uLnTx/>
                  <a:uFillTx/>
                  <a:latin typeface="Arial" pitchFamily="34" charset="0"/>
                  <a:ea typeface="+mn-ea"/>
                  <a:cs typeface="+mn-cs"/>
                </a:rPr>
                <a:t>cooler than </a:t>
              </a:r>
            </a:p>
            <a:p>
              <a:pPr marR="0" lvl="0" algn="ctr" defTabSz="914400" rtl="0" eaLnBrk="0" fontAlgn="base" latinLnBrk="0" hangingPunct="0">
                <a:lnSpc>
                  <a:spcPct val="100000"/>
                </a:lnSpc>
                <a:spcBef>
                  <a:spcPct val="50000"/>
                </a:spcBef>
                <a:spcAft>
                  <a:spcPct val="0"/>
                </a:spcAft>
                <a:buClrTx/>
                <a:buSzTx/>
                <a:tabLst/>
                <a:defRPr/>
              </a:pPr>
              <a:r>
                <a:rPr lang="en-US" sz="5400" b="1" dirty="0">
                  <a:solidFill>
                    <a:srgbClr val="0066CC"/>
                  </a:solidFill>
                  <a:latin typeface="Arial" pitchFamily="34" charset="0"/>
                  <a:sym typeface="Wingdings" pitchFamily="2" charset="2"/>
                </a:rPr>
                <a:t> that </a:t>
              </a:r>
            </a:p>
            <a:p>
              <a:pPr marR="0" lvl="0" algn="ctr" defTabSz="914400" rtl="0" eaLnBrk="0" fontAlgn="base" latinLnBrk="0" hangingPunct="0">
                <a:lnSpc>
                  <a:spcPct val="100000"/>
                </a:lnSpc>
                <a:spcBef>
                  <a:spcPct val="50000"/>
                </a:spcBef>
                <a:spcAft>
                  <a:spcPct val="0"/>
                </a:spcAft>
                <a:buClrTx/>
                <a:buSzTx/>
                <a:tabLst/>
                <a:defRPr/>
              </a:pPr>
              <a:r>
                <a:rPr kumimoji="0" lang="en-US" sz="3200" b="1" i="0" u="none" strike="noStrike" kern="1200" cap="none" spc="0" normalizeH="0" baseline="0" noProof="0" dirty="0">
                  <a:ln>
                    <a:noFill/>
                  </a:ln>
                  <a:solidFill>
                    <a:srgbClr val="0066CC"/>
                  </a:solidFill>
                  <a:effectLst/>
                  <a:uLnTx/>
                  <a:uFillTx/>
                  <a:latin typeface="Arial" pitchFamily="34" charset="0"/>
                  <a:ea typeface="+mn-ea"/>
                  <a:cs typeface="+mn-cs"/>
                </a:rPr>
                <a:t>below the cyclone </a:t>
              </a:r>
            </a:p>
          </p:txBody>
        </p:sp>
        <p:sp>
          <p:nvSpPr>
            <p:cNvPr id="17" name="Text Box 22">
              <a:extLst>
                <a:ext uri="{FF2B5EF4-FFF2-40B4-BE49-F238E27FC236}">
                  <a16:creationId xmlns:a16="http://schemas.microsoft.com/office/drawing/2014/main" id="{49094693-C5C2-9C4C-9B01-F254BB17FA2C}"/>
                </a:ext>
              </a:extLst>
            </p:cNvPr>
            <p:cNvSpPr txBox="1">
              <a:spLocks noChangeArrowheads="1"/>
            </p:cNvSpPr>
            <p:nvPr/>
          </p:nvSpPr>
          <p:spPr bwMode="auto">
            <a:xfrm>
              <a:off x="4678665" y="950794"/>
              <a:ext cx="6976019" cy="1936428"/>
            </a:xfrm>
            <a:prstGeom prst="rect">
              <a:avLst/>
            </a:prstGeom>
            <a:noFill/>
            <a:ln w="12700">
              <a:noFill/>
              <a:miter lim="800000"/>
              <a:headEnd/>
              <a:tailEnd/>
            </a:ln>
            <a:effectLst/>
          </p:spPr>
          <p:txBody>
            <a:bodyPr wrap="square" lIns="90488" tIns="44450" rIns="90488" bIns="4445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Arial" pitchFamily="34" charset="0"/>
                  <a:ea typeface="+mn-ea"/>
                  <a:cs typeface="+mn-cs"/>
                </a:rPr>
                <a:t>warmer</a:t>
              </a:r>
              <a:r>
                <a:rPr kumimoji="0" lang="en-US" sz="2400" b="1" i="0" u="none" strike="noStrike" kern="1200" cap="none" spc="0" normalizeH="0" noProof="0" dirty="0">
                  <a:ln>
                    <a:noFill/>
                  </a:ln>
                  <a:solidFill>
                    <a:schemeClr val="bg2"/>
                  </a:solidFill>
                  <a:effectLst/>
                  <a:uLnTx/>
                  <a:uFillTx/>
                  <a:latin typeface="Arial" pitchFamily="34" charset="0"/>
                  <a:ea typeface="+mn-ea"/>
                  <a:cs typeface="+mn-cs"/>
                </a:rPr>
                <a:t> than </a:t>
              </a:r>
            </a:p>
            <a:p>
              <a:pPr marR="0" lvl="0" algn="ctr" defTabSz="914400" rtl="0" eaLnBrk="0" fontAlgn="base" latinLnBrk="0" hangingPunct="0">
                <a:lnSpc>
                  <a:spcPct val="100000"/>
                </a:lnSpc>
                <a:spcBef>
                  <a:spcPct val="50000"/>
                </a:spcBef>
                <a:spcAft>
                  <a:spcPct val="0"/>
                </a:spcAft>
                <a:buClrTx/>
                <a:buSzTx/>
                <a:tabLst/>
                <a:defRPr/>
              </a:pPr>
              <a:r>
                <a:rPr lang="en-US" sz="4000" b="1" dirty="0">
                  <a:solidFill>
                    <a:schemeClr val="bg2"/>
                  </a:solidFill>
                  <a:latin typeface="Arial" pitchFamily="34" charset="0"/>
                  <a:sym typeface="Wingdings" pitchFamily="2" charset="2"/>
                </a:rPr>
                <a:t> that  </a:t>
              </a:r>
            </a:p>
            <a:p>
              <a:pPr marR="0" lvl="0" algn="ctr" defTabSz="914400" rtl="0" eaLnBrk="0" fontAlgn="base" latinLnBrk="0" hangingPunct="0">
                <a:lnSpc>
                  <a:spcPct val="100000"/>
                </a:lnSpc>
                <a:spcBef>
                  <a:spcPct val="50000"/>
                </a:spcBef>
                <a:spcAft>
                  <a:spcPct val="0"/>
                </a:spcAft>
                <a:buClrTx/>
                <a:buSzTx/>
                <a:tabLst/>
                <a:defRPr/>
              </a:pPr>
              <a:r>
                <a:rPr kumimoji="0" lang="en-US" sz="2400" b="1" i="0" u="none" strike="noStrike" kern="1200" cap="none" spc="0" normalizeH="0" noProof="0" dirty="0">
                  <a:ln>
                    <a:noFill/>
                  </a:ln>
                  <a:solidFill>
                    <a:schemeClr val="bg2"/>
                  </a:solidFill>
                  <a:effectLst/>
                  <a:uLnTx/>
                  <a:uFillTx/>
                  <a:latin typeface="Arial" pitchFamily="34" charset="0"/>
                  <a:ea typeface="+mn-ea"/>
                  <a:cs typeface="+mn-cs"/>
                </a:rPr>
                <a:t>above the cyclone</a:t>
              </a:r>
              <a:endParaRPr kumimoji="0" lang="en-US" sz="2000" b="1" i="0" u="none" strike="noStrike" kern="1200" cap="none" spc="0" normalizeH="0" baseline="0" noProof="0" dirty="0">
                <a:ln>
                  <a:noFill/>
                </a:ln>
                <a:solidFill>
                  <a:schemeClr val="bg2"/>
                </a:solidFill>
                <a:effectLst/>
                <a:uLnTx/>
                <a:uFillTx/>
                <a:latin typeface="Arial" pitchFamily="34" charset="0"/>
                <a:ea typeface="+mn-ea"/>
                <a:cs typeface="+mn-cs"/>
              </a:endParaRPr>
            </a:p>
          </p:txBody>
        </p:sp>
      </p:grpSp>
    </p:spTree>
    <p:extLst>
      <p:ext uri="{BB962C8B-B14F-4D97-AF65-F5344CB8AC3E}">
        <p14:creationId xmlns:p14="http://schemas.microsoft.com/office/powerpoint/2010/main" val="1523119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416338-6156-CE4C-9484-0CFA3E4BA29D}"/>
              </a:ext>
            </a:extLst>
          </p:cNvPr>
          <p:cNvPicPr>
            <a:picLocks noChangeAspect="1"/>
          </p:cNvPicPr>
          <p:nvPr/>
        </p:nvPicPr>
        <p:blipFill>
          <a:blip r:embed="rId3"/>
          <a:stretch>
            <a:fillRect/>
          </a:stretch>
        </p:blipFill>
        <p:spPr>
          <a:xfrm>
            <a:off x="152400" y="1219200"/>
            <a:ext cx="8458200" cy="5410200"/>
          </a:xfrm>
          <a:prstGeom prst="rect">
            <a:avLst/>
          </a:prstGeom>
        </p:spPr>
      </p:pic>
      <p:sp>
        <p:nvSpPr>
          <p:cNvPr id="2" name="Oval 1">
            <a:extLst>
              <a:ext uri="{FF2B5EF4-FFF2-40B4-BE49-F238E27FC236}">
                <a16:creationId xmlns:a16="http://schemas.microsoft.com/office/drawing/2014/main" id="{C916C6B0-5275-4546-87A7-42752B1CFE72}"/>
              </a:ext>
            </a:extLst>
          </p:cNvPr>
          <p:cNvSpPr/>
          <p:nvPr/>
        </p:nvSpPr>
        <p:spPr bwMode="auto">
          <a:xfrm>
            <a:off x="2590800" y="2057400"/>
            <a:ext cx="4419600" cy="2667000"/>
          </a:xfrm>
          <a:prstGeom prst="ellipse">
            <a:avLst/>
          </a:prstGeom>
          <a:solidFill>
            <a:srgbClr val="00B050"/>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400" dirty="0">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4000" b="0" i="0" u="none" strike="noStrike" cap="none" normalizeH="0" baseline="0" dirty="0">
                <a:ln>
                  <a:noFill/>
                </a:ln>
                <a:solidFill>
                  <a:schemeClr val="tx1"/>
                </a:solidFill>
                <a:effectLst/>
                <a:latin typeface="Times New Roman" pitchFamily="18" charset="0"/>
              </a:rPr>
              <a:t>Cyclonic Vortex</a:t>
            </a:r>
          </a:p>
        </p:txBody>
      </p:sp>
      <p:sp>
        <p:nvSpPr>
          <p:cNvPr id="1453069" name="Text Box 13"/>
          <p:cNvSpPr txBox="1">
            <a:spLocks noChangeArrowheads="1"/>
          </p:cNvSpPr>
          <p:nvPr/>
        </p:nvSpPr>
        <p:spPr bwMode="auto">
          <a:xfrm>
            <a:off x="228600" y="0"/>
            <a:ext cx="8478253" cy="584775"/>
          </a:xfrm>
          <a:prstGeom prst="rect">
            <a:avLst/>
          </a:prstGeom>
          <a:noFill/>
          <a:ln w="12700">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3200" b="1" i="0" u="sng" strike="noStrike" kern="1200" cap="none" spc="0" normalizeH="0" baseline="0" noProof="0" dirty="0">
                <a:ln>
                  <a:noFill/>
                </a:ln>
                <a:solidFill>
                  <a:schemeClr val="bg2"/>
                </a:solidFill>
                <a:effectLst/>
                <a:uLnTx/>
                <a:uFillTx/>
                <a:latin typeface="Times New Roman" pitchFamily="18" charset="0"/>
                <a:ea typeface="+mn-ea"/>
                <a:cs typeface="+mn-cs"/>
              </a:rPr>
              <a:t>Red is positive vorticity</a:t>
            </a:r>
            <a:r>
              <a:rPr kumimoji="0" lang="en-US" sz="3200" b="1" i="0" strike="noStrike" kern="1200" cap="none" spc="0" normalizeH="0" baseline="0" noProof="0" dirty="0">
                <a:ln>
                  <a:noFill/>
                </a:ln>
                <a:solidFill>
                  <a:schemeClr val="bg2"/>
                </a:solidFill>
                <a:effectLst/>
                <a:uLnTx/>
                <a:uFillTx/>
                <a:latin typeface="Times New Roman" pitchFamily="18" charset="0"/>
                <a:ea typeface="+mn-ea"/>
                <a:cs typeface="+mn-cs"/>
              </a:rPr>
              <a:t> , </a:t>
            </a:r>
            <a:r>
              <a:rPr lang="en-US" sz="3200" b="1" dirty="0">
                <a:solidFill>
                  <a:schemeClr val="bg2"/>
                </a:solidFill>
                <a:latin typeface="Symbol" pitchFamily="2" charset="2"/>
              </a:rPr>
              <a:t>q</a:t>
            </a:r>
            <a:r>
              <a:rPr lang="en-US" sz="3200" b="1" dirty="0">
                <a:solidFill>
                  <a:schemeClr val="bg2"/>
                </a:solidFill>
                <a:latin typeface="Times New Roman" pitchFamily="18" charset="0"/>
              </a:rPr>
              <a:t>(K) contours</a:t>
            </a:r>
            <a:endParaRPr kumimoji="0" lang="en-US" sz="3200" b="1" i="0" strike="noStrike" kern="1200" cap="none" spc="0" normalizeH="0" baseline="0" noProof="0" dirty="0">
              <a:ln>
                <a:noFill/>
              </a:ln>
              <a:solidFill>
                <a:schemeClr val="bg2"/>
              </a:solidFill>
              <a:effectLst/>
              <a:uLnTx/>
              <a:uFillTx/>
              <a:latin typeface="Times New Roman" pitchFamily="18" charset="0"/>
            </a:endParaRPr>
          </a:p>
        </p:txBody>
      </p:sp>
      <p:grpSp>
        <p:nvGrpSpPr>
          <p:cNvPr id="12" name="Group 11">
            <a:extLst>
              <a:ext uri="{FF2B5EF4-FFF2-40B4-BE49-F238E27FC236}">
                <a16:creationId xmlns:a16="http://schemas.microsoft.com/office/drawing/2014/main" id="{F9ED4AF0-764E-3E40-98EB-B00E0880E9CD}"/>
              </a:ext>
            </a:extLst>
          </p:cNvPr>
          <p:cNvGrpSpPr/>
          <p:nvPr/>
        </p:nvGrpSpPr>
        <p:grpSpPr>
          <a:xfrm>
            <a:off x="970237" y="1066800"/>
            <a:ext cx="5811562" cy="5234369"/>
            <a:chOff x="1981200" y="950794"/>
            <a:chExt cx="9673484" cy="5234369"/>
          </a:xfrm>
        </p:grpSpPr>
        <p:sp>
          <p:nvSpPr>
            <p:cNvPr id="14" name="Oval 7">
              <a:extLst>
                <a:ext uri="{FF2B5EF4-FFF2-40B4-BE49-F238E27FC236}">
                  <a16:creationId xmlns:a16="http://schemas.microsoft.com/office/drawing/2014/main" id="{DFB5CCE9-B04C-AD49-AA23-D9F495E26D42}"/>
                </a:ext>
              </a:extLst>
            </p:cNvPr>
            <p:cNvSpPr>
              <a:spLocks noChangeArrowheads="1"/>
            </p:cNvSpPr>
            <p:nvPr/>
          </p:nvSpPr>
          <p:spPr bwMode="auto">
            <a:xfrm>
              <a:off x="1981200" y="2599904"/>
              <a:ext cx="2971800" cy="2057400"/>
            </a:xfrm>
            <a:prstGeom prst="ellipse">
              <a:avLst/>
            </a:prstGeom>
            <a:noFill/>
            <a:ln w="12700">
              <a:noFill/>
              <a:round/>
              <a:headEnd/>
              <a:tailEnd/>
            </a:ln>
            <a:effectLst/>
          </p:spPr>
          <p:txBody>
            <a:bodyPr wrap="none" lIns="90488" tIns="44450" rIns="90488" bIns="44450" anchor="ct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kumimoji="0" lang="en-US" sz="5400" b="1" i="0" u="none" strike="noStrike" kern="1200" cap="none" spc="0" normalizeH="0" baseline="0" noProof="0" dirty="0">
                <a:ln>
                  <a:noFill/>
                </a:ln>
                <a:solidFill>
                  <a:srgbClr val="000000"/>
                </a:solidFill>
                <a:effectLst/>
                <a:uLnTx/>
                <a:uFillTx/>
                <a:latin typeface="Arial" pitchFamily="34" charset="0"/>
                <a:ea typeface="+mn-ea"/>
                <a:cs typeface="+mn-cs"/>
              </a:endParaRPr>
            </a:p>
          </p:txBody>
        </p:sp>
        <p:sp>
          <p:nvSpPr>
            <p:cNvPr id="15" name="Text Box 22">
              <a:extLst>
                <a:ext uri="{FF2B5EF4-FFF2-40B4-BE49-F238E27FC236}">
                  <a16:creationId xmlns:a16="http://schemas.microsoft.com/office/drawing/2014/main" id="{1E1F032A-73CB-A148-9BA7-963488D1679A}"/>
                </a:ext>
              </a:extLst>
            </p:cNvPr>
            <p:cNvSpPr txBox="1">
              <a:spLocks noChangeArrowheads="1"/>
            </p:cNvSpPr>
            <p:nvPr/>
          </p:nvSpPr>
          <p:spPr bwMode="auto">
            <a:xfrm>
              <a:off x="5186013" y="3617794"/>
              <a:ext cx="6341836" cy="2567369"/>
            </a:xfrm>
            <a:prstGeom prst="rect">
              <a:avLst/>
            </a:prstGeom>
            <a:noFill/>
            <a:ln w="12700">
              <a:noFill/>
              <a:miter lim="800000"/>
              <a:headEnd/>
              <a:tailEnd/>
            </a:ln>
            <a:effectLst/>
          </p:spPr>
          <p:txBody>
            <a:bodyPr wrap="square" lIns="90488" tIns="44450" rIns="90488" bIns="4445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3200" b="1" i="0" u="none" strike="noStrike" kern="1200" cap="none" spc="0" normalizeH="0" baseline="0" noProof="0" dirty="0">
                  <a:ln>
                    <a:noFill/>
                  </a:ln>
                  <a:solidFill>
                    <a:srgbClr val="0066CC"/>
                  </a:solidFill>
                  <a:effectLst/>
                  <a:uLnTx/>
                  <a:uFillTx/>
                  <a:latin typeface="Arial" pitchFamily="34" charset="0"/>
                  <a:ea typeface="+mn-ea"/>
                  <a:cs typeface="+mn-cs"/>
                </a:rPr>
                <a:t>cooler than </a:t>
              </a:r>
            </a:p>
            <a:p>
              <a:pPr marR="0" lvl="0" algn="ctr" defTabSz="914400" rtl="0" eaLnBrk="0" fontAlgn="base" latinLnBrk="0" hangingPunct="0">
                <a:lnSpc>
                  <a:spcPct val="100000"/>
                </a:lnSpc>
                <a:spcBef>
                  <a:spcPct val="50000"/>
                </a:spcBef>
                <a:spcAft>
                  <a:spcPct val="0"/>
                </a:spcAft>
                <a:buClrTx/>
                <a:buSzTx/>
                <a:tabLst/>
                <a:defRPr/>
              </a:pPr>
              <a:r>
                <a:rPr lang="en-US" sz="5400" b="1" dirty="0">
                  <a:solidFill>
                    <a:srgbClr val="0066CC"/>
                  </a:solidFill>
                  <a:latin typeface="Arial" pitchFamily="34" charset="0"/>
                  <a:sym typeface="Wingdings" pitchFamily="2" charset="2"/>
                </a:rPr>
                <a:t> that </a:t>
              </a:r>
            </a:p>
            <a:p>
              <a:pPr marR="0" lvl="0" algn="ctr" defTabSz="914400" rtl="0" eaLnBrk="0" fontAlgn="base" latinLnBrk="0" hangingPunct="0">
                <a:lnSpc>
                  <a:spcPct val="100000"/>
                </a:lnSpc>
                <a:spcBef>
                  <a:spcPct val="50000"/>
                </a:spcBef>
                <a:spcAft>
                  <a:spcPct val="0"/>
                </a:spcAft>
                <a:buClrTx/>
                <a:buSzTx/>
                <a:tabLst/>
                <a:defRPr/>
              </a:pPr>
              <a:r>
                <a:rPr kumimoji="0" lang="en-US" sz="3200" b="1" i="0" u="none" strike="noStrike" kern="1200" cap="none" spc="0" normalizeH="0" baseline="0" noProof="0" dirty="0">
                  <a:ln>
                    <a:noFill/>
                  </a:ln>
                  <a:solidFill>
                    <a:srgbClr val="0066CC"/>
                  </a:solidFill>
                  <a:effectLst/>
                  <a:uLnTx/>
                  <a:uFillTx/>
                  <a:latin typeface="Arial" pitchFamily="34" charset="0"/>
                  <a:ea typeface="+mn-ea"/>
                  <a:cs typeface="+mn-cs"/>
                </a:rPr>
                <a:t>below the cyclone </a:t>
              </a:r>
            </a:p>
          </p:txBody>
        </p:sp>
        <p:sp>
          <p:nvSpPr>
            <p:cNvPr id="17" name="Text Box 22">
              <a:extLst>
                <a:ext uri="{FF2B5EF4-FFF2-40B4-BE49-F238E27FC236}">
                  <a16:creationId xmlns:a16="http://schemas.microsoft.com/office/drawing/2014/main" id="{49094693-C5C2-9C4C-9B01-F254BB17FA2C}"/>
                </a:ext>
              </a:extLst>
            </p:cNvPr>
            <p:cNvSpPr txBox="1">
              <a:spLocks noChangeArrowheads="1"/>
            </p:cNvSpPr>
            <p:nvPr/>
          </p:nvSpPr>
          <p:spPr bwMode="auto">
            <a:xfrm>
              <a:off x="4678665" y="950794"/>
              <a:ext cx="6976019" cy="1936428"/>
            </a:xfrm>
            <a:prstGeom prst="rect">
              <a:avLst/>
            </a:prstGeom>
            <a:noFill/>
            <a:ln w="12700">
              <a:noFill/>
              <a:miter lim="800000"/>
              <a:headEnd/>
              <a:tailEnd/>
            </a:ln>
            <a:effectLst/>
          </p:spPr>
          <p:txBody>
            <a:bodyPr wrap="square" lIns="90488" tIns="44450" rIns="90488" bIns="4445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Arial" pitchFamily="34" charset="0"/>
                  <a:ea typeface="+mn-ea"/>
                  <a:cs typeface="+mn-cs"/>
                </a:rPr>
                <a:t>warmer</a:t>
              </a:r>
              <a:r>
                <a:rPr kumimoji="0" lang="en-US" sz="2400" b="1" i="0" u="none" strike="noStrike" kern="1200" cap="none" spc="0" normalizeH="0" noProof="0" dirty="0">
                  <a:ln>
                    <a:noFill/>
                  </a:ln>
                  <a:solidFill>
                    <a:schemeClr val="bg2"/>
                  </a:solidFill>
                  <a:effectLst/>
                  <a:uLnTx/>
                  <a:uFillTx/>
                  <a:latin typeface="Arial" pitchFamily="34" charset="0"/>
                  <a:ea typeface="+mn-ea"/>
                  <a:cs typeface="+mn-cs"/>
                </a:rPr>
                <a:t> than </a:t>
              </a:r>
            </a:p>
            <a:p>
              <a:pPr marR="0" lvl="0" algn="ctr" defTabSz="914400" rtl="0" eaLnBrk="0" fontAlgn="base" latinLnBrk="0" hangingPunct="0">
                <a:lnSpc>
                  <a:spcPct val="100000"/>
                </a:lnSpc>
                <a:spcBef>
                  <a:spcPct val="50000"/>
                </a:spcBef>
                <a:spcAft>
                  <a:spcPct val="0"/>
                </a:spcAft>
                <a:buClrTx/>
                <a:buSzTx/>
                <a:tabLst/>
                <a:defRPr/>
              </a:pPr>
              <a:r>
                <a:rPr lang="en-US" sz="4000" b="1" dirty="0">
                  <a:solidFill>
                    <a:schemeClr val="bg2"/>
                  </a:solidFill>
                  <a:latin typeface="Arial" pitchFamily="34" charset="0"/>
                  <a:sym typeface="Wingdings" pitchFamily="2" charset="2"/>
                </a:rPr>
                <a:t> that  </a:t>
              </a:r>
            </a:p>
            <a:p>
              <a:pPr marR="0" lvl="0" algn="ctr" defTabSz="914400" rtl="0" eaLnBrk="0" fontAlgn="base" latinLnBrk="0" hangingPunct="0">
                <a:lnSpc>
                  <a:spcPct val="100000"/>
                </a:lnSpc>
                <a:spcBef>
                  <a:spcPct val="50000"/>
                </a:spcBef>
                <a:spcAft>
                  <a:spcPct val="0"/>
                </a:spcAft>
                <a:buClrTx/>
                <a:buSzTx/>
                <a:tabLst/>
                <a:defRPr/>
              </a:pPr>
              <a:r>
                <a:rPr kumimoji="0" lang="en-US" sz="2400" b="1" i="0" u="none" strike="noStrike" kern="1200" cap="none" spc="0" normalizeH="0" noProof="0" dirty="0">
                  <a:ln>
                    <a:noFill/>
                  </a:ln>
                  <a:solidFill>
                    <a:schemeClr val="bg2"/>
                  </a:solidFill>
                  <a:effectLst/>
                  <a:uLnTx/>
                  <a:uFillTx/>
                  <a:latin typeface="Arial" pitchFamily="34" charset="0"/>
                  <a:ea typeface="+mn-ea"/>
                  <a:cs typeface="+mn-cs"/>
                </a:rPr>
                <a:t>above the cyclone</a:t>
              </a:r>
              <a:endParaRPr kumimoji="0" lang="en-US" sz="2000" b="1" i="0" u="none" strike="noStrike" kern="1200" cap="none" spc="0" normalizeH="0" baseline="0" noProof="0" dirty="0">
                <a:ln>
                  <a:noFill/>
                </a:ln>
                <a:solidFill>
                  <a:schemeClr val="bg2"/>
                </a:solidFill>
                <a:effectLst/>
                <a:uLnTx/>
                <a:uFillTx/>
                <a:latin typeface="Arial" pitchFamily="34" charset="0"/>
                <a:ea typeface="+mn-ea"/>
                <a:cs typeface="+mn-cs"/>
              </a:endParaRPr>
            </a:p>
          </p:txBody>
        </p:sp>
      </p:grpSp>
    </p:spTree>
    <p:extLst>
      <p:ext uri="{BB962C8B-B14F-4D97-AF65-F5344CB8AC3E}">
        <p14:creationId xmlns:p14="http://schemas.microsoft.com/office/powerpoint/2010/main" val="993662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Generalization: </a:t>
            </a:r>
            <a:r>
              <a:rPr lang="en-US" i="1" dirty="0"/>
              <a:t>PV</a:t>
            </a:r>
          </a:p>
        </p:txBody>
      </p:sp>
      <p:sp>
        <p:nvSpPr>
          <p:cNvPr id="3" name="Content Placeholder 2"/>
          <p:cNvSpPr>
            <a:spLocks noGrp="1"/>
          </p:cNvSpPr>
          <p:nvPr>
            <p:ph idx="1"/>
          </p:nvPr>
        </p:nvSpPr>
        <p:spPr>
          <a:xfrm>
            <a:off x="457200" y="838200"/>
            <a:ext cx="8229600" cy="5287963"/>
          </a:xfrm>
        </p:spPr>
        <p:txBody>
          <a:bodyPr>
            <a:normAutofit/>
          </a:bodyPr>
          <a:lstStyle/>
          <a:p>
            <a:pPr>
              <a:buNone/>
            </a:pPr>
            <a:r>
              <a:rPr lang="en-US" dirty="0"/>
              <a:t>1. We will see that </a:t>
            </a:r>
            <a:r>
              <a:rPr lang="en-US" dirty="0">
                <a:solidFill>
                  <a:srgbClr val="008000"/>
                </a:solidFill>
              </a:rPr>
              <a:t>every </a:t>
            </a:r>
            <a:r>
              <a:rPr lang="en-US" b="1" dirty="0">
                <a:solidFill>
                  <a:srgbClr val="008000"/>
                </a:solidFill>
              </a:rPr>
              <a:t>cyclonic</a:t>
            </a:r>
            <a:r>
              <a:rPr lang="en-US" dirty="0">
                <a:solidFill>
                  <a:srgbClr val="008000"/>
                </a:solidFill>
              </a:rPr>
              <a:t> vortex obeying vertical (hydrostatic) and horizontal (geostrophic or other) balance looks similar to this</a:t>
            </a:r>
            <a:r>
              <a:rPr lang="en-US" dirty="0"/>
              <a:t> (maybe stretched or shrunk): </a:t>
            </a:r>
          </a:p>
        </p:txBody>
      </p:sp>
      <p:pic>
        <p:nvPicPr>
          <p:cNvPr id="4" name="Picture 3"/>
          <p:cNvPicPr>
            <a:picLocks noChangeAspect="1"/>
          </p:cNvPicPr>
          <p:nvPr/>
        </p:nvPicPr>
        <p:blipFill>
          <a:blip r:embed="rId2"/>
          <a:stretch>
            <a:fillRect/>
          </a:stretch>
        </p:blipFill>
        <p:spPr>
          <a:xfrm>
            <a:off x="1524000" y="3352800"/>
            <a:ext cx="5951330" cy="2438400"/>
          </a:xfrm>
          <a:prstGeom prst="rect">
            <a:avLst/>
          </a:prstGeom>
        </p:spPr>
      </p:pic>
      <p:sp>
        <p:nvSpPr>
          <p:cNvPr id="5" name="Oval 4"/>
          <p:cNvSpPr/>
          <p:nvPr/>
        </p:nvSpPr>
        <p:spPr>
          <a:xfrm>
            <a:off x="3589130" y="3810000"/>
            <a:ext cx="2971800" cy="1371600"/>
          </a:xfrm>
          <a:prstGeom prst="ellipse">
            <a:avLst/>
          </a:prstGeom>
          <a:solidFill>
            <a:srgbClr val="00800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white"/>
                </a:solidFill>
                <a:effectLst/>
                <a:uLnTx/>
                <a:uFillTx/>
                <a:latin typeface="Calibri"/>
                <a:ea typeface="+mn-ea"/>
                <a:cs typeface="+mn-cs"/>
              </a:rPr>
              <a:t>PV &gt; 0</a:t>
            </a:r>
          </a:p>
        </p:txBody>
      </p:sp>
    </p:spTree>
    <p:extLst>
      <p:ext uri="{BB962C8B-B14F-4D97-AF65-F5344CB8AC3E}">
        <p14:creationId xmlns:p14="http://schemas.microsoft.com/office/powerpoint/2010/main" val="3987520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Balanced anticyclones exist too...</a:t>
            </a:r>
          </a:p>
        </p:txBody>
      </p:sp>
      <p:sp>
        <p:nvSpPr>
          <p:cNvPr id="3" name="Content Placeholder 2"/>
          <p:cNvSpPr>
            <a:spLocks noGrp="1"/>
          </p:cNvSpPr>
          <p:nvPr>
            <p:ph idx="1"/>
          </p:nvPr>
        </p:nvSpPr>
        <p:spPr/>
        <p:txBody>
          <a:bodyPr/>
          <a:lstStyle/>
          <a:p>
            <a:r>
              <a:rPr lang="en-US"/>
              <a:t>Just the opposite of a cyclone...</a:t>
            </a:r>
          </a:p>
        </p:txBody>
      </p:sp>
      <p:pic>
        <p:nvPicPr>
          <p:cNvPr id="4" name="Picture 3"/>
          <p:cNvPicPr>
            <a:picLocks noChangeAspect="1"/>
          </p:cNvPicPr>
          <p:nvPr/>
        </p:nvPicPr>
        <p:blipFill>
          <a:blip r:embed="rId2"/>
          <a:stretch>
            <a:fillRect/>
          </a:stretch>
        </p:blipFill>
        <p:spPr>
          <a:xfrm>
            <a:off x="1143000" y="2590800"/>
            <a:ext cx="6718300" cy="3505598"/>
          </a:xfrm>
          <a:prstGeom prst="rect">
            <a:avLst/>
          </a:prstGeom>
        </p:spPr>
      </p:pic>
      <p:sp>
        <p:nvSpPr>
          <p:cNvPr id="5" name="Oval 4"/>
          <p:cNvSpPr/>
          <p:nvPr/>
        </p:nvSpPr>
        <p:spPr>
          <a:xfrm>
            <a:off x="3276600" y="3352800"/>
            <a:ext cx="2667000" cy="1676400"/>
          </a:xfrm>
          <a:prstGeom prst="ellipse">
            <a:avLst/>
          </a:prstGeom>
          <a:solidFill>
            <a:srgbClr val="FF660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white"/>
                </a:solidFill>
                <a:effectLst/>
                <a:uLnTx/>
                <a:uFillTx/>
                <a:latin typeface="Calibri"/>
                <a:ea typeface="+mn-ea"/>
                <a:cs typeface="+mn-cs"/>
              </a:rPr>
              <a:t>PV &lt; 0</a:t>
            </a:r>
          </a:p>
        </p:txBody>
      </p:sp>
    </p:spTree>
    <p:extLst>
      <p:ext uri="{BB962C8B-B14F-4D97-AF65-F5344CB8AC3E}">
        <p14:creationId xmlns:p14="http://schemas.microsoft.com/office/powerpoint/2010/main" val="3072194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3F9F-4890-FC44-BD0E-24BFE56CC11B}"/>
              </a:ext>
            </a:extLst>
          </p:cNvPr>
          <p:cNvSpPr>
            <a:spLocks noGrp="1"/>
          </p:cNvSpPr>
          <p:nvPr>
            <p:ph type="title"/>
          </p:nvPr>
        </p:nvSpPr>
        <p:spPr/>
        <p:txBody>
          <a:bodyPr/>
          <a:lstStyle/>
          <a:p>
            <a:r>
              <a:rPr lang="en-US" dirty="0"/>
              <a:t>The big idea of it</a:t>
            </a:r>
          </a:p>
        </p:txBody>
      </p:sp>
      <p:sp>
        <p:nvSpPr>
          <p:cNvPr id="3" name="Content Placeholder 2">
            <a:extLst>
              <a:ext uri="{FF2B5EF4-FFF2-40B4-BE49-F238E27FC236}">
                <a16:creationId xmlns:a16="http://schemas.microsoft.com/office/drawing/2014/main" id="{923FCC09-7C28-B34D-8B7C-267485CF7033}"/>
              </a:ext>
            </a:extLst>
          </p:cNvPr>
          <p:cNvSpPr>
            <a:spLocks noGrp="1"/>
          </p:cNvSpPr>
          <p:nvPr>
            <p:ph idx="1"/>
          </p:nvPr>
        </p:nvSpPr>
        <p:spPr/>
        <p:txBody>
          <a:bodyPr>
            <a:normAutofit fontScale="77500" lnSpcReduction="20000"/>
          </a:bodyPr>
          <a:lstStyle/>
          <a:p>
            <a:r>
              <a:rPr lang="en-US" dirty="0"/>
              <a:t>In the thermal wind lab, you learned about how </a:t>
            </a:r>
            <a:r>
              <a:rPr lang="en-US" i="1" dirty="0"/>
              <a:t>the slope of pressure surfaces (indicating the PGF</a:t>
            </a:r>
            <a:r>
              <a:rPr lang="en-US" dirty="0"/>
              <a:t>) balances the Coriolis force in geostrophic flow</a:t>
            </a:r>
          </a:p>
          <a:p>
            <a:r>
              <a:rPr lang="en-US" dirty="0"/>
              <a:t>You also learned how </a:t>
            </a:r>
            <a:r>
              <a:rPr lang="en-US" i="1" dirty="0"/>
              <a:t>thickness</a:t>
            </a:r>
            <a:r>
              <a:rPr lang="en-US" dirty="0"/>
              <a:t> (between pressure surfaces) is proportional to T </a:t>
            </a:r>
          </a:p>
          <a:p>
            <a:endParaRPr lang="en-US" dirty="0"/>
          </a:p>
          <a:p>
            <a:r>
              <a:rPr lang="en-US" dirty="0"/>
              <a:t>This gave you a 3D view of T around wind jets. </a:t>
            </a:r>
          </a:p>
          <a:p>
            <a:endParaRPr lang="en-US" dirty="0"/>
          </a:p>
          <a:p>
            <a:r>
              <a:rPr lang="en-US" dirty="0"/>
              <a:t>But wind always blows in circuits (circulations),  so it is often more useful to think of </a:t>
            </a:r>
            <a:r>
              <a:rPr lang="en-US" i="1" dirty="0"/>
              <a:t>vortices</a:t>
            </a:r>
            <a:r>
              <a:rPr lang="en-US" dirty="0"/>
              <a:t> (with vorticity as the budget equation) as the fundament of flow. </a:t>
            </a:r>
          </a:p>
          <a:p>
            <a:r>
              <a:rPr lang="en-US" dirty="0"/>
              <a:t>Then T is understood in terms of warm and cool </a:t>
            </a:r>
            <a:r>
              <a:rPr lang="en-US" i="1" dirty="0"/>
              <a:t>cores. </a:t>
            </a:r>
            <a:endParaRPr lang="en-US" dirty="0"/>
          </a:p>
        </p:txBody>
      </p:sp>
    </p:spTree>
    <p:extLst>
      <p:ext uri="{BB962C8B-B14F-4D97-AF65-F5344CB8AC3E}">
        <p14:creationId xmlns:p14="http://schemas.microsoft.com/office/powerpoint/2010/main" val="2529811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3B998-DD98-4A4C-BEF9-F03C252EA250}"/>
              </a:ext>
            </a:extLst>
          </p:cNvPr>
          <p:cNvSpPr>
            <a:spLocks noGrp="1"/>
          </p:cNvSpPr>
          <p:nvPr>
            <p:ph type="title"/>
          </p:nvPr>
        </p:nvSpPr>
        <p:spPr/>
        <p:txBody>
          <a:bodyPr/>
          <a:lstStyle/>
          <a:p>
            <a:r>
              <a:rPr lang="en-US" dirty="0">
                <a:solidFill>
                  <a:schemeClr val="bg2"/>
                </a:solidFill>
              </a:rPr>
              <a:t>Vorticity (or PV) blobs</a:t>
            </a:r>
          </a:p>
        </p:txBody>
      </p:sp>
      <p:sp>
        <p:nvSpPr>
          <p:cNvPr id="3" name="Content Placeholder 2">
            <a:extLst>
              <a:ext uri="{FF2B5EF4-FFF2-40B4-BE49-F238E27FC236}">
                <a16:creationId xmlns:a16="http://schemas.microsoft.com/office/drawing/2014/main" id="{05333222-96AC-004E-BDAA-67159344C3BD}"/>
              </a:ext>
            </a:extLst>
          </p:cNvPr>
          <p:cNvSpPr>
            <a:spLocks noGrp="1"/>
          </p:cNvSpPr>
          <p:nvPr>
            <p:ph idx="1"/>
          </p:nvPr>
        </p:nvSpPr>
        <p:spPr/>
        <p:txBody>
          <a:bodyPr/>
          <a:lstStyle/>
          <a:p>
            <a:r>
              <a:rPr lang="en-US" dirty="0">
                <a:solidFill>
                  <a:schemeClr val="bg2"/>
                </a:solidFill>
              </a:rPr>
              <a:t>Where do they come from? </a:t>
            </a:r>
          </a:p>
          <a:p>
            <a:r>
              <a:rPr lang="en-US" dirty="0">
                <a:solidFill>
                  <a:srgbClr val="FF0000"/>
                </a:solidFill>
              </a:rPr>
              <a:t>How do they interact? </a:t>
            </a:r>
          </a:p>
          <a:p>
            <a:pPr lvl="1"/>
            <a:r>
              <a:rPr lang="en-US" dirty="0">
                <a:solidFill>
                  <a:srgbClr val="FF0000"/>
                </a:solidFill>
              </a:rPr>
              <a:t>(this we studied, in the horizontal plane)</a:t>
            </a:r>
            <a:endParaRPr lang="en-US" dirty="0">
              <a:solidFill>
                <a:schemeClr val="bg2"/>
              </a:solidFill>
            </a:endParaRPr>
          </a:p>
          <a:p>
            <a:r>
              <a:rPr lang="en-US" dirty="0">
                <a:solidFill>
                  <a:schemeClr val="bg2"/>
                </a:solidFill>
              </a:rPr>
              <a:t>Do they get destroyed? </a:t>
            </a:r>
          </a:p>
          <a:p>
            <a:endParaRPr lang="en-US" dirty="0">
              <a:solidFill>
                <a:schemeClr val="bg2"/>
              </a:solidFill>
            </a:endParaRPr>
          </a:p>
          <a:p>
            <a:endParaRPr lang="en-US" dirty="0">
              <a:solidFill>
                <a:schemeClr val="bg2"/>
              </a:solidFill>
            </a:endParaRPr>
          </a:p>
          <a:p>
            <a:r>
              <a:rPr lang="en-US" dirty="0">
                <a:solidFill>
                  <a:schemeClr val="bg2"/>
                </a:solidFill>
              </a:rPr>
              <a:t>(Soon: tackling the complications)</a:t>
            </a:r>
          </a:p>
        </p:txBody>
      </p:sp>
      <p:pic>
        <p:nvPicPr>
          <p:cNvPr id="4" name="Picture 3">
            <a:extLst>
              <a:ext uri="{FF2B5EF4-FFF2-40B4-BE49-F238E27FC236}">
                <a16:creationId xmlns:a16="http://schemas.microsoft.com/office/drawing/2014/main" id="{BE7F91AC-EC76-2643-8402-1E3D2D84CCE9}"/>
              </a:ext>
            </a:extLst>
          </p:cNvPr>
          <p:cNvPicPr>
            <a:picLocks noChangeAspect="1"/>
          </p:cNvPicPr>
          <p:nvPr/>
        </p:nvPicPr>
        <p:blipFill>
          <a:blip r:embed="rId2"/>
          <a:stretch>
            <a:fillRect/>
          </a:stretch>
        </p:blipFill>
        <p:spPr>
          <a:xfrm>
            <a:off x="1524000" y="6083300"/>
            <a:ext cx="5575300" cy="469900"/>
          </a:xfrm>
          <a:prstGeom prst="rect">
            <a:avLst/>
          </a:prstGeom>
        </p:spPr>
      </p:pic>
      <p:pic>
        <p:nvPicPr>
          <p:cNvPr id="7" name="Picture 6">
            <a:extLst>
              <a:ext uri="{FF2B5EF4-FFF2-40B4-BE49-F238E27FC236}">
                <a16:creationId xmlns:a16="http://schemas.microsoft.com/office/drawing/2014/main" id="{12A86692-A1E2-004F-8CC9-ECC689450C59}"/>
              </a:ext>
            </a:extLst>
          </p:cNvPr>
          <p:cNvPicPr>
            <a:picLocks noChangeAspect="1"/>
          </p:cNvPicPr>
          <p:nvPr/>
        </p:nvPicPr>
        <p:blipFill>
          <a:blip r:embed="rId3"/>
          <a:stretch>
            <a:fillRect/>
          </a:stretch>
        </p:blipFill>
        <p:spPr>
          <a:xfrm>
            <a:off x="0" y="1143000"/>
            <a:ext cx="1612590" cy="965200"/>
          </a:xfrm>
          <a:prstGeom prst="rect">
            <a:avLst/>
          </a:prstGeom>
        </p:spPr>
      </p:pic>
      <p:pic>
        <p:nvPicPr>
          <p:cNvPr id="8" name="Picture 7">
            <a:extLst>
              <a:ext uri="{FF2B5EF4-FFF2-40B4-BE49-F238E27FC236}">
                <a16:creationId xmlns:a16="http://schemas.microsoft.com/office/drawing/2014/main" id="{D88A0C61-06D8-AB4C-9B5F-EF69852A6A70}"/>
              </a:ext>
            </a:extLst>
          </p:cNvPr>
          <p:cNvPicPr>
            <a:picLocks noChangeAspect="1"/>
          </p:cNvPicPr>
          <p:nvPr/>
        </p:nvPicPr>
        <p:blipFill>
          <a:blip r:embed="rId4"/>
          <a:stretch>
            <a:fillRect/>
          </a:stretch>
        </p:blipFill>
        <p:spPr>
          <a:xfrm>
            <a:off x="7315200" y="1143000"/>
            <a:ext cx="1593850" cy="1225550"/>
          </a:xfrm>
          <a:prstGeom prst="rect">
            <a:avLst/>
          </a:prstGeom>
        </p:spPr>
      </p:pic>
    </p:spTree>
    <p:extLst>
      <p:ext uri="{BB962C8B-B14F-4D97-AF65-F5344CB8AC3E}">
        <p14:creationId xmlns:p14="http://schemas.microsoft.com/office/powerpoint/2010/main" val="3703766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7F84F8ED-B3A3-8443-890D-116B15533AB7}"/>
              </a:ext>
            </a:extLst>
          </p:cNvPr>
          <p:cNvPicPr>
            <a:picLocks noChangeAspect="1"/>
          </p:cNvPicPr>
          <p:nvPr/>
        </p:nvPicPr>
        <p:blipFill>
          <a:blip r:embed="rId2"/>
          <a:stretch>
            <a:fillRect/>
          </a:stretch>
        </p:blipFill>
        <p:spPr>
          <a:xfrm>
            <a:off x="2159000" y="5321300"/>
            <a:ext cx="4699000" cy="1308100"/>
          </a:xfrm>
          <a:prstGeom prst="rect">
            <a:avLst/>
          </a:prstGeom>
        </p:spPr>
      </p:pic>
      <p:sp>
        <p:nvSpPr>
          <p:cNvPr id="3" name="Content Placeholder 2">
            <a:extLst>
              <a:ext uri="{FF2B5EF4-FFF2-40B4-BE49-F238E27FC236}">
                <a16:creationId xmlns:a16="http://schemas.microsoft.com/office/drawing/2014/main" id="{2DB0C3A5-71E0-DE45-8C0B-26B6F1184E26}"/>
              </a:ext>
            </a:extLst>
          </p:cNvPr>
          <p:cNvSpPr>
            <a:spLocks noGrp="1"/>
          </p:cNvSpPr>
          <p:nvPr>
            <p:ph idx="1"/>
          </p:nvPr>
        </p:nvSpPr>
        <p:spPr>
          <a:xfrm>
            <a:off x="685800" y="2273300"/>
            <a:ext cx="7772400" cy="4114800"/>
          </a:xfrm>
        </p:spPr>
        <p:txBody>
          <a:bodyPr/>
          <a:lstStyle/>
          <a:p>
            <a:r>
              <a:rPr lang="en-US" dirty="0">
                <a:solidFill>
                  <a:schemeClr val="bg2"/>
                </a:solidFill>
              </a:rPr>
              <a:t>This is called a </a:t>
            </a:r>
            <a:r>
              <a:rPr lang="en-US" i="1" dirty="0">
                <a:solidFill>
                  <a:srgbClr val="0070C0"/>
                </a:solidFill>
              </a:rPr>
              <a:t>cool core </a:t>
            </a:r>
            <a:r>
              <a:rPr lang="en-US" i="1" dirty="0">
                <a:solidFill>
                  <a:schemeClr val="bg2"/>
                </a:solidFill>
              </a:rPr>
              <a:t>cyclone:</a:t>
            </a:r>
          </a:p>
          <a:p>
            <a:endParaRPr lang="en-US" i="1" dirty="0">
              <a:solidFill>
                <a:schemeClr val="bg2"/>
              </a:solidFill>
            </a:endParaRPr>
          </a:p>
          <a:p>
            <a:endParaRPr lang="en-US" i="1" dirty="0">
              <a:solidFill>
                <a:schemeClr val="bg2"/>
              </a:solidFill>
            </a:endParaRPr>
          </a:p>
          <a:p>
            <a:pPr marL="0" indent="0">
              <a:buNone/>
            </a:pPr>
            <a:endParaRPr lang="en-US" i="1" dirty="0">
              <a:solidFill>
                <a:schemeClr val="bg2"/>
              </a:solidFill>
            </a:endParaRPr>
          </a:p>
          <a:p>
            <a:r>
              <a:rPr lang="en-US" dirty="0">
                <a:solidFill>
                  <a:schemeClr val="bg2"/>
                </a:solidFill>
              </a:rPr>
              <a:t>This is called a </a:t>
            </a:r>
            <a:r>
              <a:rPr lang="en-US" i="1" dirty="0">
                <a:solidFill>
                  <a:srgbClr val="C00000"/>
                </a:solidFill>
              </a:rPr>
              <a:t>warm core </a:t>
            </a:r>
            <a:r>
              <a:rPr lang="en-US" i="1" dirty="0">
                <a:solidFill>
                  <a:schemeClr val="bg2"/>
                </a:solidFill>
              </a:rPr>
              <a:t>cyclone:</a:t>
            </a:r>
          </a:p>
          <a:p>
            <a:endParaRPr lang="en-US" i="1" dirty="0">
              <a:solidFill>
                <a:schemeClr val="bg2"/>
              </a:solidFill>
            </a:endParaRPr>
          </a:p>
          <a:p>
            <a:endParaRPr lang="en-US" i="1" dirty="0">
              <a:solidFill>
                <a:schemeClr val="bg2"/>
              </a:solidFill>
            </a:endParaRPr>
          </a:p>
        </p:txBody>
      </p:sp>
      <p:pic>
        <p:nvPicPr>
          <p:cNvPr id="14" name="Picture 13">
            <a:extLst>
              <a:ext uri="{FF2B5EF4-FFF2-40B4-BE49-F238E27FC236}">
                <a16:creationId xmlns:a16="http://schemas.microsoft.com/office/drawing/2014/main" id="{DCBF2DD8-3774-9D4A-9726-AE0702BEECC2}"/>
              </a:ext>
            </a:extLst>
          </p:cNvPr>
          <p:cNvPicPr>
            <a:picLocks noChangeAspect="1"/>
          </p:cNvPicPr>
          <p:nvPr/>
        </p:nvPicPr>
        <p:blipFill>
          <a:blip r:embed="rId3"/>
          <a:stretch>
            <a:fillRect/>
          </a:stretch>
        </p:blipFill>
        <p:spPr>
          <a:xfrm>
            <a:off x="2095500" y="2806700"/>
            <a:ext cx="4953000" cy="1828800"/>
          </a:xfrm>
          <a:prstGeom prst="rect">
            <a:avLst/>
          </a:prstGeom>
        </p:spPr>
      </p:pic>
      <p:sp>
        <p:nvSpPr>
          <p:cNvPr id="2" name="Title 1">
            <a:extLst>
              <a:ext uri="{FF2B5EF4-FFF2-40B4-BE49-F238E27FC236}">
                <a16:creationId xmlns:a16="http://schemas.microsoft.com/office/drawing/2014/main" id="{92251A98-C851-B144-BA39-A05902D7588D}"/>
              </a:ext>
            </a:extLst>
          </p:cNvPr>
          <p:cNvSpPr>
            <a:spLocks noGrp="1"/>
          </p:cNvSpPr>
          <p:nvPr>
            <p:ph type="title"/>
          </p:nvPr>
        </p:nvSpPr>
        <p:spPr/>
        <p:txBody>
          <a:bodyPr/>
          <a:lstStyle/>
          <a:p>
            <a:r>
              <a:rPr lang="en-US" dirty="0">
                <a:solidFill>
                  <a:schemeClr val="bg2"/>
                </a:solidFill>
              </a:rPr>
              <a:t>Since our main weather concern is in the </a:t>
            </a:r>
            <a:r>
              <a:rPr lang="en-US" i="1" dirty="0">
                <a:solidFill>
                  <a:schemeClr val="bg2"/>
                </a:solidFill>
              </a:rPr>
              <a:t>lower troposphere</a:t>
            </a:r>
            <a:r>
              <a:rPr lang="en-US" dirty="0">
                <a:solidFill>
                  <a:schemeClr val="bg2"/>
                </a:solidFill>
              </a:rPr>
              <a:t> (where water is),</a:t>
            </a:r>
          </a:p>
        </p:txBody>
      </p:sp>
      <p:cxnSp>
        <p:nvCxnSpPr>
          <p:cNvPr id="6" name="Straight Connector 5">
            <a:extLst>
              <a:ext uri="{FF2B5EF4-FFF2-40B4-BE49-F238E27FC236}">
                <a16:creationId xmlns:a16="http://schemas.microsoft.com/office/drawing/2014/main" id="{C47EFC39-09EE-944F-8217-6CAE88CF34D0}"/>
              </a:ext>
            </a:extLst>
          </p:cNvPr>
          <p:cNvCxnSpPr/>
          <p:nvPr/>
        </p:nvCxnSpPr>
        <p:spPr bwMode="auto">
          <a:xfrm flipH="1" flipV="1">
            <a:off x="2362200" y="4406900"/>
            <a:ext cx="4495800" cy="152400"/>
          </a:xfrm>
          <a:prstGeom prst="line">
            <a:avLst/>
          </a:prstGeom>
          <a:noFill/>
          <a:ln w="12700" cap="flat" cmpd="sng" algn="ctr">
            <a:solidFill>
              <a:schemeClr val="tx1"/>
            </a:solidFill>
            <a:prstDash val="solid"/>
            <a:round/>
            <a:headEnd type="none" w="med" len="med"/>
            <a:tailEnd type="triangle" w="med" len="med"/>
          </a:ln>
          <a:effectLst/>
        </p:spPr>
      </p:cxnSp>
      <p:cxnSp>
        <p:nvCxnSpPr>
          <p:cNvPr id="8" name="Straight Connector 7">
            <a:extLst>
              <a:ext uri="{FF2B5EF4-FFF2-40B4-BE49-F238E27FC236}">
                <a16:creationId xmlns:a16="http://schemas.microsoft.com/office/drawing/2014/main" id="{D4218207-E612-4845-B454-28D2C53DA2B2}"/>
              </a:ext>
            </a:extLst>
          </p:cNvPr>
          <p:cNvCxnSpPr>
            <a:cxnSpLocks/>
          </p:cNvCxnSpPr>
          <p:nvPr/>
        </p:nvCxnSpPr>
        <p:spPr bwMode="auto">
          <a:xfrm flipV="1">
            <a:off x="2133600" y="4483100"/>
            <a:ext cx="5029200" cy="15240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pic>
        <p:nvPicPr>
          <p:cNvPr id="12" name="Picture 11">
            <a:extLst>
              <a:ext uri="{FF2B5EF4-FFF2-40B4-BE49-F238E27FC236}">
                <a16:creationId xmlns:a16="http://schemas.microsoft.com/office/drawing/2014/main" id="{58A3C08D-C825-B74C-859C-B2866AB77DC8}"/>
              </a:ext>
            </a:extLst>
          </p:cNvPr>
          <p:cNvPicPr>
            <a:picLocks noChangeAspect="1"/>
          </p:cNvPicPr>
          <p:nvPr/>
        </p:nvPicPr>
        <p:blipFill>
          <a:blip r:embed="rId4"/>
          <a:stretch>
            <a:fillRect/>
          </a:stretch>
        </p:blipFill>
        <p:spPr>
          <a:xfrm flipH="1">
            <a:off x="4191000" y="4178300"/>
            <a:ext cx="240921" cy="393700"/>
          </a:xfrm>
          <a:prstGeom prst="rect">
            <a:avLst/>
          </a:prstGeom>
        </p:spPr>
      </p:pic>
      <p:pic>
        <p:nvPicPr>
          <p:cNvPr id="13" name="Picture 12">
            <a:extLst>
              <a:ext uri="{FF2B5EF4-FFF2-40B4-BE49-F238E27FC236}">
                <a16:creationId xmlns:a16="http://schemas.microsoft.com/office/drawing/2014/main" id="{7C4325B0-02AF-1046-BFF4-1416B6498789}"/>
              </a:ext>
            </a:extLst>
          </p:cNvPr>
          <p:cNvPicPr>
            <a:picLocks noChangeAspect="1"/>
          </p:cNvPicPr>
          <p:nvPr/>
        </p:nvPicPr>
        <p:blipFill>
          <a:blip r:embed="rId5"/>
          <a:stretch>
            <a:fillRect/>
          </a:stretch>
        </p:blipFill>
        <p:spPr>
          <a:xfrm>
            <a:off x="5105400" y="3429000"/>
            <a:ext cx="635000" cy="599281"/>
          </a:xfrm>
          <a:prstGeom prst="rect">
            <a:avLst/>
          </a:prstGeom>
        </p:spPr>
      </p:pic>
      <p:cxnSp>
        <p:nvCxnSpPr>
          <p:cNvPr id="16" name="Straight Connector 15">
            <a:extLst>
              <a:ext uri="{FF2B5EF4-FFF2-40B4-BE49-F238E27FC236}">
                <a16:creationId xmlns:a16="http://schemas.microsoft.com/office/drawing/2014/main" id="{0693B997-D515-9A42-BEE3-F60BBEB27B3A}"/>
              </a:ext>
            </a:extLst>
          </p:cNvPr>
          <p:cNvCxnSpPr/>
          <p:nvPr/>
        </p:nvCxnSpPr>
        <p:spPr bwMode="auto">
          <a:xfrm flipH="1" flipV="1">
            <a:off x="2247900" y="6477000"/>
            <a:ext cx="4495800" cy="152400"/>
          </a:xfrm>
          <a:prstGeom prst="line">
            <a:avLst/>
          </a:prstGeom>
          <a:noFill/>
          <a:ln w="12700" cap="flat" cmpd="sng" algn="ctr">
            <a:solidFill>
              <a:schemeClr val="tx1"/>
            </a:solidFill>
            <a:prstDash val="solid"/>
            <a:round/>
            <a:headEnd type="none" w="med" len="med"/>
            <a:tailEnd type="triangle" w="med" len="med"/>
          </a:ln>
          <a:effectLst/>
        </p:spPr>
      </p:cxnSp>
      <p:cxnSp>
        <p:nvCxnSpPr>
          <p:cNvPr id="17" name="Straight Connector 16">
            <a:extLst>
              <a:ext uri="{FF2B5EF4-FFF2-40B4-BE49-F238E27FC236}">
                <a16:creationId xmlns:a16="http://schemas.microsoft.com/office/drawing/2014/main" id="{CC55C7AE-65C0-4A4A-B03C-1E002BE617FC}"/>
              </a:ext>
            </a:extLst>
          </p:cNvPr>
          <p:cNvCxnSpPr>
            <a:cxnSpLocks/>
          </p:cNvCxnSpPr>
          <p:nvPr/>
        </p:nvCxnSpPr>
        <p:spPr bwMode="auto">
          <a:xfrm flipV="1">
            <a:off x="2019300" y="6553200"/>
            <a:ext cx="5029200" cy="15240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pic>
        <p:nvPicPr>
          <p:cNvPr id="18" name="Picture 17">
            <a:extLst>
              <a:ext uri="{FF2B5EF4-FFF2-40B4-BE49-F238E27FC236}">
                <a16:creationId xmlns:a16="http://schemas.microsoft.com/office/drawing/2014/main" id="{E014001F-0605-874F-97F8-EC23E3C1FB2F}"/>
              </a:ext>
            </a:extLst>
          </p:cNvPr>
          <p:cNvPicPr>
            <a:picLocks noChangeAspect="1"/>
          </p:cNvPicPr>
          <p:nvPr/>
        </p:nvPicPr>
        <p:blipFill>
          <a:blip r:embed="rId4"/>
          <a:stretch>
            <a:fillRect/>
          </a:stretch>
        </p:blipFill>
        <p:spPr>
          <a:xfrm flipH="1">
            <a:off x="4076700" y="6248400"/>
            <a:ext cx="240921" cy="393700"/>
          </a:xfrm>
          <a:prstGeom prst="rect">
            <a:avLst/>
          </a:prstGeom>
        </p:spPr>
      </p:pic>
      <p:pic>
        <p:nvPicPr>
          <p:cNvPr id="19" name="Picture 18">
            <a:extLst>
              <a:ext uri="{FF2B5EF4-FFF2-40B4-BE49-F238E27FC236}">
                <a16:creationId xmlns:a16="http://schemas.microsoft.com/office/drawing/2014/main" id="{3C295FE3-8D06-5144-B2AD-1D51F74F9DF1}"/>
              </a:ext>
            </a:extLst>
          </p:cNvPr>
          <p:cNvPicPr>
            <a:picLocks noChangeAspect="1"/>
          </p:cNvPicPr>
          <p:nvPr/>
        </p:nvPicPr>
        <p:blipFill>
          <a:blip r:embed="rId5"/>
          <a:stretch>
            <a:fillRect/>
          </a:stretch>
        </p:blipFill>
        <p:spPr>
          <a:xfrm>
            <a:off x="4114800" y="5486400"/>
            <a:ext cx="381000" cy="599281"/>
          </a:xfrm>
          <a:prstGeom prst="rect">
            <a:avLst/>
          </a:prstGeom>
        </p:spPr>
      </p:pic>
      <p:pic>
        <p:nvPicPr>
          <p:cNvPr id="15" name="Picture 14">
            <a:extLst>
              <a:ext uri="{FF2B5EF4-FFF2-40B4-BE49-F238E27FC236}">
                <a16:creationId xmlns:a16="http://schemas.microsoft.com/office/drawing/2014/main" id="{1531E645-801E-D640-83E8-21762DD137E9}"/>
              </a:ext>
            </a:extLst>
          </p:cNvPr>
          <p:cNvPicPr>
            <a:picLocks noChangeAspect="1"/>
          </p:cNvPicPr>
          <p:nvPr/>
        </p:nvPicPr>
        <p:blipFill>
          <a:blip r:embed="rId5"/>
          <a:stretch>
            <a:fillRect/>
          </a:stretch>
        </p:blipFill>
        <p:spPr>
          <a:xfrm>
            <a:off x="5257800" y="5486400"/>
            <a:ext cx="406400" cy="599281"/>
          </a:xfrm>
          <a:prstGeom prst="rect">
            <a:avLst/>
          </a:prstGeom>
        </p:spPr>
      </p:pic>
    </p:spTree>
    <p:extLst>
      <p:ext uri="{BB962C8B-B14F-4D97-AF65-F5344CB8AC3E}">
        <p14:creationId xmlns:p14="http://schemas.microsoft.com/office/powerpoint/2010/main" val="449336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573E2-0B02-244E-BB24-AA1831D975B7}"/>
              </a:ext>
            </a:extLst>
          </p:cNvPr>
          <p:cNvSpPr>
            <a:spLocks noGrp="1"/>
          </p:cNvSpPr>
          <p:nvPr>
            <p:ph type="title"/>
          </p:nvPr>
        </p:nvSpPr>
        <p:spPr>
          <a:xfrm>
            <a:off x="762000" y="8021"/>
            <a:ext cx="7772400" cy="1143000"/>
          </a:xfrm>
        </p:spPr>
        <p:txBody>
          <a:bodyPr/>
          <a:lstStyle/>
          <a:p>
            <a:r>
              <a:rPr lang="en-US" dirty="0">
                <a:solidFill>
                  <a:srgbClr val="FF0000"/>
                </a:solidFill>
              </a:rPr>
              <a:t>IDV lab assignment -- part 1</a:t>
            </a:r>
          </a:p>
        </p:txBody>
      </p:sp>
      <p:sp>
        <p:nvSpPr>
          <p:cNvPr id="3" name="Content Placeholder 2">
            <a:extLst>
              <a:ext uri="{FF2B5EF4-FFF2-40B4-BE49-F238E27FC236}">
                <a16:creationId xmlns:a16="http://schemas.microsoft.com/office/drawing/2014/main" id="{F6B41D19-611D-FE47-AFBA-31D9D1E14C28}"/>
              </a:ext>
            </a:extLst>
          </p:cNvPr>
          <p:cNvSpPr>
            <a:spLocks noGrp="1"/>
          </p:cNvSpPr>
          <p:nvPr>
            <p:ph idx="1"/>
          </p:nvPr>
        </p:nvSpPr>
        <p:spPr>
          <a:xfrm>
            <a:off x="304800" y="1066800"/>
            <a:ext cx="8458200" cy="5029200"/>
          </a:xfrm>
        </p:spPr>
        <p:txBody>
          <a:bodyPr/>
          <a:lstStyle/>
          <a:p>
            <a:r>
              <a:rPr lang="en-US" dirty="0">
                <a:solidFill>
                  <a:srgbClr val="FF0000"/>
                </a:solidFill>
              </a:rPr>
              <a:t> Open Mapes IDV </a:t>
            </a:r>
            <a:r>
              <a:rPr lang="en-US" dirty="0">
                <a:solidFill>
                  <a:srgbClr val="FF0000"/>
                </a:solidFill>
                <a:sym typeface="Wingdings" pitchFamily="2" charset="2"/>
              </a:rPr>
              <a:t> </a:t>
            </a:r>
            <a:r>
              <a:rPr lang="en-US" dirty="0">
                <a:solidFill>
                  <a:srgbClr val="FF0000"/>
                </a:solidFill>
              </a:rPr>
              <a:t>UM ATM407…</a:t>
            </a:r>
          </a:p>
          <a:p>
            <a:pPr lvl="1"/>
            <a:r>
              <a:rPr lang="en-US" dirty="0">
                <a:solidFill>
                  <a:srgbClr val="FF0000"/>
                </a:solidFill>
              </a:rPr>
              <a:t>0000_coolcore_warmcore…</a:t>
            </a:r>
          </a:p>
          <a:p>
            <a:endParaRPr lang="en-US" dirty="0">
              <a:solidFill>
                <a:srgbClr val="FF0000"/>
              </a:solidFill>
            </a:endParaRPr>
          </a:p>
          <a:p>
            <a:endParaRPr lang="en-US" dirty="0">
              <a:solidFill>
                <a:srgbClr val="FF0000"/>
              </a:solidFill>
            </a:endParaRPr>
          </a:p>
          <a:p>
            <a:pPr marL="0" indent="0">
              <a:buNone/>
            </a:pPr>
            <a:endParaRPr lang="en-US" dirty="0">
              <a:solidFill>
                <a:srgbClr val="FF0000"/>
              </a:solidFill>
            </a:endParaRPr>
          </a:p>
          <a:p>
            <a:pPr marL="0" indent="0">
              <a:buNone/>
            </a:pPr>
            <a:r>
              <a:rPr lang="en-US" dirty="0">
                <a:solidFill>
                  <a:srgbClr val="FF0000"/>
                </a:solidFill>
              </a:rPr>
              <a:t>Explore ALL of its displays, at ALL of its times (loop the animation). Learn to use the IDV. The Help menu has pan-zoom help on top. A mouse is a HUGE help for 3D views. </a:t>
            </a:r>
          </a:p>
        </p:txBody>
      </p:sp>
      <p:pic>
        <p:nvPicPr>
          <p:cNvPr id="9" name="Picture 8">
            <a:extLst>
              <a:ext uri="{FF2B5EF4-FFF2-40B4-BE49-F238E27FC236}">
                <a16:creationId xmlns:a16="http://schemas.microsoft.com/office/drawing/2014/main" id="{D7A0FC13-EEB7-574F-A25E-F986ED647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09800"/>
            <a:ext cx="8623300" cy="1600200"/>
          </a:xfrm>
          <a:prstGeom prst="rect">
            <a:avLst/>
          </a:prstGeom>
        </p:spPr>
      </p:pic>
    </p:spTree>
    <p:extLst>
      <p:ext uri="{BB962C8B-B14F-4D97-AF65-F5344CB8AC3E}">
        <p14:creationId xmlns:p14="http://schemas.microsoft.com/office/powerpoint/2010/main" val="554304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573E2-0B02-244E-BB24-AA1831D975B7}"/>
              </a:ext>
            </a:extLst>
          </p:cNvPr>
          <p:cNvSpPr>
            <a:spLocks noGrp="1"/>
          </p:cNvSpPr>
          <p:nvPr>
            <p:ph type="title"/>
          </p:nvPr>
        </p:nvSpPr>
        <p:spPr>
          <a:xfrm>
            <a:off x="762000" y="8021"/>
            <a:ext cx="7772400" cy="1143000"/>
          </a:xfrm>
        </p:spPr>
        <p:txBody>
          <a:bodyPr/>
          <a:lstStyle/>
          <a:p>
            <a:r>
              <a:rPr lang="en-US" dirty="0">
                <a:solidFill>
                  <a:srgbClr val="FF0000"/>
                </a:solidFill>
              </a:rPr>
              <a:t>IDV lab assignment -- part 1</a:t>
            </a:r>
          </a:p>
        </p:txBody>
      </p:sp>
      <p:sp>
        <p:nvSpPr>
          <p:cNvPr id="3" name="Content Placeholder 2">
            <a:extLst>
              <a:ext uri="{FF2B5EF4-FFF2-40B4-BE49-F238E27FC236}">
                <a16:creationId xmlns:a16="http://schemas.microsoft.com/office/drawing/2014/main" id="{F6B41D19-611D-FE47-AFBA-31D9D1E14C28}"/>
              </a:ext>
            </a:extLst>
          </p:cNvPr>
          <p:cNvSpPr>
            <a:spLocks noGrp="1"/>
          </p:cNvSpPr>
          <p:nvPr>
            <p:ph idx="1"/>
          </p:nvPr>
        </p:nvSpPr>
        <p:spPr>
          <a:xfrm>
            <a:off x="304800" y="1066800"/>
            <a:ext cx="8458200" cy="5029200"/>
          </a:xfrm>
        </p:spPr>
        <p:txBody>
          <a:bodyPr/>
          <a:lstStyle/>
          <a:p>
            <a:r>
              <a:rPr lang="en-US" dirty="0">
                <a:solidFill>
                  <a:srgbClr val="FF0000"/>
                </a:solidFill>
              </a:rPr>
              <a:t>In the following slides, make and label and explain nice clear illustrations like slides 13-17, but for</a:t>
            </a:r>
          </a:p>
          <a:p>
            <a:pPr lvl="1"/>
            <a:r>
              <a:rPr lang="en-US" dirty="0">
                <a:solidFill>
                  <a:srgbClr val="FF0000"/>
                </a:solidFill>
              </a:rPr>
              <a:t>a warm core anticyclone</a:t>
            </a:r>
          </a:p>
          <a:p>
            <a:pPr lvl="1"/>
            <a:r>
              <a:rPr lang="en-US" dirty="0">
                <a:solidFill>
                  <a:srgbClr val="FF0000"/>
                </a:solidFill>
              </a:rPr>
              <a:t>a warm core cyclone</a:t>
            </a:r>
          </a:p>
          <a:p>
            <a:pPr lvl="1"/>
            <a:r>
              <a:rPr lang="en-US" dirty="0">
                <a:solidFill>
                  <a:srgbClr val="FF0000"/>
                </a:solidFill>
              </a:rPr>
              <a:t>a cool core anticyclone</a:t>
            </a:r>
          </a:p>
        </p:txBody>
      </p:sp>
    </p:spTree>
    <p:extLst>
      <p:ext uri="{BB962C8B-B14F-4D97-AF65-F5344CB8AC3E}">
        <p14:creationId xmlns:p14="http://schemas.microsoft.com/office/powerpoint/2010/main" val="999377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1435-C526-5944-A4B4-2D7C52425412}"/>
              </a:ext>
            </a:extLst>
          </p:cNvPr>
          <p:cNvSpPr>
            <a:spLocks noGrp="1"/>
          </p:cNvSpPr>
          <p:nvPr>
            <p:ph type="title"/>
          </p:nvPr>
        </p:nvSpPr>
        <p:spPr/>
        <p:txBody>
          <a:bodyPr/>
          <a:lstStyle/>
          <a:p>
            <a:r>
              <a:rPr lang="en-US" dirty="0">
                <a:solidFill>
                  <a:schemeClr val="bg2"/>
                </a:solidFill>
              </a:rPr>
              <a:t>A warm core anticyclone</a:t>
            </a:r>
          </a:p>
        </p:txBody>
      </p:sp>
      <p:pic>
        <p:nvPicPr>
          <p:cNvPr id="4" name="Picture 3">
            <a:extLst>
              <a:ext uri="{FF2B5EF4-FFF2-40B4-BE49-F238E27FC236}">
                <a16:creationId xmlns:a16="http://schemas.microsoft.com/office/drawing/2014/main" id="{40C9EF1C-ED93-8D46-92E5-5D8AD87F9F8C}"/>
              </a:ext>
            </a:extLst>
          </p:cNvPr>
          <p:cNvPicPr>
            <a:picLocks noChangeAspect="1"/>
          </p:cNvPicPr>
          <p:nvPr/>
        </p:nvPicPr>
        <p:blipFill>
          <a:blip r:embed="rId2"/>
          <a:stretch>
            <a:fillRect/>
          </a:stretch>
        </p:blipFill>
        <p:spPr>
          <a:xfrm>
            <a:off x="6324600" y="1371600"/>
            <a:ext cx="2819400" cy="918538"/>
          </a:xfrm>
          <a:prstGeom prst="rect">
            <a:avLst/>
          </a:prstGeom>
        </p:spPr>
      </p:pic>
      <p:sp>
        <p:nvSpPr>
          <p:cNvPr id="5" name="Content Placeholder 2">
            <a:extLst>
              <a:ext uri="{FF2B5EF4-FFF2-40B4-BE49-F238E27FC236}">
                <a16:creationId xmlns:a16="http://schemas.microsoft.com/office/drawing/2014/main" id="{C6BE05B1-2D78-9044-99FB-E426B18CC400}"/>
              </a:ext>
            </a:extLst>
          </p:cNvPr>
          <p:cNvSpPr>
            <a:spLocks noGrp="1"/>
          </p:cNvSpPr>
          <p:nvPr>
            <p:ph idx="1"/>
          </p:nvPr>
        </p:nvSpPr>
        <p:spPr>
          <a:xfrm>
            <a:off x="533400" y="1600200"/>
            <a:ext cx="5791200" cy="4243304"/>
          </a:xfrm>
        </p:spPr>
        <p:txBody>
          <a:bodyPr/>
          <a:lstStyle/>
          <a:p>
            <a:r>
              <a:rPr lang="en-US" sz="1400" dirty="0">
                <a:solidFill>
                  <a:schemeClr val="bg2"/>
                </a:solidFill>
              </a:rPr>
              <a:t>A warm core occurs on the bottom-half of an anticyclone vortex. The anticyclone vortex is in between two cyclonic vortices, both of which have cooler temperatures at the lower half than the anticyclone. Thus, the anticyclone has a warm bottom core. </a:t>
            </a:r>
          </a:p>
        </p:txBody>
      </p:sp>
      <p:pic>
        <p:nvPicPr>
          <p:cNvPr id="6" name="Picture 5">
            <a:extLst>
              <a:ext uri="{FF2B5EF4-FFF2-40B4-BE49-F238E27FC236}">
                <a16:creationId xmlns:a16="http://schemas.microsoft.com/office/drawing/2014/main" id="{9E62B30B-7071-4033-8EC1-8CB987AD4B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469" y="2771234"/>
            <a:ext cx="6535062" cy="3877216"/>
          </a:xfrm>
          <a:prstGeom prst="rect">
            <a:avLst/>
          </a:prstGeom>
        </p:spPr>
      </p:pic>
      <p:sp>
        <p:nvSpPr>
          <p:cNvPr id="3" name="Oval 2">
            <a:extLst>
              <a:ext uri="{FF2B5EF4-FFF2-40B4-BE49-F238E27FC236}">
                <a16:creationId xmlns:a16="http://schemas.microsoft.com/office/drawing/2014/main" id="{B3EDC4AA-2773-45BC-84A9-24A1DA5B1B74}"/>
              </a:ext>
            </a:extLst>
          </p:cNvPr>
          <p:cNvSpPr/>
          <p:nvPr/>
        </p:nvSpPr>
        <p:spPr bwMode="auto">
          <a:xfrm>
            <a:off x="1600200" y="3886200"/>
            <a:ext cx="5562600" cy="1905000"/>
          </a:xfrm>
          <a:prstGeom prst="ellipse">
            <a:avLst/>
          </a:prstGeom>
          <a:noFill/>
          <a:ln w="5715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847393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1435-C526-5944-A4B4-2D7C52425412}"/>
              </a:ext>
            </a:extLst>
          </p:cNvPr>
          <p:cNvSpPr>
            <a:spLocks noGrp="1"/>
          </p:cNvSpPr>
          <p:nvPr>
            <p:ph type="title"/>
          </p:nvPr>
        </p:nvSpPr>
        <p:spPr/>
        <p:txBody>
          <a:bodyPr/>
          <a:lstStyle/>
          <a:p>
            <a:r>
              <a:rPr lang="en-US" dirty="0">
                <a:solidFill>
                  <a:schemeClr val="bg2"/>
                </a:solidFill>
              </a:rPr>
              <a:t>A warm core cyclone</a:t>
            </a:r>
          </a:p>
        </p:txBody>
      </p:sp>
      <p:pic>
        <p:nvPicPr>
          <p:cNvPr id="5" name="Picture 4">
            <a:extLst>
              <a:ext uri="{FF2B5EF4-FFF2-40B4-BE49-F238E27FC236}">
                <a16:creationId xmlns:a16="http://schemas.microsoft.com/office/drawing/2014/main" id="{08F9B887-C658-8149-9E1B-141B90687FC2}"/>
              </a:ext>
            </a:extLst>
          </p:cNvPr>
          <p:cNvPicPr>
            <a:picLocks noChangeAspect="1"/>
          </p:cNvPicPr>
          <p:nvPr/>
        </p:nvPicPr>
        <p:blipFill>
          <a:blip r:embed="rId2"/>
          <a:stretch>
            <a:fillRect/>
          </a:stretch>
        </p:blipFill>
        <p:spPr>
          <a:xfrm>
            <a:off x="5499100" y="1447800"/>
            <a:ext cx="3644900" cy="1071552"/>
          </a:xfrm>
          <a:prstGeom prst="rect">
            <a:avLst/>
          </a:prstGeom>
        </p:spPr>
      </p:pic>
      <p:sp>
        <p:nvSpPr>
          <p:cNvPr id="6" name="Content Placeholder 2">
            <a:extLst>
              <a:ext uri="{FF2B5EF4-FFF2-40B4-BE49-F238E27FC236}">
                <a16:creationId xmlns:a16="http://schemas.microsoft.com/office/drawing/2014/main" id="{D4CFE2CE-295B-B440-AF3C-BC98E7AE0384}"/>
              </a:ext>
            </a:extLst>
          </p:cNvPr>
          <p:cNvSpPr txBox="1">
            <a:spLocks/>
          </p:cNvSpPr>
          <p:nvPr/>
        </p:nvSpPr>
        <p:spPr bwMode="auto">
          <a:xfrm>
            <a:off x="153680" y="1747848"/>
            <a:ext cx="59436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SzPct val="10000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2800">
                <a:solidFill>
                  <a:schemeClr val="tx1"/>
                </a:solidFill>
                <a:latin typeface="+mn-lt"/>
              </a:defRPr>
            </a:lvl2pPr>
            <a:lvl3pPr marL="1143000" indent="-228600" algn="l" rtl="0" eaLnBrk="0" fontAlgn="base" hangingPunct="0">
              <a:spcBef>
                <a:spcPct val="20000"/>
              </a:spcBef>
              <a:spcAft>
                <a:spcPct val="0"/>
              </a:spcAft>
              <a:buSzPct val="100000"/>
              <a:buChar char="•"/>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mn-lt"/>
              </a:defRPr>
            </a:lvl4pPr>
            <a:lvl5pPr marL="2057400" indent="-228600" algn="l" rtl="0" eaLnBrk="0" fontAlgn="base" hangingPunct="0">
              <a:spcBef>
                <a:spcPct val="20000"/>
              </a:spcBef>
              <a:spcAft>
                <a:spcPct val="0"/>
              </a:spcAft>
              <a:buSzPct val="100000"/>
              <a:buChar char="•"/>
              <a:defRPr sz="2000">
                <a:solidFill>
                  <a:schemeClr val="tx1"/>
                </a:solidFill>
                <a:latin typeface="+mn-lt"/>
              </a:defRPr>
            </a:lvl5pPr>
            <a:lvl6pPr marL="2514600" indent="-228600" algn="l" rtl="0" eaLnBrk="0" fontAlgn="base" hangingPunct="0">
              <a:spcBef>
                <a:spcPct val="20000"/>
              </a:spcBef>
              <a:spcAft>
                <a:spcPct val="0"/>
              </a:spcAft>
              <a:buSzPct val="100000"/>
              <a:buChar char="•"/>
              <a:defRPr sz="2000">
                <a:solidFill>
                  <a:schemeClr val="tx1"/>
                </a:solidFill>
                <a:latin typeface="+mn-lt"/>
              </a:defRPr>
            </a:lvl6pPr>
            <a:lvl7pPr marL="2971800" indent="-228600" algn="l" rtl="0" eaLnBrk="0" fontAlgn="base" hangingPunct="0">
              <a:spcBef>
                <a:spcPct val="20000"/>
              </a:spcBef>
              <a:spcAft>
                <a:spcPct val="0"/>
              </a:spcAft>
              <a:buSzPct val="100000"/>
              <a:buChar char="•"/>
              <a:defRPr sz="2000">
                <a:solidFill>
                  <a:schemeClr val="tx1"/>
                </a:solidFill>
                <a:latin typeface="+mn-lt"/>
              </a:defRPr>
            </a:lvl7pPr>
            <a:lvl8pPr marL="3429000" indent="-228600" algn="l" rtl="0" eaLnBrk="0" fontAlgn="base" hangingPunct="0">
              <a:spcBef>
                <a:spcPct val="20000"/>
              </a:spcBef>
              <a:spcAft>
                <a:spcPct val="0"/>
              </a:spcAft>
              <a:buSzPct val="100000"/>
              <a:buChar char="•"/>
              <a:defRPr sz="2000">
                <a:solidFill>
                  <a:schemeClr val="tx1"/>
                </a:solidFill>
                <a:latin typeface="+mn-lt"/>
              </a:defRPr>
            </a:lvl8pPr>
            <a:lvl9pPr marL="3886200" indent="-228600" algn="l" rtl="0" eaLnBrk="0" fontAlgn="base" hangingPunct="0">
              <a:spcBef>
                <a:spcPct val="20000"/>
              </a:spcBef>
              <a:spcAft>
                <a:spcPct val="0"/>
              </a:spcAft>
              <a:buSzPct val="100000"/>
              <a:buChar char="•"/>
              <a:defRPr sz="2000">
                <a:solidFill>
                  <a:schemeClr val="tx1"/>
                </a:solidFill>
                <a:latin typeface="+mn-lt"/>
              </a:defRPr>
            </a:lvl9pPr>
          </a:lstStyle>
          <a:p>
            <a:pPr marL="0" indent="0">
              <a:buNone/>
            </a:pPr>
            <a:r>
              <a:rPr lang="en-US" sz="1400" kern="0" dirty="0">
                <a:solidFill>
                  <a:schemeClr val="bg2"/>
                </a:solidFill>
              </a:rPr>
              <a:t>A warm core cyclone occurs on the upper-half of a cyclonic vortex. Air sinks in the center of the vortex and warms through compression. </a:t>
            </a:r>
          </a:p>
        </p:txBody>
      </p:sp>
      <p:pic>
        <p:nvPicPr>
          <p:cNvPr id="4" name="Picture 3">
            <a:extLst>
              <a:ext uri="{FF2B5EF4-FFF2-40B4-BE49-F238E27FC236}">
                <a16:creationId xmlns:a16="http://schemas.microsoft.com/office/drawing/2014/main" id="{5B8D2755-887A-4611-8B9B-39B61B853E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809" y="2590800"/>
            <a:ext cx="8440381" cy="4038600"/>
          </a:xfrm>
          <a:prstGeom prst="rect">
            <a:avLst/>
          </a:prstGeom>
        </p:spPr>
      </p:pic>
      <p:sp>
        <p:nvSpPr>
          <p:cNvPr id="3" name="Oval 2">
            <a:extLst>
              <a:ext uri="{FF2B5EF4-FFF2-40B4-BE49-F238E27FC236}">
                <a16:creationId xmlns:a16="http://schemas.microsoft.com/office/drawing/2014/main" id="{07C7AF31-0D43-4C40-9026-43679A692D13}"/>
              </a:ext>
            </a:extLst>
          </p:cNvPr>
          <p:cNvSpPr/>
          <p:nvPr/>
        </p:nvSpPr>
        <p:spPr bwMode="auto">
          <a:xfrm>
            <a:off x="5956300" y="4495800"/>
            <a:ext cx="2730500" cy="1066800"/>
          </a:xfrm>
          <a:prstGeom prst="ellipse">
            <a:avLst/>
          </a:prstGeom>
          <a:noFill/>
          <a:ln w="57150" cap="flat" cmpd="sng" algn="ctr">
            <a:solidFill>
              <a:srgbClr val="C0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568579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1435-C526-5944-A4B4-2D7C52425412}"/>
              </a:ext>
            </a:extLst>
          </p:cNvPr>
          <p:cNvSpPr>
            <a:spLocks noGrp="1"/>
          </p:cNvSpPr>
          <p:nvPr>
            <p:ph type="title"/>
          </p:nvPr>
        </p:nvSpPr>
        <p:spPr/>
        <p:txBody>
          <a:bodyPr/>
          <a:lstStyle/>
          <a:p>
            <a:r>
              <a:rPr lang="en-US" dirty="0">
                <a:solidFill>
                  <a:schemeClr val="bg2"/>
                </a:solidFill>
              </a:rPr>
              <a:t>A cool core anticyclone</a:t>
            </a:r>
          </a:p>
        </p:txBody>
      </p:sp>
      <p:sp>
        <p:nvSpPr>
          <p:cNvPr id="3" name="Content Placeholder 2">
            <a:extLst>
              <a:ext uri="{FF2B5EF4-FFF2-40B4-BE49-F238E27FC236}">
                <a16:creationId xmlns:a16="http://schemas.microsoft.com/office/drawing/2014/main" id="{13093DA9-DDDC-C748-A72C-BDD22F02F39F}"/>
              </a:ext>
            </a:extLst>
          </p:cNvPr>
          <p:cNvSpPr>
            <a:spLocks noGrp="1"/>
          </p:cNvSpPr>
          <p:nvPr>
            <p:ph idx="1"/>
          </p:nvPr>
        </p:nvSpPr>
        <p:spPr>
          <a:xfrm>
            <a:off x="419100" y="1685925"/>
            <a:ext cx="5181600" cy="4419600"/>
          </a:xfrm>
        </p:spPr>
        <p:txBody>
          <a:bodyPr/>
          <a:lstStyle/>
          <a:p>
            <a:pPr marL="0" indent="0">
              <a:buNone/>
            </a:pPr>
            <a:r>
              <a:rPr lang="en-US" sz="1400" dirty="0">
                <a:solidFill>
                  <a:schemeClr val="bg2"/>
                </a:solidFill>
              </a:rPr>
              <a:t>A cool core anticyclone occurs on the upper-half of the anticyclonic vortex. The vortex is in between two cyclonic vortices with comparatively warmer temperatures. Thus, the anticyclone has an upper cool core. </a:t>
            </a:r>
          </a:p>
        </p:txBody>
      </p:sp>
      <p:pic>
        <p:nvPicPr>
          <p:cNvPr id="5" name="Picture 4">
            <a:extLst>
              <a:ext uri="{FF2B5EF4-FFF2-40B4-BE49-F238E27FC236}">
                <a16:creationId xmlns:a16="http://schemas.microsoft.com/office/drawing/2014/main" id="{7B238FCB-13DF-C84A-AC07-C67498994E49}"/>
              </a:ext>
            </a:extLst>
          </p:cNvPr>
          <p:cNvPicPr>
            <a:picLocks noChangeAspect="1"/>
          </p:cNvPicPr>
          <p:nvPr/>
        </p:nvPicPr>
        <p:blipFill>
          <a:blip r:embed="rId2"/>
          <a:stretch>
            <a:fillRect/>
          </a:stretch>
        </p:blipFill>
        <p:spPr>
          <a:xfrm>
            <a:off x="5867400" y="1143000"/>
            <a:ext cx="3387256" cy="914400"/>
          </a:xfrm>
          <a:prstGeom prst="rect">
            <a:avLst/>
          </a:prstGeom>
        </p:spPr>
      </p:pic>
      <p:pic>
        <p:nvPicPr>
          <p:cNvPr id="6" name="Picture 5">
            <a:extLst>
              <a:ext uri="{FF2B5EF4-FFF2-40B4-BE49-F238E27FC236}">
                <a16:creationId xmlns:a16="http://schemas.microsoft.com/office/drawing/2014/main" id="{E9016BCB-0FBB-47C2-BFD4-3383CBB42F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2876642"/>
            <a:ext cx="8915400" cy="3981358"/>
          </a:xfrm>
          <a:prstGeom prst="rect">
            <a:avLst/>
          </a:prstGeom>
        </p:spPr>
      </p:pic>
      <p:sp>
        <p:nvSpPr>
          <p:cNvPr id="4" name="Oval 3">
            <a:extLst>
              <a:ext uri="{FF2B5EF4-FFF2-40B4-BE49-F238E27FC236}">
                <a16:creationId xmlns:a16="http://schemas.microsoft.com/office/drawing/2014/main" id="{C9D44ACC-5CDB-4A1C-85B7-3C2013DFA013}"/>
              </a:ext>
            </a:extLst>
          </p:cNvPr>
          <p:cNvSpPr/>
          <p:nvPr/>
        </p:nvSpPr>
        <p:spPr bwMode="auto">
          <a:xfrm>
            <a:off x="3048000" y="2952842"/>
            <a:ext cx="3352800" cy="1238158"/>
          </a:xfrm>
          <a:prstGeom prst="ellipse">
            <a:avLst/>
          </a:prstGeom>
          <a:noFill/>
          <a:ln w="38100" cap="flat" cmpd="sng" algn="ctr">
            <a:solidFill>
              <a:srgbClr val="C0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690130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573E2-0B02-244E-BB24-AA1831D975B7}"/>
              </a:ext>
            </a:extLst>
          </p:cNvPr>
          <p:cNvSpPr>
            <a:spLocks noGrp="1"/>
          </p:cNvSpPr>
          <p:nvPr>
            <p:ph type="title"/>
          </p:nvPr>
        </p:nvSpPr>
        <p:spPr>
          <a:xfrm>
            <a:off x="762000" y="8021"/>
            <a:ext cx="7772400" cy="1143000"/>
          </a:xfrm>
        </p:spPr>
        <p:txBody>
          <a:bodyPr/>
          <a:lstStyle/>
          <a:p>
            <a:r>
              <a:rPr lang="en-US" dirty="0">
                <a:solidFill>
                  <a:schemeClr val="bg2"/>
                </a:solidFill>
              </a:rPr>
              <a:t>Isentropic surfaces</a:t>
            </a:r>
          </a:p>
        </p:txBody>
      </p:sp>
      <p:sp>
        <p:nvSpPr>
          <p:cNvPr id="3" name="Content Placeholder 2">
            <a:extLst>
              <a:ext uri="{FF2B5EF4-FFF2-40B4-BE49-F238E27FC236}">
                <a16:creationId xmlns:a16="http://schemas.microsoft.com/office/drawing/2014/main" id="{F6B41D19-611D-FE47-AFBA-31D9D1E14C28}"/>
              </a:ext>
            </a:extLst>
          </p:cNvPr>
          <p:cNvSpPr>
            <a:spLocks noGrp="1"/>
          </p:cNvSpPr>
          <p:nvPr>
            <p:ph idx="1"/>
          </p:nvPr>
        </p:nvSpPr>
        <p:spPr>
          <a:xfrm>
            <a:off x="304800" y="1066800"/>
            <a:ext cx="8763000" cy="5029200"/>
          </a:xfrm>
        </p:spPr>
        <p:txBody>
          <a:bodyPr/>
          <a:lstStyle/>
          <a:p>
            <a:r>
              <a:rPr lang="en-US" dirty="0" err="1">
                <a:solidFill>
                  <a:schemeClr val="bg2"/>
                </a:solidFill>
              </a:rPr>
              <a:t>Isentrope</a:t>
            </a:r>
            <a:r>
              <a:rPr lang="en-US" dirty="0">
                <a:solidFill>
                  <a:schemeClr val="bg2"/>
                </a:solidFill>
              </a:rPr>
              <a:t> contours on the cross sections above are </a:t>
            </a:r>
            <a:r>
              <a:rPr lang="en-US" i="1" dirty="0">
                <a:solidFill>
                  <a:schemeClr val="bg2"/>
                </a:solidFill>
              </a:rPr>
              <a:t>slices of isentropic surfaces</a:t>
            </a:r>
          </a:p>
          <a:p>
            <a:pPr lvl="1"/>
            <a:r>
              <a:rPr lang="en-US" dirty="0">
                <a:solidFill>
                  <a:schemeClr val="bg2"/>
                </a:solidFill>
              </a:rPr>
              <a:t>surfaces of constant entropy</a:t>
            </a:r>
          </a:p>
          <a:p>
            <a:pPr lvl="2"/>
            <a:r>
              <a:rPr lang="en-US" dirty="0">
                <a:solidFill>
                  <a:schemeClr val="bg2"/>
                </a:solidFill>
              </a:rPr>
              <a:t>or potential temperature, or dry static energy </a:t>
            </a:r>
            <a:r>
              <a:rPr lang="en-US" dirty="0" err="1">
                <a:solidFill>
                  <a:schemeClr val="bg2"/>
                </a:solidFill>
              </a:rPr>
              <a:t>C</a:t>
            </a:r>
            <a:r>
              <a:rPr lang="en-US" baseline="-25000" dirty="0" err="1">
                <a:solidFill>
                  <a:schemeClr val="bg2"/>
                </a:solidFill>
              </a:rPr>
              <a:t>p</a:t>
            </a:r>
            <a:r>
              <a:rPr lang="en-US" dirty="0" err="1">
                <a:solidFill>
                  <a:schemeClr val="bg2"/>
                </a:solidFill>
              </a:rPr>
              <a:t>T</a:t>
            </a:r>
            <a:r>
              <a:rPr lang="en-US" dirty="0">
                <a:solidFill>
                  <a:schemeClr val="bg2"/>
                </a:solidFill>
              </a:rPr>
              <a:t> + </a:t>
            </a:r>
            <a:r>
              <a:rPr lang="en-US" dirty="0" err="1">
                <a:solidFill>
                  <a:schemeClr val="bg2"/>
                </a:solidFill>
              </a:rPr>
              <a:t>gz</a:t>
            </a:r>
            <a:endParaRPr lang="en-US" dirty="0">
              <a:solidFill>
                <a:schemeClr val="bg2"/>
              </a:solidFill>
            </a:endParaRPr>
          </a:p>
          <a:p>
            <a:r>
              <a:rPr lang="en-US" dirty="0">
                <a:solidFill>
                  <a:schemeClr val="bg2"/>
                </a:solidFill>
              </a:rPr>
              <a:t>Let’s </a:t>
            </a:r>
            <a:r>
              <a:rPr lang="en-US" dirty="0">
                <a:solidFill>
                  <a:srgbClr val="FF0000"/>
                </a:solidFill>
              </a:rPr>
              <a:t>learn to see isentropic surfaces</a:t>
            </a:r>
          </a:p>
          <a:p>
            <a:r>
              <a:rPr lang="en-US" dirty="0">
                <a:solidFill>
                  <a:schemeClr val="bg2"/>
                </a:solidFill>
              </a:rPr>
              <a:t>They are almost like </a:t>
            </a:r>
            <a:r>
              <a:rPr lang="en-US" i="1" dirty="0">
                <a:solidFill>
                  <a:srgbClr val="FF0000"/>
                </a:solidFill>
              </a:rPr>
              <a:t>material surfaces</a:t>
            </a:r>
          </a:p>
          <a:p>
            <a:pPr lvl="1"/>
            <a:r>
              <a:rPr lang="en-US" dirty="0">
                <a:solidFill>
                  <a:schemeClr val="bg2"/>
                </a:solidFill>
              </a:rPr>
              <a:t>because</a:t>
            </a:r>
            <a:r>
              <a:rPr lang="en-US" i="1" dirty="0">
                <a:solidFill>
                  <a:schemeClr val="bg2"/>
                </a:solidFill>
              </a:rPr>
              <a:t> </a:t>
            </a:r>
            <a:r>
              <a:rPr lang="en-US" i="1" dirty="0" err="1">
                <a:solidFill>
                  <a:schemeClr val="bg2"/>
                </a:solidFill>
              </a:rPr>
              <a:t>D</a:t>
            </a:r>
            <a:r>
              <a:rPr lang="en-US" i="1" dirty="0" err="1">
                <a:solidFill>
                  <a:schemeClr val="bg2"/>
                </a:solidFill>
                <a:latin typeface="Symbol" pitchFamily="2" charset="2"/>
              </a:rPr>
              <a:t>q</a:t>
            </a:r>
            <a:r>
              <a:rPr lang="en-US" i="1" dirty="0">
                <a:solidFill>
                  <a:schemeClr val="bg2"/>
                </a:solidFill>
              </a:rPr>
              <a:t>/Dt = 0 </a:t>
            </a:r>
            <a:r>
              <a:rPr lang="en-US" dirty="0">
                <a:solidFill>
                  <a:schemeClr val="bg2"/>
                </a:solidFill>
              </a:rPr>
              <a:t>for adiabatic flow</a:t>
            </a:r>
          </a:p>
          <a:p>
            <a:pPr lvl="3"/>
            <a:r>
              <a:rPr lang="en-US" i="1" dirty="0">
                <a:solidFill>
                  <a:schemeClr val="bg2"/>
                </a:solidFill>
              </a:rPr>
              <a:t>(plus nonadiabatic or “diabatic” complications)</a:t>
            </a:r>
          </a:p>
          <a:p>
            <a:r>
              <a:rPr lang="en-US" dirty="0">
                <a:solidFill>
                  <a:srgbClr val="FF0000"/>
                </a:solidFill>
              </a:rPr>
              <a:t>Their vertical motion is air vertical motion</a:t>
            </a:r>
            <a:r>
              <a:rPr lang="en-US" dirty="0">
                <a:solidFill>
                  <a:schemeClr val="bg2"/>
                </a:solidFill>
              </a:rPr>
              <a:t>!</a:t>
            </a:r>
          </a:p>
          <a:p>
            <a:pPr lvl="1"/>
            <a:r>
              <a:rPr lang="en-US" dirty="0">
                <a:solidFill>
                  <a:schemeClr val="bg2"/>
                </a:solidFill>
              </a:rPr>
              <a:t>the holy grail, for </a:t>
            </a:r>
            <a:r>
              <a:rPr lang="en-US" dirty="0" err="1">
                <a:solidFill>
                  <a:schemeClr val="bg2"/>
                </a:solidFill>
              </a:rPr>
              <a:t>clouds+rain</a:t>
            </a:r>
            <a:r>
              <a:rPr lang="en-US" dirty="0">
                <a:solidFill>
                  <a:schemeClr val="bg2"/>
                </a:solidFill>
              </a:rPr>
              <a:t> (weather)</a:t>
            </a:r>
          </a:p>
        </p:txBody>
      </p:sp>
    </p:spTree>
    <p:extLst>
      <p:ext uri="{BB962C8B-B14F-4D97-AF65-F5344CB8AC3E}">
        <p14:creationId xmlns:p14="http://schemas.microsoft.com/office/powerpoint/2010/main" val="966822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573E2-0B02-244E-BB24-AA1831D975B7}"/>
              </a:ext>
            </a:extLst>
          </p:cNvPr>
          <p:cNvSpPr>
            <a:spLocks noGrp="1"/>
          </p:cNvSpPr>
          <p:nvPr>
            <p:ph type="title"/>
          </p:nvPr>
        </p:nvSpPr>
        <p:spPr>
          <a:xfrm>
            <a:off x="762000" y="8021"/>
            <a:ext cx="7772400" cy="1143000"/>
          </a:xfrm>
        </p:spPr>
        <p:txBody>
          <a:bodyPr/>
          <a:lstStyle/>
          <a:p>
            <a:r>
              <a:rPr lang="en-US" dirty="0">
                <a:solidFill>
                  <a:srgbClr val="FF0000"/>
                </a:solidFill>
              </a:rPr>
              <a:t>IDV Lab assignment part 2</a:t>
            </a:r>
          </a:p>
        </p:txBody>
      </p:sp>
      <p:sp>
        <p:nvSpPr>
          <p:cNvPr id="3" name="Content Placeholder 2">
            <a:extLst>
              <a:ext uri="{FF2B5EF4-FFF2-40B4-BE49-F238E27FC236}">
                <a16:creationId xmlns:a16="http://schemas.microsoft.com/office/drawing/2014/main" id="{F6B41D19-611D-FE47-AFBA-31D9D1E14C28}"/>
              </a:ext>
            </a:extLst>
          </p:cNvPr>
          <p:cNvSpPr>
            <a:spLocks noGrp="1"/>
          </p:cNvSpPr>
          <p:nvPr>
            <p:ph idx="1"/>
          </p:nvPr>
        </p:nvSpPr>
        <p:spPr>
          <a:xfrm>
            <a:off x="304800" y="1066800"/>
            <a:ext cx="8763000" cy="5029200"/>
          </a:xfrm>
        </p:spPr>
        <p:txBody>
          <a:bodyPr/>
          <a:lstStyle/>
          <a:p>
            <a:r>
              <a:rPr lang="en-US" dirty="0">
                <a:solidFill>
                  <a:srgbClr val="FF0000"/>
                </a:solidFill>
              </a:rPr>
              <a:t> In the same bundle, activate (check) the display called “Theta surface, z is its color” </a:t>
            </a:r>
          </a:p>
          <a:p>
            <a:endParaRPr lang="en-US" dirty="0">
              <a:solidFill>
                <a:srgbClr val="FF0000"/>
              </a:solidFill>
            </a:endParaRPr>
          </a:p>
          <a:p>
            <a:endParaRPr lang="en-US" dirty="0">
              <a:solidFill>
                <a:srgbClr val="FF0000"/>
              </a:solidFill>
            </a:endParaRPr>
          </a:p>
          <a:p>
            <a:r>
              <a:rPr lang="en-US" dirty="0">
                <a:solidFill>
                  <a:srgbClr val="FF0000"/>
                </a:solidFill>
              </a:rPr>
              <a:t>Adjust the value (310K, 330K, 360K) </a:t>
            </a:r>
          </a:p>
          <a:p>
            <a:r>
              <a:rPr lang="en-US" dirty="0">
                <a:solidFill>
                  <a:srgbClr val="FF0000"/>
                </a:solidFill>
              </a:rPr>
              <a:t>Use vorticity </a:t>
            </a:r>
            <a:r>
              <a:rPr lang="en-US" dirty="0" err="1">
                <a:solidFill>
                  <a:srgbClr val="FF0000"/>
                </a:solidFill>
              </a:rPr>
              <a:t>isosurfaces</a:t>
            </a:r>
            <a:r>
              <a:rPr lang="en-US" dirty="0">
                <a:solidFill>
                  <a:srgbClr val="FF0000"/>
                </a:solidFill>
              </a:rPr>
              <a:t> and cross sections in an illustrated description of its topography. </a:t>
            </a:r>
          </a:p>
          <a:p>
            <a:pPr lvl="1"/>
            <a:r>
              <a:rPr lang="en-US" dirty="0">
                <a:solidFill>
                  <a:srgbClr val="FF0000"/>
                </a:solidFill>
              </a:rPr>
              <a:t>Is there a mean north-south slope? hint: </a:t>
            </a:r>
          </a:p>
          <a:p>
            <a:pPr lvl="1"/>
            <a:r>
              <a:rPr lang="en-US" dirty="0">
                <a:solidFill>
                  <a:srgbClr val="FF0000"/>
                </a:solidFill>
              </a:rPr>
              <a:t>What vorticity features (Part I) explain dimples?</a:t>
            </a:r>
          </a:p>
          <a:p>
            <a:pPr lvl="1"/>
            <a:r>
              <a:rPr lang="en-US" dirty="0">
                <a:solidFill>
                  <a:srgbClr val="FF0000"/>
                </a:solidFill>
              </a:rPr>
              <a:t>What vorticity features (Part I) explain peaks? </a:t>
            </a:r>
          </a:p>
        </p:txBody>
      </p:sp>
      <p:pic>
        <p:nvPicPr>
          <p:cNvPr id="4" name="Picture 3">
            <a:extLst>
              <a:ext uri="{FF2B5EF4-FFF2-40B4-BE49-F238E27FC236}">
                <a16:creationId xmlns:a16="http://schemas.microsoft.com/office/drawing/2014/main" id="{C8BC95ED-679A-C04C-9441-68349A22FF44}"/>
              </a:ext>
            </a:extLst>
          </p:cNvPr>
          <p:cNvPicPr>
            <a:picLocks noChangeAspect="1"/>
          </p:cNvPicPr>
          <p:nvPr/>
        </p:nvPicPr>
        <p:blipFill>
          <a:blip r:embed="rId2"/>
          <a:stretch>
            <a:fillRect/>
          </a:stretch>
        </p:blipFill>
        <p:spPr>
          <a:xfrm>
            <a:off x="2667000" y="2133600"/>
            <a:ext cx="3009900" cy="1168400"/>
          </a:xfrm>
          <a:prstGeom prst="rect">
            <a:avLst/>
          </a:prstGeom>
        </p:spPr>
      </p:pic>
      <p:pic>
        <p:nvPicPr>
          <p:cNvPr id="7" name="Picture 6">
            <a:extLst>
              <a:ext uri="{FF2B5EF4-FFF2-40B4-BE49-F238E27FC236}">
                <a16:creationId xmlns:a16="http://schemas.microsoft.com/office/drawing/2014/main" id="{B7BE8519-68D8-4E4B-B14C-70B9EF33B832}"/>
              </a:ext>
            </a:extLst>
          </p:cNvPr>
          <p:cNvPicPr>
            <a:picLocks noChangeAspect="1"/>
          </p:cNvPicPr>
          <p:nvPr/>
        </p:nvPicPr>
        <p:blipFill>
          <a:blip r:embed="rId3"/>
          <a:stretch>
            <a:fillRect/>
          </a:stretch>
        </p:blipFill>
        <p:spPr>
          <a:xfrm>
            <a:off x="7543800" y="4876800"/>
            <a:ext cx="685800" cy="620486"/>
          </a:xfrm>
          <a:prstGeom prst="rect">
            <a:avLst/>
          </a:prstGeom>
        </p:spPr>
      </p:pic>
    </p:spTree>
    <p:extLst>
      <p:ext uri="{BB962C8B-B14F-4D97-AF65-F5344CB8AC3E}">
        <p14:creationId xmlns:p14="http://schemas.microsoft.com/office/powerpoint/2010/main" val="866774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CF0E6-8808-674B-8B3D-6E61A8DDA57A}"/>
              </a:ext>
            </a:extLst>
          </p:cNvPr>
          <p:cNvSpPr>
            <a:spLocks noGrp="1"/>
          </p:cNvSpPr>
          <p:nvPr>
            <p:ph type="title"/>
          </p:nvPr>
        </p:nvSpPr>
        <p:spPr>
          <a:xfrm>
            <a:off x="0" y="457200"/>
            <a:ext cx="9067800" cy="1143000"/>
          </a:xfrm>
        </p:spPr>
        <p:txBody>
          <a:bodyPr/>
          <a:lstStyle/>
          <a:p>
            <a:r>
              <a:rPr lang="en-US" dirty="0">
                <a:solidFill>
                  <a:schemeClr val="bg2"/>
                </a:solidFill>
              </a:rPr>
              <a:t>Mean slope of the 310K </a:t>
            </a:r>
            <a:r>
              <a:rPr lang="en-US" dirty="0" err="1">
                <a:solidFill>
                  <a:schemeClr val="bg2"/>
                </a:solidFill>
              </a:rPr>
              <a:t>isosurface</a:t>
            </a:r>
            <a:endParaRPr lang="en-US" dirty="0">
              <a:solidFill>
                <a:schemeClr val="bg2"/>
              </a:solidFill>
            </a:endParaRPr>
          </a:p>
        </p:txBody>
      </p:sp>
      <p:pic>
        <p:nvPicPr>
          <p:cNvPr id="5" name="Content Placeholder 4" descr="A picture containing sky&#10;&#10;Description automatically generated">
            <a:extLst>
              <a:ext uri="{FF2B5EF4-FFF2-40B4-BE49-F238E27FC236}">
                <a16:creationId xmlns:a16="http://schemas.microsoft.com/office/drawing/2014/main" id="{60100BD8-862E-4887-AB5E-BDF55A2287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8325" y="1981200"/>
            <a:ext cx="7487350" cy="3886200"/>
          </a:xfrm>
        </p:spPr>
      </p:pic>
      <p:sp>
        <p:nvSpPr>
          <p:cNvPr id="6" name="TextBox 5">
            <a:extLst>
              <a:ext uri="{FF2B5EF4-FFF2-40B4-BE49-F238E27FC236}">
                <a16:creationId xmlns:a16="http://schemas.microsoft.com/office/drawing/2014/main" id="{422C8600-5666-42BE-8CD2-1399A2EC49BE}"/>
              </a:ext>
            </a:extLst>
          </p:cNvPr>
          <p:cNvSpPr txBox="1"/>
          <p:nvPr/>
        </p:nvSpPr>
        <p:spPr>
          <a:xfrm>
            <a:off x="828325" y="5867400"/>
            <a:ext cx="7487350" cy="369332"/>
          </a:xfrm>
          <a:prstGeom prst="rect">
            <a:avLst/>
          </a:prstGeom>
          <a:noFill/>
        </p:spPr>
        <p:txBody>
          <a:bodyPr wrap="square" rtlCol="0">
            <a:spAutoFit/>
          </a:bodyPr>
          <a:lstStyle/>
          <a:p>
            <a:r>
              <a:rPr lang="en-US" dirty="0">
                <a:solidFill>
                  <a:schemeClr val="bg2"/>
                </a:solidFill>
              </a:rPr>
              <a:t>Slope is increasing towards the North</a:t>
            </a:r>
            <a:endParaRPr lang="en-GB" dirty="0">
              <a:solidFill>
                <a:schemeClr val="bg2"/>
              </a:solidFill>
            </a:endParaRPr>
          </a:p>
        </p:txBody>
      </p:sp>
    </p:spTree>
    <p:extLst>
      <p:ext uri="{BB962C8B-B14F-4D97-AF65-F5344CB8AC3E}">
        <p14:creationId xmlns:p14="http://schemas.microsoft.com/office/powerpoint/2010/main" val="4152296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3058" name="Line 2"/>
          <p:cNvSpPr>
            <a:spLocks noChangeShapeType="1"/>
          </p:cNvSpPr>
          <p:nvPr/>
        </p:nvSpPr>
        <p:spPr bwMode="auto">
          <a:xfrm>
            <a:off x="609600" y="838200"/>
            <a:ext cx="0" cy="5181600"/>
          </a:xfrm>
          <a:prstGeom prst="line">
            <a:avLst/>
          </a:prstGeom>
          <a:noFill/>
          <a:ln w="76200">
            <a:solidFill>
              <a:schemeClr val="bg2"/>
            </a:solidFill>
            <a:round/>
            <a:headEnd/>
            <a:tailEnd/>
          </a:ln>
          <a:effec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1453059" name="Line 3"/>
          <p:cNvSpPr>
            <a:spLocks noChangeShapeType="1"/>
          </p:cNvSpPr>
          <p:nvPr/>
        </p:nvSpPr>
        <p:spPr bwMode="auto">
          <a:xfrm>
            <a:off x="7848600" y="838200"/>
            <a:ext cx="0" cy="5181600"/>
          </a:xfrm>
          <a:prstGeom prst="line">
            <a:avLst/>
          </a:prstGeom>
          <a:noFill/>
          <a:ln w="76200">
            <a:solidFill>
              <a:schemeClr val="bg2"/>
            </a:solidFill>
            <a:round/>
            <a:headEnd/>
            <a:tailEnd/>
          </a:ln>
          <a:effec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1453060" name="Line 4"/>
          <p:cNvSpPr>
            <a:spLocks noChangeShapeType="1"/>
          </p:cNvSpPr>
          <p:nvPr/>
        </p:nvSpPr>
        <p:spPr bwMode="auto">
          <a:xfrm>
            <a:off x="609600" y="6333704"/>
            <a:ext cx="7620000" cy="0"/>
          </a:xfrm>
          <a:prstGeom prst="line">
            <a:avLst/>
          </a:prstGeom>
          <a:noFill/>
          <a:ln w="76200">
            <a:solidFill>
              <a:schemeClr val="bg2"/>
            </a:solidFill>
            <a:round/>
            <a:headEnd/>
            <a:tailEnd/>
          </a:ln>
          <a:effec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1453061" name="Text Box 5"/>
          <p:cNvSpPr txBox="1">
            <a:spLocks noChangeArrowheads="1"/>
          </p:cNvSpPr>
          <p:nvPr/>
        </p:nvSpPr>
        <p:spPr bwMode="auto">
          <a:xfrm>
            <a:off x="7924800" y="6152729"/>
            <a:ext cx="1066800" cy="333375"/>
          </a:xfrm>
          <a:prstGeom prst="rect">
            <a:avLst/>
          </a:prstGeom>
          <a:solidFill>
            <a:schemeClr val="tx1"/>
          </a:solidFill>
          <a:ln w="12700">
            <a:noFill/>
            <a:miter lim="800000"/>
            <a:headEnd/>
            <a:tailEnd/>
          </a:ln>
          <a:effectLst/>
        </p:spPr>
        <p:txBody>
          <a:bodyPr lIns="90488" tIns="44450" rIns="90488" bIns="4445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Arial" pitchFamily="34" charset="0"/>
                <a:ea typeface="+mn-ea"/>
                <a:cs typeface="+mn-cs"/>
              </a:rPr>
              <a:t>1000 mb</a:t>
            </a:r>
          </a:p>
        </p:txBody>
      </p:sp>
      <p:sp>
        <p:nvSpPr>
          <p:cNvPr id="1453062" name="Oval 6"/>
          <p:cNvSpPr>
            <a:spLocks noChangeArrowheads="1"/>
          </p:cNvSpPr>
          <p:nvPr/>
        </p:nvSpPr>
        <p:spPr bwMode="auto">
          <a:xfrm>
            <a:off x="2514600" y="2729551"/>
            <a:ext cx="1981200" cy="1869743"/>
          </a:xfrm>
          <a:prstGeom prst="ellipse">
            <a:avLst/>
          </a:prstGeom>
          <a:solidFill>
            <a:srgbClr val="969696"/>
          </a:solidFill>
          <a:ln w="12700">
            <a:noFill/>
            <a:round/>
            <a:headEnd/>
            <a:tailEnd/>
          </a:ln>
          <a:effectLst/>
        </p:spPr>
        <p:txBody>
          <a:bodyPr wrap="none" lIns="90488" tIns="44450" rIns="90488" bIns="44450"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1453063" name="Oval 7"/>
          <p:cNvSpPr>
            <a:spLocks noChangeArrowheads="1"/>
          </p:cNvSpPr>
          <p:nvPr/>
        </p:nvSpPr>
        <p:spPr bwMode="auto">
          <a:xfrm>
            <a:off x="1981200" y="2599904"/>
            <a:ext cx="2971800" cy="2057400"/>
          </a:xfrm>
          <a:prstGeom prst="ellipse">
            <a:avLst/>
          </a:prstGeom>
          <a:noFill/>
          <a:ln w="12700">
            <a:noFill/>
            <a:round/>
            <a:headEnd/>
            <a:tailEnd/>
          </a:ln>
          <a:effectLst/>
        </p:spPr>
        <p:txBody>
          <a:bodyPr wrap="none" lIns="90488" tIns="44450" rIns="90488" bIns="44450" anchor="ct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kumimoji="0" lang="en-US" sz="5400" b="1" i="0" u="none" strike="noStrike" kern="1200" cap="none" spc="0" normalizeH="0" baseline="0" noProof="0" dirty="0">
              <a:ln>
                <a:noFill/>
              </a:ln>
              <a:solidFill>
                <a:srgbClr val="000000"/>
              </a:solidFill>
              <a:effectLst/>
              <a:uLnTx/>
              <a:uFillTx/>
              <a:latin typeface="Arial" pitchFamily="34" charset="0"/>
              <a:ea typeface="+mn-ea"/>
              <a:cs typeface="+mn-cs"/>
            </a:endParaRPr>
          </a:p>
        </p:txBody>
      </p:sp>
      <p:sp>
        <p:nvSpPr>
          <p:cNvPr id="1453064" name="Text Box 8"/>
          <p:cNvSpPr txBox="1">
            <a:spLocks noChangeArrowheads="1"/>
          </p:cNvSpPr>
          <p:nvPr/>
        </p:nvSpPr>
        <p:spPr bwMode="auto">
          <a:xfrm>
            <a:off x="7924800" y="3590504"/>
            <a:ext cx="914400" cy="333375"/>
          </a:xfrm>
          <a:prstGeom prst="rect">
            <a:avLst/>
          </a:prstGeom>
          <a:noFill/>
          <a:ln w="12700">
            <a:noFill/>
            <a:miter lim="800000"/>
            <a:headEnd/>
            <a:tailEnd/>
          </a:ln>
          <a:effectLst/>
        </p:spPr>
        <p:txBody>
          <a:bodyPr lIns="90488" tIns="44450" rIns="90488" bIns="4445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Arial" pitchFamily="34" charset="0"/>
                <a:ea typeface="+mn-ea"/>
                <a:cs typeface="+mn-cs"/>
              </a:rPr>
              <a:t>500 mb</a:t>
            </a:r>
          </a:p>
        </p:txBody>
      </p:sp>
      <p:sp>
        <p:nvSpPr>
          <p:cNvPr id="1453065" name="Text Box 9"/>
          <p:cNvSpPr txBox="1">
            <a:spLocks noChangeArrowheads="1"/>
          </p:cNvSpPr>
          <p:nvPr/>
        </p:nvSpPr>
        <p:spPr bwMode="auto">
          <a:xfrm>
            <a:off x="7924800" y="2359928"/>
            <a:ext cx="1066800" cy="333375"/>
          </a:xfrm>
          <a:prstGeom prst="rect">
            <a:avLst/>
          </a:prstGeom>
          <a:noFill/>
          <a:ln w="12700">
            <a:noFill/>
            <a:miter lim="800000"/>
            <a:headEnd/>
            <a:tailEnd/>
          </a:ln>
          <a:effectLst/>
        </p:spPr>
        <p:txBody>
          <a:bodyPr lIns="90488" tIns="44450" rIns="90488" bIns="4445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Arial" pitchFamily="34" charset="0"/>
                <a:ea typeface="+mn-ea"/>
                <a:cs typeface="+mn-cs"/>
              </a:rPr>
              <a:t>300 mb</a:t>
            </a:r>
          </a:p>
        </p:txBody>
      </p:sp>
      <p:sp>
        <p:nvSpPr>
          <p:cNvPr id="1453066" name="Text Box 10"/>
          <p:cNvSpPr txBox="1">
            <a:spLocks noChangeArrowheads="1"/>
          </p:cNvSpPr>
          <p:nvPr/>
        </p:nvSpPr>
        <p:spPr bwMode="auto">
          <a:xfrm>
            <a:off x="7924800" y="1703696"/>
            <a:ext cx="1066800" cy="333375"/>
          </a:xfrm>
          <a:prstGeom prst="rect">
            <a:avLst/>
          </a:prstGeom>
          <a:noFill/>
          <a:ln w="12700">
            <a:noFill/>
            <a:miter lim="800000"/>
            <a:headEnd/>
            <a:tailEnd/>
          </a:ln>
          <a:effectLst/>
        </p:spPr>
        <p:txBody>
          <a:bodyPr lIns="90488" tIns="44450" rIns="90488" bIns="4445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Arial" pitchFamily="34" charset="0"/>
                <a:ea typeface="+mn-ea"/>
                <a:cs typeface="+mn-cs"/>
              </a:rPr>
              <a:t>200 mb</a:t>
            </a:r>
          </a:p>
        </p:txBody>
      </p:sp>
      <p:sp>
        <p:nvSpPr>
          <p:cNvPr id="1453067" name="Text Box 11"/>
          <p:cNvSpPr txBox="1">
            <a:spLocks noChangeArrowheads="1"/>
          </p:cNvSpPr>
          <p:nvPr/>
        </p:nvSpPr>
        <p:spPr bwMode="auto">
          <a:xfrm>
            <a:off x="7911152" y="1158920"/>
            <a:ext cx="1066800" cy="333375"/>
          </a:xfrm>
          <a:prstGeom prst="rect">
            <a:avLst/>
          </a:prstGeom>
          <a:noFill/>
          <a:ln w="12700">
            <a:noFill/>
            <a:miter lim="800000"/>
            <a:headEnd/>
            <a:tailEnd/>
          </a:ln>
          <a:effectLst/>
        </p:spPr>
        <p:txBody>
          <a:bodyPr lIns="90488" tIns="44450" rIns="90488" bIns="4445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Arial" pitchFamily="34" charset="0"/>
                <a:ea typeface="+mn-ea"/>
                <a:cs typeface="+mn-cs"/>
              </a:rPr>
              <a:t>150 mb</a:t>
            </a:r>
          </a:p>
        </p:txBody>
      </p:sp>
      <p:sp>
        <p:nvSpPr>
          <p:cNvPr id="1453069" name="Text Box 13"/>
          <p:cNvSpPr txBox="1">
            <a:spLocks noChangeArrowheads="1"/>
          </p:cNvSpPr>
          <p:nvPr/>
        </p:nvSpPr>
        <p:spPr bwMode="auto">
          <a:xfrm>
            <a:off x="775648" y="0"/>
            <a:ext cx="7086600" cy="1138773"/>
          </a:xfrm>
          <a:prstGeom prst="rect">
            <a:avLst/>
          </a:prstGeom>
          <a:noFill/>
          <a:ln w="12700">
            <a:noFill/>
            <a:miter lim="800000"/>
            <a:headEnd/>
            <a:tailEnd/>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3200" b="0" i="0" u="sng" strike="noStrike" kern="1200" cap="none" spc="0" normalizeH="0" baseline="0" noProof="0" dirty="0">
                <a:ln>
                  <a:noFill/>
                </a:ln>
                <a:solidFill>
                  <a:srgbClr val="7030A0"/>
                </a:solidFill>
                <a:effectLst/>
                <a:uLnTx/>
                <a:uFillTx/>
                <a:latin typeface="Times New Roman" pitchFamily="18" charset="0"/>
                <a:ea typeface="+mn-ea"/>
                <a:cs typeface="+mn-cs"/>
              </a:rPr>
              <a:t>p surfaces on a z-coordinate diagram</a:t>
            </a: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rPr>
              <a:t>for NH </a:t>
            </a:r>
            <a:r>
              <a:rPr kumimoji="0" lang="en-US" sz="2400" b="1" i="0" u="none" strike="noStrike" kern="1200" cap="none" spc="0" normalizeH="0" baseline="0" noProof="0" dirty="0">
                <a:ln>
                  <a:noFill/>
                </a:ln>
                <a:solidFill>
                  <a:srgbClr val="000000"/>
                </a:solidFill>
                <a:effectLst/>
                <a:uLnTx/>
                <a:uFillTx/>
                <a:latin typeface="Times New Roman" pitchFamily="18" charset="0"/>
                <a:ea typeface="+mn-ea"/>
                <a:cs typeface="+mn-cs"/>
              </a:rPr>
              <a:t>westerly jet stream </a:t>
            </a: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rPr>
              <a:t>in thermal wind balance</a:t>
            </a:r>
          </a:p>
        </p:txBody>
      </p:sp>
      <p:sp>
        <p:nvSpPr>
          <p:cNvPr id="1453070" name="Freeform 14"/>
          <p:cNvSpPr>
            <a:spLocks/>
          </p:cNvSpPr>
          <p:nvPr/>
        </p:nvSpPr>
        <p:spPr bwMode="auto">
          <a:xfrm>
            <a:off x="595313" y="5035129"/>
            <a:ext cx="7256462" cy="1276350"/>
          </a:xfrm>
          <a:custGeom>
            <a:avLst/>
            <a:gdLst/>
            <a:ahLst/>
            <a:cxnLst>
              <a:cxn ang="0">
                <a:pos x="0" y="439"/>
              </a:cxn>
              <a:cxn ang="0">
                <a:pos x="0" y="804"/>
              </a:cxn>
              <a:cxn ang="0">
                <a:pos x="4562" y="795"/>
              </a:cxn>
              <a:cxn ang="0">
                <a:pos x="4571" y="0"/>
              </a:cxn>
              <a:cxn ang="0">
                <a:pos x="4059" y="18"/>
              </a:cxn>
              <a:cxn ang="0">
                <a:pos x="3703" y="36"/>
              </a:cxn>
              <a:cxn ang="0">
                <a:pos x="2816" y="91"/>
              </a:cxn>
              <a:cxn ang="0">
                <a:pos x="2222" y="274"/>
              </a:cxn>
              <a:cxn ang="0">
                <a:pos x="1527" y="420"/>
              </a:cxn>
              <a:cxn ang="0">
                <a:pos x="777" y="429"/>
              </a:cxn>
              <a:cxn ang="0">
                <a:pos x="0" y="439"/>
              </a:cxn>
            </a:cxnLst>
            <a:rect l="0" t="0" r="r" b="b"/>
            <a:pathLst>
              <a:path w="4571" h="804">
                <a:moveTo>
                  <a:pt x="0" y="439"/>
                </a:moveTo>
                <a:lnTo>
                  <a:pt x="0" y="804"/>
                </a:lnTo>
                <a:lnTo>
                  <a:pt x="4562" y="795"/>
                </a:lnTo>
                <a:lnTo>
                  <a:pt x="4571" y="0"/>
                </a:lnTo>
                <a:lnTo>
                  <a:pt x="4059" y="18"/>
                </a:lnTo>
                <a:cubicBezTo>
                  <a:pt x="3980" y="26"/>
                  <a:pt x="3780" y="17"/>
                  <a:pt x="3703" y="36"/>
                </a:cubicBezTo>
                <a:cubicBezTo>
                  <a:pt x="3510" y="27"/>
                  <a:pt x="3200" y="27"/>
                  <a:pt x="2816" y="91"/>
                </a:cubicBezTo>
                <a:cubicBezTo>
                  <a:pt x="2531" y="141"/>
                  <a:pt x="2437" y="219"/>
                  <a:pt x="2222" y="274"/>
                </a:cubicBezTo>
                <a:cubicBezTo>
                  <a:pt x="2007" y="329"/>
                  <a:pt x="1768" y="394"/>
                  <a:pt x="1527" y="420"/>
                </a:cubicBezTo>
                <a:cubicBezTo>
                  <a:pt x="1276" y="425"/>
                  <a:pt x="1027" y="425"/>
                  <a:pt x="777" y="429"/>
                </a:cubicBezTo>
                <a:lnTo>
                  <a:pt x="0" y="439"/>
                </a:lnTo>
                <a:close/>
              </a:path>
            </a:pathLst>
          </a:custGeom>
          <a:noFill/>
          <a:ln w="38100" cap="flat" cmpd="sng">
            <a:solidFill>
              <a:schemeClr val="bg2"/>
            </a:solidFill>
            <a:prstDash val="solid"/>
            <a:round/>
            <a:headEnd/>
            <a:tailEnd/>
          </a:ln>
          <a:effec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1453071" name="Freeform 15"/>
          <p:cNvSpPr>
            <a:spLocks/>
          </p:cNvSpPr>
          <p:nvPr/>
        </p:nvSpPr>
        <p:spPr bwMode="auto">
          <a:xfrm>
            <a:off x="609600" y="3727029"/>
            <a:ext cx="7242175" cy="1989138"/>
          </a:xfrm>
          <a:custGeom>
            <a:avLst/>
            <a:gdLst/>
            <a:ahLst/>
            <a:cxnLst>
              <a:cxn ang="0">
                <a:pos x="0" y="881"/>
              </a:cxn>
              <a:cxn ang="0">
                <a:pos x="9" y="1253"/>
              </a:cxn>
              <a:cxn ang="0">
                <a:pos x="1463" y="1244"/>
              </a:cxn>
              <a:cxn ang="0">
                <a:pos x="2331" y="1061"/>
              </a:cxn>
              <a:cxn ang="0">
                <a:pos x="2761" y="915"/>
              </a:cxn>
              <a:cxn ang="0">
                <a:pos x="3520" y="851"/>
              </a:cxn>
              <a:cxn ang="0">
                <a:pos x="4553" y="833"/>
              </a:cxn>
              <a:cxn ang="0">
                <a:pos x="4562" y="19"/>
              </a:cxn>
              <a:cxn ang="0">
                <a:pos x="4005" y="19"/>
              </a:cxn>
              <a:cxn ang="0">
                <a:pos x="3529" y="19"/>
              </a:cxn>
              <a:cxn ang="0">
                <a:pos x="3127" y="28"/>
              </a:cxn>
              <a:cxn ang="0">
                <a:pos x="2971" y="37"/>
              </a:cxn>
              <a:cxn ang="0">
                <a:pos x="2560" y="138"/>
              </a:cxn>
              <a:cxn ang="0">
                <a:pos x="2085" y="595"/>
              </a:cxn>
              <a:cxn ang="0">
                <a:pos x="1792" y="741"/>
              </a:cxn>
              <a:cxn ang="0">
                <a:pos x="1399" y="851"/>
              </a:cxn>
              <a:cxn ang="0">
                <a:pos x="777" y="871"/>
              </a:cxn>
              <a:cxn ang="0">
                <a:pos x="0" y="881"/>
              </a:cxn>
            </a:cxnLst>
            <a:rect l="0" t="0" r="r" b="b"/>
            <a:pathLst>
              <a:path w="4562" h="1253">
                <a:moveTo>
                  <a:pt x="0" y="881"/>
                </a:moveTo>
                <a:lnTo>
                  <a:pt x="9" y="1253"/>
                </a:lnTo>
                <a:lnTo>
                  <a:pt x="1463" y="1244"/>
                </a:lnTo>
                <a:cubicBezTo>
                  <a:pt x="1850" y="1212"/>
                  <a:pt x="2115" y="1116"/>
                  <a:pt x="2331" y="1061"/>
                </a:cubicBezTo>
                <a:cubicBezTo>
                  <a:pt x="2547" y="1006"/>
                  <a:pt x="2563" y="950"/>
                  <a:pt x="2761" y="915"/>
                </a:cubicBezTo>
                <a:cubicBezTo>
                  <a:pt x="2959" y="880"/>
                  <a:pt x="3221" y="865"/>
                  <a:pt x="3520" y="851"/>
                </a:cubicBezTo>
                <a:lnTo>
                  <a:pt x="4553" y="833"/>
                </a:lnTo>
                <a:lnTo>
                  <a:pt x="4562" y="19"/>
                </a:lnTo>
                <a:lnTo>
                  <a:pt x="4005" y="19"/>
                </a:lnTo>
                <a:cubicBezTo>
                  <a:pt x="3926" y="27"/>
                  <a:pt x="3606" y="0"/>
                  <a:pt x="3529" y="19"/>
                </a:cubicBezTo>
                <a:lnTo>
                  <a:pt x="3127" y="28"/>
                </a:lnTo>
                <a:cubicBezTo>
                  <a:pt x="3054" y="30"/>
                  <a:pt x="3065" y="19"/>
                  <a:pt x="2971" y="37"/>
                </a:cubicBezTo>
                <a:cubicBezTo>
                  <a:pt x="2877" y="55"/>
                  <a:pt x="2708" y="45"/>
                  <a:pt x="2560" y="138"/>
                </a:cubicBezTo>
                <a:cubicBezTo>
                  <a:pt x="2412" y="231"/>
                  <a:pt x="2213" y="495"/>
                  <a:pt x="2085" y="595"/>
                </a:cubicBezTo>
                <a:cubicBezTo>
                  <a:pt x="1957" y="695"/>
                  <a:pt x="1906" y="698"/>
                  <a:pt x="1792" y="741"/>
                </a:cubicBezTo>
                <a:cubicBezTo>
                  <a:pt x="1678" y="784"/>
                  <a:pt x="1568" y="829"/>
                  <a:pt x="1399" y="851"/>
                </a:cubicBezTo>
                <a:cubicBezTo>
                  <a:pt x="1148" y="856"/>
                  <a:pt x="1027" y="867"/>
                  <a:pt x="777" y="871"/>
                </a:cubicBezTo>
                <a:lnTo>
                  <a:pt x="0" y="881"/>
                </a:lnTo>
                <a:close/>
              </a:path>
            </a:pathLst>
          </a:custGeom>
          <a:noFill/>
          <a:ln w="38100" cap="flat" cmpd="sng">
            <a:solidFill>
              <a:schemeClr val="bg2"/>
            </a:solidFill>
            <a:prstDash val="solid"/>
            <a:round/>
            <a:headEnd/>
            <a:tailEnd/>
          </a:ln>
          <a:effec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1453072" name="Text Box 16"/>
          <p:cNvSpPr txBox="1">
            <a:spLocks noChangeArrowheads="1"/>
          </p:cNvSpPr>
          <p:nvPr/>
        </p:nvSpPr>
        <p:spPr bwMode="auto">
          <a:xfrm>
            <a:off x="7924800" y="4885904"/>
            <a:ext cx="914400" cy="333375"/>
          </a:xfrm>
          <a:prstGeom prst="rect">
            <a:avLst/>
          </a:prstGeom>
          <a:noFill/>
          <a:ln w="12700">
            <a:noFill/>
            <a:miter lim="800000"/>
            <a:headEnd/>
            <a:tailEnd/>
          </a:ln>
          <a:effectLst/>
        </p:spPr>
        <p:txBody>
          <a:bodyPr lIns="90488" tIns="44450" rIns="90488" bIns="4445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Arial" pitchFamily="34" charset="0"/>
                <a:ea typeface="+mn-ea"/>
                <a:cs typeface="+mn-cs"/>
              </a:rPr>
              <a:t>700 mb</a:t>
            </a:r>
          </a:p>
        </p:txBody>
      </p:sp>
      <p:sp>
        <p:nvSpPr>
          <p:cNvPr id="1453073" name="Freeform 17"/>
          <p:cNvSpPr>
            <a:spLocks/>
          </p:cNvSpPr>
          <p:nvPr/>
        </p:nvSpPr>
        <p:spPr bwMode="auto">
          <a:xfrm>
            <a:off x="609600" y="2509417"/>
            <a:ext cx="7242175" cy="2622550"/>
          </a:xfrm>
          <a:custGeom>
            <a:avLst/>
            <a:gdLst/>
            <a:ahLst/>
            <a:cxnLst>
              <a:cxn ang="0">
                <a:pos x="0" y="1280"/>
              </a:cxn>
              <a:cxn ang="0">
                <a:pos x="9" y="1652"/>
              </a:cxn>
              <a:cxn ang="0">
                <a:pos x="1381" y="1627"/>
              </a:cxn>
              <a:cxn ang="0">
                <a:pos x="1932" y="1455"/>
              </a:cxn>
              <a:cxn ang="0">
                <a:pos x="2222" y="1240"/>
              </a:cxn>
              <a:cxn ang="0">
                <a:pos x="2450" y="984"/>
              </a:cxn>
              <a:cxn ang="0">
                <a:pos x="2770" y="823"/>
              </a:cxn>
              <a:cxn ang="0">
                <a:pos x="3502" y="792"/>
              </a:cxn>
              <a:cxn ang="0">
                <a:pos x="4562" y="792"/>
              </a:cxn>
              <a:cxn ang="0">
                <a:pos x="4553" y="9"/>
              </a:cxn>
              <a:cxn ang="0">
                <a:pos x="4151" y="0"/>
              </a:cxn>
              <a:cxn ang="0">
                <a:pos x="3666" y="0"/>
              </a:cxn>
              <a:cxn ang="0">
                <a:pos x="2898" y="46"/>
              </a:cxn>
              <a:cxn ang="0">
                <a:pos x="2450" y="155"/>
              </a:cxn>
              <a:cxn ang="0">
                <a:pos x="2130" y="381"/>
              </a:cxn>
              <a:cxn ang="0">
                <a:pos x="1810" y="759"/>
              </a:cxn>
              <a:cxn ang="0">
                <a:pos x="1381" y="1149"/>
              </a:cxn>
              <a:cxn ang="0">
                <a:pos x="1143" y="1251"/>
              </a:cxn>
              <a:cxn ang="0">
                <a:pos x="777" y="1270"/>
              </a:cxn>
              <a:cxn ang="0">
                <a:pos x="0" y="1280"/>
              </a:cxn>
            </a:cxnLst>
            <a:rect l="0" t="0" r="r" b="b"/>
            <a:pathLst>
              <a:path w="4562" h="1652">
                <a:moveTo>
                  <a:pt x="0" y="1280"/>
                </a:moveTo>
                <a:lnTo>
                  <a:pt x="9" y="1652"/>
                </a:lnTo>
                <a:lnTo>
                  <a:pt x="1381" y="1627"/>
                </a:lnTo>
                <a:cubicBezTo>
                  <a:pt x="1701" y="1594"/>
                  <a:pt x="1792" y="1519"/>
                  <a:pt x="1932" y="1455"/>
                </a:cubicBezTo>
                <a:cubicBezTo>
                  <a:pt x="2072" y="1391"/>
                  <a:pt x="2136" y="1318"/>
                  <a:pt x="2222" y="1240"/>
                </a:cubicBezTo>
                <a:cubicBezTo>
                  <a:pt x="2308" y="1162"/>
                  <a:pt x="2359" y="1053"/>
                  <a:pt x="2450" y="984"/>
                </a:cubicBezTo>
                <a:cubicBezTo>
                  <a:pt x="2541" y="915"/>
                  <a:pt x="2595" y="855"/>
                  <a:pt x="2770" y="823"/>
                </a:cubicBezTo>
                <a:cubicBezTo>
                  <a:pt x="2945" y="791"/>
                  <a:pt x="3203" y="797"/>
                  <a:pt x="3502" y="792"/>
                </a:cubicBezTo>
                <a:lnTo>
                  <a:pt x="4562" y="792"/>
                </a:lnTo>
                <a:lnTo>
                  <a:pt x="4553" y="9"/>
                </a:lnTo>
                <a:lnTo>
                  <a:pt x="4151" y="0"/>
                </a:lnTo>
                <a:cubicBezTo>
                  <a:pt x="4072" y="8"/>
                  <a:pt x="3867" y="1"/>
                  <a:pt x="3666" y="0"/>
                </a:cubicBezTo>
                <a:lnTo>
                  <a:pt x="2898" y="46"/>
                </a:lnTo>
                <a:cubicBezTo>
                  <a:pt x="2695" y="72"/>
                  <a:pt x="2578" y="99"/>
                  <a:pt x="2450" y="155"/>
                </a:cubicBezTo>
                <a:cubicBezTo>
                  <a:pt x="2322" y="211"/>
                  <a:pt x="2237" y="280"/>
                  <a:pt x="2130" y="381"/>
                </a:cubicBezTo>
                <a:cubicBezTo>
                  <a:pt x="2023" y="482"/>
                  <a:pt x="1935" y="631"/>
                  <a:pt x="1810" y="759"/>
                </a:cubicBezTo>
                <a:cubicBezTo>
                  <a:pt x="1685" y="887"/>
                  <a:pt x="1492" y="1067"/>
                  <a:pt x="1381" y="1149"/>
                </a:cubicBezTo>
                <a:cubicBezTo>
                  <a:pt x="1265" y="1221"/>
                  <a:pt x="1244" y="1231"/>
                  <a:pt x="1143" y="1251"/>
                </a:cubicBezTo>
                <a:cubicBezTo>
                  <a:pt x="1042" y="1271"/>
                  <a:pt x="967" y="1265"/>
                  <a:pt x="777" y="1270"/>
                </a:cubicBezTo>
                <a:lnTo>
                  <a:pt x="0" y="1280"/>
                </a:lnTo>
                <a:close/>
              </a:path>
            </a:pathLst>
          </a:custGeom>
          <a:noFill/>
          <a:ln w="38100" cap="flat" cmpd="sng">
            <a:solidFill>
              <a:schemeClr val="bg2"/>
            </a:solidFill>
            <a:prstDash val="solid"/>
            <a:round/>
            <a:headEnd/>
            <a:tailEnd/>
          </a:ln>
          <a:effec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1453074" name="Freeform 18"/>
          <p:cNvSpPr>
            <a:spLocks/>
          </p:cNvSpPr>
          <p:nvPr/>
        </p:nvSpPr>
        <p:spPr bwMode="auto">
          <a:xfrm>
            <a:off x="609600" y="1914104"/>
            <a:ext cx="7256463" cy="2635250"/>
          </a:xfrm>
          <a:custGeom>
            <a:avLst/>
            <a:gdLst/>
            <a:ahLst/>
            <a:cxnLst>
              <a:cxn ang="0">
                <a:pos x="4571" y="372"/>
              </a:cxn>
              <a:cxn ang="0">
                <a:pos x="4562" y="0"/>
              </a:cxn>
              <a:cxn ang="0">
                <a:pos x="3108" y="9"/>
              </a:cxn>
              <a:cxn ang="0">
                <a:pos x="2386" y="68"/>
              </a:cxn>
              <a:cxn ang="0">
                <a:pos x="1848" y="264"/>
              </a:cxn>
              <a:cxn ang="0">
                <a:pos x="1488" y="576"/>
              </a:cxn>
              <a:cxn ang="0">
                <a:pos x="1143" y="809"/>
              </a:cxn>
              <a:cxn ang="0">
                <a:pos x="622" y="873"/>
              </a:cxn>
              <a:cxn ang="0">
                <a:pos x="9" y="873"/>
              </a:cxn>
              <a:cxn ang="0">
                <a:pos x="0" y="1641"/>
              </a:cxn>
              <a:cxn ang="0">
                <a:pos x="512" y="1650"/>
              </a:cxn>
              <a:cxn ang="0">
                <a:pos x="996" y="1641"/>
              </a:cxn>
              <a:cxn ang="0">
                <a:pos x="1234" y="1604"/>
              </a:cxn>
              <a:cxn ang="0">
                <a:pos x="1399" y="1506"/>
              </a:cxn>
              <a:cxn ang="0">
                <a:pos x="1655" y="1284"/>
              </a:cxn>
              <a:cxn ang="0">
                <a:pos x="2004" y="900"/>
              </a:cxn>
              <a:cxn ang="0">
                <a:pos x="2121" y="757"/>
              </a:cxn>
              <a:cxn ang="0">
                <a:pos x="2316" y="594"/>
              </a:cxn>
              <a:cxn ang="0">
                <a:pos x="2598" y="474"/>
              </a:cxn>
              <a:cxn ang="0">
                <a:pos x="3127" y="397"/>
              </a:cxn>
              <a:cxn ang="0">
                <a:pos x="3794" y="382"/>
              </a:cxn>
              <a:cxn ang="0">
                <a:pos x="4571" y="372"/>
              </a:cxn>
            </a:cxnLst>
            <a:rect l="0" t="0" r="r" b="b"/>
            <a:pathLst>
              <a:path w="4571" h="1660">
                <a:moveTo>
                  <a:pt x="4571" y="372"/>
                </a:moveTo>
                <a:lnTo>
                  <a:pt x="4562" y="0"/>
                </a:lnTo>
                <a:lnTo>
                  <a:pt x="3108" y="9"/>
                </a:lnTo>
                <a:cubicBezTo>
                  <a:pt x="2745" y="20"/>
                  <a:pt x="2596" y="26"/>
                  <a:pt x="2386" y="68"/>
                </a:cubicBezTo>
                <a:cubicBezTo>
                  <a:pt x="2176" y="110"/>
                  <a:pt x="1998" y="179"/>
                  <a:pt x="1848" y="264"/>
                </a:cubicBezTo>
                <a:cubicBezTo>
                  <a:pt x="1698" y="349"/>
                  <a:pt x="1606" y="485"/>
                  <a:pt x="1488" y="576"/>
                </a:cubicBezTo>
                <a:cubicBezTo>
                  <a:pt x="1370" y="667"/>
                  <a:pt x="1287" y="760"/>
                  <a:pt x="1143" y="809"/>
                </a:cubicBezTo>
                <a:cubicBezTo>
                  <a:pt x="999" y="858"/>
                  <a:pt x="811" y="862"/>
                  <a:pt x="622" y="873"/>
                </a:cubicBezTo>
                <a:lnTo>
                  <a:pt x="9" y="873"/>
                </a:lnTo>
                <a:lnTo>
                  <a:pt x="0" y="1641"/>
                </a:lnTo>
                <a:lnTo>
                  <a:pt x="512" y="1650"/>
                </a:lnTo>
                <a:cubicBezTo>
                  <a:pt x="591" y="1642"/>
                  <a:pt x="919" y="1660"/>
                  <a:pt x="996" y="1641"/>
                </a:cubicBezTo>
                <a:cubicBezTo>
                  <a:pt x="1112" y="1627"/>
                  <a:pt x="1162" y="1627"/>
                  <a:pt x="1234" y="1604"/>
                </a:cubicBezTo>
                <a:cubicBezTo>
                  <a:pt x="1301" y="1582"/>
                  <a:pt x="1329" y="1559"/>
                  <a:pt x="1399" y="1506"/>
                </a:cubicBezTo>
                <a:cubicBezTo>
                  <a:pt x="1472" y="1504"/>
                  <a:pt x="1552" y="1383"/>
                  <a:pt x="1655" y="1284"/>
                </a:cubicBezTo>
                <a:cubicBezTo>
                  <a:pt x="1756" y="1183"/>
                  <a:pt x="1926" y="988"/>
                  <a:pt x="2004" y="900"/>
                </a:cubicBezTo>
                <a:cubicBezTo>
                  <a:pt x="2082" y="812"/>
                  <a:pt x="2069" y="808"/>
                  <a:pt x="2121" y="757"/>
                </a:cubicBezTo>
                <a:cubicBezTo>
                  <a:pt x="2173" y="706"/>
                  <a:pt x="2237" y="641"/>
                  <a:pt x="2316" y="594"/>
                </a:cubicBezTo>
                <a:cubicBezTo>
                  <a:pt x="2395" y="547"/>
                  <a:pt x="2463" y="507"/>
                  <a:pt x="2598" y="474"/>
                </a:cubicBezTo>
                <a:cubicBezTo>
                  <a:pt x="2733" y="441"/>
                  <a:pt x="2928" y="412"/>
                  <a:pt x="3127" y="397"/>
                </a:cubicBezTo>
                <a:cubicBezTo>
                  <a:pt x="3378" y="392"/>
                  <a:pt x="3544" y="386"/>
                  <a:pt x="3794" y="382"/>
                </a:cubicBezTo>
                <a:lnTo>
                  <a:pt x="4571" y="372"/>
                </a:lnTo>
                <a:close/>
              </a:path>
            </a:pathLst>
          </a:custGeom>
          <a:noFill/>
          <a:ln w="38100" cap="flat" cmpd="sng">
            <a:solidFill>
              <a:schemeClr val="bg2"/>
            </a:solidFill>
            <a:prstDash val="solid"/>
            <a:round/>
            <a:headEnd/>
            <a:tailEnd/>
          </a:ln>
          <a:effec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1453075" name="Freeform 19"/>
          <p:cNvSpPr>
            <a:spLocks/>
          </p:cNvSpPr>
          <p:nvPr/>
        </p:nvSpPr>
        <p:spPr bwMode="auto">
          <a:xfrm>
            <a:off x="609600" y="1304504"/>
            <a:ext cx="7256463" cy="1989138"/>
          </a:xfrm>
          <a:custGeom>
            <a:avLst/>
            <a:gdLst/>
            <a:ahLst/>
            <a:cxnLst>
              <a:cxn ang="0">
                <a:pos x="4571" y="372"/>
              </a:cxn>
              <a:cxn ang="0">
                <a:pos x="4562" y="0"/>
              </a:cxn>
              <a:cxn ang="0">
                <a:pos x="3108" y="9"/>
              </a:cxn>
              <a:cxn ang="0">
                <a:pos x="2203" y="77"/>
              </a:cxn>
              <a:cxn ang="0">
                <a:pos x="1728" y="196"/>
              </a:cxn>
              <a:cxn ang="0">
                <a:pos x="1015" y="361"/>
              </a:cxn>
              <a:cxn ang="0">
                <a:pos x="0" y="361"/>
              </a:cxn>
              <a:cxn ang="0">
                <a:pos x="0" y="1247"/>
              </a:cxn>
              <a:cxn ang="0">
                <a:pos x="466" y="1247"/>
              </a:cxn>
              <a:cxn ang="0">
                <a:pos x="1042" y="1234"/>
              </a:cxn>
              <a:cxn ang="0">
                <a:pos x="1272" y="1128"/>
              </a:cxn>
              <a:cxn ang="0">
                <a:pos x="1618" y="854"/>
              </a:cxn>
              <a:cxn ang="0">
                <a:pos x="1819" y="671"/>
              </a:cxn>
              <a:cxn ang="0">
                <a:pos x="2167" y="507"/>
              </a:cxn>
              <a:cxn ang="0">
                <a:pos x="2642" y="406"/>
              </a:cxn>
              <a:cxn ang="0">
                <a:pos x="3172" y="402"/>
              </a:cxn>
              <a:cxn ang="0">
                <a:pos x="3794" y="382"/>
              </a:cxn>
              <a:cxn ang="0">
                <a:pos x="4571" y="372"/>
              </a:cxn>
            </a:cxnLst>
            <a:rect l="0" t="0" r="r" b="b"/>
            <a:pathLst>
              <a:path w="4571" h="1253">
                <a:moveTo>
                  <a:pt x="4571" y="372"/>
                </a:moveTo>
                <a:lnTo>
                  <a:pt x="4562" y="0"/>
                </a:lnTo>
                <a:lnTo>
                  <a:pt x="3108" y="9"/>
                </a:lnTo>
                <a:cubicBezTo>
                  <a:pt x="2715" y="22"/>
                  <a:pt x="2433" y="46"/>
                  <a:pt x="2203" y="77"/>
                </a:cubicBezTo>
                <a:cubicBezTo>
                  <a:pt x="1973" y="108"/>
                  <a:pt x="1926" y="149"/>
                  <a:pt x="1728" y="196"/>
                </a:cubicBezTo>
                <a:cubicBezTo>
                  <a:pt x="1530" y="243"/>
                  <a:pt x="1303" y="333"/>
                  <a:pt x="1015" y="361"/>
                </a:cubicBezTo>
                <a:lnTo>
                  <a:pt x="0" y="361"/>
                </a:lnTo>
                <a:lnTo>
                  <a:pt x="0" y="1247"/>
                </a:lnTo>
                <a:lnTo>
                  <a:pt x="466" y="1247"/>
                </a:lnTo>
                <a:cubicBezTo>
                  <a:pt x="545" y="1239"/>
                  <a:pt x="965" y="1253"/>
                  <a:pt x="1042" y="1234"/>
                </a:cubicBezTo>
                <a:lnTo>
                  <a:pt x="1272" y="1128"/>
                </a:lnTo>
                <a:cubicBezTo>
                  <a:pt x="1345" y="1126"/>
                  <a:pt x="1527" y="930"/>
                  <a:pt x="1618" y="854"/>
                </a:cubicBezTo>
                <a:cubicBezTo>
                  <a:pt x="1709" y="778"/>
                  <a:pt x="1728" y="729"/>
                  <a:pt x="1819" y="671"/>
                </a:cubicBezTo>
                <a:cubicBezTo>
                  <a:pt x="1910" y="613"/>
                  <a:pt x="2030" y="551"/>
                  <a:pt x="2167" y="507"/>
                </a:cubicBezTo>
                <a:cubicBezTo>
                  <a:pt x="2304" y="463"/>
                  <a:pt x="2475" y="423"/>
                  <a:pt x="2642" y="406"/>
                </a:cubicBezTo>
                <a:cubicBezTo>
                  <a:pt x="2809" y="389"/>
                  <a:pt x="2980" y="406"/>
                  <a:pt x="3172" y="402"/>
                </a:cubicBezTo>
                <a:cubicBezTo>
                  <a:pt x="3423" y="397"/>
                  <a:pt x="3544" y="386"/>
                  <a:pt x="3794" y="382"/>
                </a:cubicBezTo>
                <a:lnTo>
                  <a:pt x="4571" y="372"/>
                </a:lnTo>
                <a:close/>
              </a:path>
            </a:pathLst>
          </a:custGeom>
          <a:noFill/>
          <a:ln w="38100" cap="flat" cmpd="sng">
            <a:solidFill>
              <a:schemeClr val="bg2"/>
            </a:solidFill>
            <a:prstDash val="solid"/>
            <a:round/>
            <a:headEnd/>
            <a:tailEnd/>
          </a:ln>
          <a:effec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1453078" name="Text Box 22"/>
          <p:cNvSpPr txBox="1">
            <a:spLocks noChangeArrowheads="1"/>
          </p:cNvSpPr>
          <p:nvPr/>
        </p:nvSpPr>
        <p:spPr bwMode="auto">
          <a:xfrm>
            <a:off x="366218" y="4727816"/>
            <a:ext cx="3550693" cy="1320874"/>
          </a:xfrm>
          <a:prstGeom prst="rect">
            <a:avLst/>
          </a:prstGeom>
          <a:noFill/>
          <a:ln w="12700">
            <a:noFill/>
            <a:miter lim="800000"/>
            <a:headEnd/>
            <a:tailEnd/>
          </a:ln>
          <a:effectLst/>
        </p:spPr>
        <p:txBody>
          <a:bodyPr wrap="square" lIns="90488" tIns="44450" rIns="90488" bIns="4445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small thickness of </a:t>
            </a: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mass (</a:t>
            </a:r>
            <a:r>
              <a:rPr kumimoji="0" lang="en-US" sz="2000" b="1" i="0" u="none" strike="noStrike" kern="1200" cap="none" spc="0" normalizeH="0" baseline="0" noProof="0" dirty="0" err="1">
                <a:ln>
                  <a:noFill/>
                </a:ln>
                <a:solidFill>
                  <a:srgbClr val="0066CC"/>
                </a:solidFill>
                <a:effectLst/>
                <a:uLnTx/>
                <a:uFillTx/>
                <a:latin typeface="Symbol" pitchFamily="2" charset="2"/>
                <a:ea typeface="+mn-ea"/>
                <a:cs typeface="+mn-cs"/>
              </a:rPr>
              <a:t>D</a:t>
            </a:r>
            <a:r>
              <a:rPr kumimoji="0" lang="en-US" sz="2000" b="1" i="0" u="none" strike="noStrike" kern="1200" cap="none" spc="0" normalizeH="0" baseline="0" noProof="0" dirty="0" err="1">
                <a:ln>
                  <a:noFill/>
                </a:ln>
                <a:solidFill>
                  <a:srgbClr val="0066CC"/>
                </a:solidFill>
                <a:effectLst/>
                <a:uLnTx/>
                <a:uFillTx/>
                <a:latin typeface="Arial" pitchFamily="34" charset="0"/>
                <a:ea typeface="+mn-ea"/>
                <a:cs typeface="+mn-cs"/>
              </a:rPr>
              <a:t>p</a:t>
            </a: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 layers: </a:t>
            </a: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cooler, compared to </a:t>
            </a: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rPr>
              <a:t>that</a:t>
            </a: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sym typeface="Wingdings" pitchFamily="2" charset="2"/>
              </a:rPr>
              <a:t></a:t>
            </a: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 </a:t>
            </a:r>
          </a:p>
        </p:txBody>
      </p:sp>
      <p:sp>
        <p:nvSpPr>
          <p:cNvPr id="29" name="Text Box 22">
            <a:extLst>
              <a:ext uri="{FF2B5EF4-FFF2-40B4-BE49-F238E27FC236}">
                <a16:creationId xmlns:a16="http://schemas.microsoft.com/office/drawing/2014/main" id="{ABA560CB-FDFB-3B4B-AF85-4AAF78764652}"/>
              </a:ext>
            </a:extLst>
          </p:cNvPr>
          <p:cNvSpPr txBox="1">
            <a:spLocks noChangeArrowheads="1"/>
          </p:cNvSpPr>
          <p:nvPr/>
        </p:nvSpPr>
        <p:spPr bwMode="auto">
          <a:xfrm>
            <a:off x="4080680" y="4716445"/>
            <a:ext cx="3755408" cy="1320874"/>
          </a:xfrm>
          <a:prstGeom prst="rect">
            <a:avLst/>
          </a:prstGeom>
          <a:noFill/>
          <a:ln w="12700">
            <a:noFill/>
            <a:miter lim="800000"/>
            <a:headEnd/>
            <a:tailEnd/>
          </a:ln>
          <a:effectLst/>
        </p:spPr>
        <p:txBody>
          <a:bodyPr wrap="square" lIns="90488" tIns="44450" rIns="90488" bIns="4445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sym typeface="Wingdings" pitchFamily="2" charset="2"/>
              </a:rPr>
              <a:t>same mass (</a:t>
            </a:r>
            <a:r>
              <a:rPr kumimoji="0" lang="en-US" sz="2000" b="1" i="0" u="none" strike="noStrike" kern="1200" cap="none" spc="0" normalizeH="0" baseline="0" noProof="0" dirty="0" err="1">
                <a:ln>
                  <a:noFill/>
                </a:ln>
                <a:solidFill>
                  <a:srgbClr val="FF0000"/>
                </a:solidFill>
                <a:effectLst/>
                <a:uLnTx/>
                <a:uFillTx/>
                <a:latin typeface="Symbol" pitchFamily="2" charset="2"/>
                <a:ea typeface="+mn-ea"/>
                <a:cs typeface="+mn-cs"/>
                <a:sym typeface="Wingdings" pitchFamily="2" charset="2"/>
              </a:rPr>
              <a:t>D</a:t>
            </a:r>
            <a:r>
              <a:rPr kumimoji="0" lang="en-US" sz="2000" b="1" i="0" u="none" strike="noStrike" kern="1200" cap="none" spc="0" normalizeH="0" baseline="0" noProof="0" dirty="0" err="1">
                <a:ln>
                  <a:noFill/>
                </a:ln>
                <a:solidFill>
                  <a:srgbClr val="FF0000"/>
                </a:solidFill>
                <a:effectLst/>
                <a:uLnTx/>
                <a:uFillTx/>
                <a:latin typeface="Arial" pitchFamily="34" charset="0"/>
                <a:ea typeface="+mn-ea"/>
                <a:cs typeface="+mn-cs"/>
                <a:sym typeface="Wingdings" pitchFamily="2" charset="2"/>
              </a:rPr>
              <a:t>p</a:t>
            </a: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sym typeface="Wingdings" pitchFamily="2" charset="2"/>
              </a:rPr>
              <a:t>) layers</a:t>
            </a: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sym typeface="Wingdings" pitchFamily="2" charset="2"/>
              </a:rPr>
              <a:t> are thicker: warmer than</a:t>
            </a: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sym typeface="Wingdings" pitchFamily="2" charset="2"/>
              </a:rPr>
              <a:t> </a:t>
            </a: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sym typeface="Wingdings" pitchFamily="2" charset="2"/>
              </a:rPr>
              <a:t>that</a:t>
            </a:r>
            <a:endPar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endParaRPr>
          </a:p>
        </p:txBody>
      </p:sp>
      <p:sp>
        <p:nvSpPr>
          <p:cNvPr id="30" name="Text Box 22">
            <a:extLst>
              <a:ext uri="{FF2B5EF4-FFF2-40B4-BE49-F238E27FC236}">
                <a16:creationId xmlns:a16="http://schemas.microsoft.com/office/drawing/2014/main" id="{69414990-221B-FA4D-8878-A2AA56EA9B6C}"/>
              </a:ext>
            </a:extLst>
          </p:cNvPr>
          <p:cNvSpPr txBox="1">
            <a:spLocks noChangeArrowheads="1"/>
          </p:cNvSpPr>
          <p:nvPr/>
        </p:nvSpPr>
        <p:spPr bwMode="auto">
          <a:xfrm>
            <a:off x="477671" y="1481923"/>
            <a:ext cx="3550693" cy="1166986"/>
          </a:xfrm>
          <a:prstGeom prst="rect">
            <a:avLst/>
          </a:prstGeom>
          <a:noFill/>
          <a:ln w="12700">
            <a:noFill/>
            <a:miter lim="800000"/>
            <a:headEnd/>
            <a:tailEnd/>
          </a:ln>
          <a:effectLst/>
        </p:spPr>
        <p:txBody>
          <a:bodyPr wrap="square" lIns="90488" tIns="44450" rIns="90488" bIns="4445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rPr>
              <a:t>big thickness of mass (</a:t>
            </a:r>
            <a:r>
              <a:rPr kumimoji="0" lang="en-US" sz="2000" b="1" i="0" u="none" strike="noStrike" kern="1200" cap="none" spc="0" normalizeH="0" baseline="0" noProof="0" dirty="0" err="1">
                <a:ln>
                  <a:noFill/>
                </a:ln>
                <a:solidFill>
                  <a:srgbClr val="FF0000"/>
                </a:solidFill>
                <a:effectLst/>
                <a:uLnTx/>
                <a:uFillTx/>
                <a:latin typeface="Symbol" pitchFamily="2" charset="2"/>
                <a:ea typeface="+mn-ea"/>
                <a:cs typeface="+mn-cs"/>
              </a:rPr>
              <a:t>D</a:t>
            </a:r>
            <a:r>
              <a:rPr kumimoji="0" lang="en-US" sz="2000" b="1" i="0" u="none" strike="noStrike" kern="1200" cap="none" spc="0" normalizeH="0" baseline="0" noProof="0" dirty="0" err="1">
                <a:ln>
                  <a:noFill/>
                </a:ln>
                <a:solidFill>
                  <a:srgbClr val="FF0000"/>
                </a:solidFill>
                <a:effectLst/>
                <a:uLnTx/>
                <a:uFillTx/>
                <a:latin typeface="Arial" pitchFamily="34" charset="0"/>
                <a:ea typeface="+mn-ea"/>
                <a:cs typeface="+mn-cs"/>
              </a:rPr>
              <a:t>p</a:t>
            </a: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rPr>
              <a:t>)</a:t>
            </a: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rPr>
              <a:t> layers: warm compared to </a:t>
            </a: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that</a:t>
            </a: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rPr>
              <a:t> </a:t>
            </a: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sym typeface="Wingdings" pitchFamily="2" charset="2"/>
              </a:rPr>
              <a:t></a:t>
            </a: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rPr>
              <a:t> </a:t>
            </a:r>
          </a:p>
        </p:txBody>
      </p:sp>
      <p:sp>
        <p:nvSpPr>
          <p:cNvPr id="31" name="Text Box 22">
            <a:extLst>
              <a:ext uri="{FF2B5EF4-FFF2-40B4-BE49-F238E27FC236}">
                <a16:creationId xmlns:a16="http://schemas.microsoft.com/office/drawing/2014/main" id="{690D5CEB-6A6C-264F-B806-68ECAFE7F33E}"/>
              </a:ext>
            </a:extLst>
          </p:cNvPr>
          <p:cNvSpPr txBox="1">
            <a:spLocks noChangeArrowheads="1"/>
          </p:cNvSpPr>
          <p:nvPr/>
        </p:nvSpPr>
        <p:spPr bwMode="auto">
          <a:xfrm>
            <a:off x="4503762" y="1331794"/>
            <a:ext cx="3550693" cy="1320874"/>
          </a:xfrm>
          <a:prstGeom prst="rect">
            <a:avLst/>
          </a:prstGeom>
          <a:noFill/>
          <a:ln w="12700">
            <a:noFill/>
            <a:miter lim="800000"/>
            <a:headEnd/>
            <a:tailEnd/>
          </a:ln>
          <a:effectLst/>
        </p:spPr>
        <p:txBody>
          <a:bodyPr wrap="square" lIns="90488" tIns="44450" rIns="90488" bIns="4445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thinner mass (</a:t>
            </a:r>
            <a:r>
              <a:rPr kumimoji="0" lang="en-US" sz="2000" b="1" i="0" u="none" strike="noStrike" kern="1200" cap="none" spc="0" normalizeH="0" baseline="0" noProof="0" dirty="0" err="1">
                <a:ln>
                  <a:noFill/>
                </a:ln>
                <a:solidFill>
                  <a:srgbClr val="0066CC"/>
                </a:solidFill>
                <a:effectLst/>
                <a:uLnTx/>
                <a:uFillTx/>
                <a:latin typeface="Symbol" pitchFamily="2" charset="2"/>
                <a:ea typeface="+mn-ea"/>
                <a:cs typeface="+mn-cs"/>
              </a:rPr>
              <a:t>D</a:t>
            </a:r>
            <a:r>
              <a:rPr kumimoji="0" lang="en-US" sz="2000" b="1" i="0" u="none" strike="noStrike" kern="1200" cap="none" spc="0" normalizeH="0" baseline="0" noProof="0" dirty="0" err="1">
                <a:ln>
                  <a:noFill/>
                </a:ln>
                <a:solidFill>
                  <a:srgbClr val="0066CC"/>
                </a:solidFill>
                <a:effectLst/>
                <a:uLnTx/>
                <a:uFillTx/>
                <a:latin typeface="Arial" pitchFamily="34" charset="0"/>
                <a:ea typeface="+mn-ea"/>
                <a:cs typeface="+mn-cs"/>
              </a:rPr>
              <a:t>p</a:t>
            </a: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 layers,</a:t>
            </a: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cooler compared to </a:t>
            </a: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sym typeface="Wingdings" pitchFamily="2" charset="2"/>
              </a:rPr>
              <a:t> </a:t>
            </a: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rPr>
              <a:t>that</a:t>
            </a: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 </a:t>
            </a:r>
          </a:p>
        </p:txBody>
      </p:sp>
      <p:sp>
        <p:nvSpPr>
          <p:cNvPr id="3" name="TextBox 2">
            <a:extLst>
              <a:ext uri="{FF2B5EF4-FFF2-40B4-BE49-F238E27FC236}">
                <a16:creationId xmlns:a16="http://schemas.microsoft.com/office/drawing/2014/main" id="{E5F2D3E9-A56F-5C45-B791-A95EDDDD9D52}"/>
              </a:ext>
            </a:extLst>
          </p:cNvPr>
          <p:cNvSpPr txBox="1"/>
          <p:nvPr/>
        </p:nvSpPr>
        <p:spPr>
          <a:xfrm rot="16200000">
            <a:off x="-23245" y="721306"/>
            <a:ext cx="636713"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0000"/>
                </a:solidFill>
                <a:effectLst/>
                <a:uLnTx/>
                <a:uFillTx/>
                <a:latin typeface="Arial"/>
                <a:ea typeface="+mn-ea"/>
                <a:cs typeface="+mn-cs"/>
                <a:sym typeface="Wingdings" pitchFamily="2" charset="2"/>
              </a:rPr>
              <a:t></a:t>
            </a:r>
            <a:endParaRPr kumimoji="0" lang="en-US" sz="3600" b="0" i="0" u="none" strike="noStrike" kern="1200" cap="none" spc="0" normalizeH="0" baseline="0" noProof="0" dirty="0">
              <a:ln>
                <a:noFill/>
              </a:ln>
              <a:solidFill>
                <a:srgbClr val="000000"/>
              </a:solidFill>
              <a:effectLst/>
              <a:uLnTx/>
              <a:uFillTx/>
              <a:latin typeface="Arial"/>
              <a:ea typeface="+mn-ea"/>
              <a:cs typeface="+mn-cs"/>
            </a:endParaRPr>
          </a:p>
        </p:txBody>
      </p:sp>
      <p:sp>
        <p:nvSpPr>
          <p:cNvPr id="4" name="TextBox 3">
            <a:extLst>
              <a:ext uri="{FF2B5EF4-FFF2-40B4-BE49-F238E27FC236}">
                <a16:creationId xmlns:a16="http://schemas.microsoft.com/office/drawing/2014/main" id="{7D95EA32-30D8-D544-9AE6-B0205CC6ED49}"/>
              </a:ext>
            </a:extLst>
          </p:cNvPr>
          <p:cNvSpPr txBox="1"/>
          <p:nvPr/>
        </p:nvSpPr>
        <p:spPr>
          <a:xfrm>
            <a:off x="109183" y="1064526"/>
            <a:ext cx="410690" cy="76944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000000"/>
                </a:solidFill>
                <a:effectLst/>
                <a:uLnTx/>
                <a:uFillTx/>
                <a:latin typeface="Academy Engraved LET Plain" panose="02000000000000000000" pitchFamily="2" charset="0"/>
                <a:ea typeface="+mn-ea"/>
                <a:cs typeface="+mn-cs"/>
              </a:rPr>
              <a:t>z</a:t>
            </a:r>
          </a:p>
        </p:txBody>
      </p:sp>
      <p:sp>
        <p:nvSpPr>
          <p:cNvPr id="6" name="Summing Junction 5">
            <a:extLst>
              <a:ext uri="{FF2B5EF4-FFF2-40B4-BE49-F238E27FC236}">
                <a16:creationId xmlns:a16="http://schemas.microsoft.com/office/drawing/2014/main" id="{57C7896D-4739-1044-92DC-6E0143FE5412}"/>
              </a:ext>
            </a:extLst>
          </p:cNvPr>
          <p:cNvSpPr/>
          <p:nvPr/>
        </p:nvSpPr>
        <p:spPr bwMode="auto">
          <a:xfrm>
            <a:off x="2524837" y="2674961"/>
            <a:ext cx="2019869" cy="1978926"/>
          </a:xfrm>
          <a:prstGeom prst="flowChartSummingJunction">
            <a:avLst/>
          </a:prstGeom>
          <a:solidFill>
            <a:schemeClr val="accent2"/>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rPr>
              <a:t>Jet stream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rPr>
              <a:t>into page </a:t>
            </a:r>
          </a:p>
        </p:txBody>
      </p:sp>
      <p:sp>
        <p:nvSpPr>
          <p:cNvPr id="8" name="Striped Right Arrow 7">
            <a:extLst>
              <a:ext uri="{FF2B5EF4-FFF2-40B4-BE49-F238E27FC236}">
                <a16:creationId xmlns:a16="http://schemas.microsoft.com/office/drawing/2014/main" id="{8D016ABB-F548-EF4D-A165-0EF7BDFD83E7}"/>
              </a:ext>
            </a:extLst>
          </p:cNvPr>
          <p:cNvSpPr/>
          <p:nvPr/>
        </p:nvSpPr>
        <p:spPr bwMode="auto">
          <a:xfrm>
            <a:off x="3616651" y="3289109"/>
            <a:ext cx="2361063" cy="723331"/>
          </a:xfrm>
          <a:prstGeom prst="stripedRightArrow">
            <a:avLst/>
          </a:prstGeom>
          <a:solidFill>
            <a:srgbClr val="00B050"/>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Times New Roman" pitchFamily="18" charset="0"/>
                <a:ea typeface="+mn-ea"/>
                <a:cs typeface="+mn-cs"/>
              </a:rPr>
              <a:t>Coriolis force to R</a:t>
            </a:r>
          </a:p>
        </p:txBody>
      </p:sp>
      <p:sp>
        <p:nvSpPr>
          <p:cNvPr id="38" name="Striped Right Arrow 37">
            <a:extLst>
              <a:ext uri="{FF2B5EF4-FFF2-40B4-BE49-F238E27FC236}">
                <a16:creationId xmlns:a16="http://schemas.microsoft.com/office/drawing/2014/main" id="{F8C13FC8-4A04-0F43-AE88-2B73F3F6FB97}"/>
              </a:ext>
            </a:extLst>
          </p:cNvPr>
          <p:cNvSpPr/>
          <p:nvPr/>
        </p:nvSpPr>
        <p:spPr bwMode="auto">
          <a:xfrm flipH="1">
            <a:off x="1173706" y="3264088"/>
            <a:ext cx="2267799" cy="723331"/>
          </a:xfrm>
          <a:prstGeom prst="stripedRightArrow">
            <a:avLst/>
          </a:prstGeom>
          <a:solidFill>
            <a:srgbClr val="00B050"/>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Times New Roman" pitchFamily="18" charset="0"/>
                <a:ea typeface="+mn-ea"/>
                <a:cs typeface="+mn-cs"/>
              </a:rPr>
              <a:t>PGF is “downhill”</a:t>
            </a:r>
          </a:p>
        </p:txBody>
      </p:sp>
      <p:sp>
        <p:nvSpPr>
          <p:cNvPr id="9" name="TextBox 8">
            <a:extLst>
              <a:ext uri="{FF2B5EF4-FFF2-40B4-BE49-F238E27FC236}">
                <a16:creationId xmlns:a16="http://schemas.microsoft.com/office/drawing/2014/main" id="{073CF2F5-1EEB-BC42-9EAF-863EC4D75A32}"/>
              </a:ext>
            </a:extLst>
          </p:cNvPr>
          <p:cNvSpPr txBox="1"/>
          <p:nvPr/>
        </p:nvSpPr>
        <p:spPr>
          <a:xfrm>
            <a:off x="300253" y="6311244"/>
            <a:ext cx="938077"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North</a:t>
            </a:r>
          </a:p>
        </p:txBody>
      </p:sp>
      <p:sp>
        <p:nvSpPr>
          <p:cNvPr id="40" name="TextBox 39">
            <a:extLst>
              <a:ext uri="{FF2B5EF4-FFF2-40B4-BE49-F238E27FC236}">
                <a16:creationId xmlns:a16="http://schemas.microsoft.com/office/drawing/2014/main" id="{CD0082D9-9D17-4F4B-8C5E-40EF2E3EB609}"/>
              </a:ext>
            </a:extLst>
          </p:cNvPr>
          <p:cNvSpPr txBox="1"/>
          <p:nvPr/>
        </p:nvSpPr>
        <p:spPr>
          <a:xfrm>
            <a:off x="7249239" y="6396335"/>
            <a:ext cx="989373"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South</a:t>
            </a:r>
          </a:p>
        </p:txBody>
      </p:sp>
    </p:spTree>
    <p:extLst>
      <p:ext uri="{BB962C8B-B14F-4D97-AF65-F5344CB8AC3E}">
        <p14:creationId xmlns:p14="http://schemas.microsoft.com/office/powerpoint/2010/main" val="2164979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CF0E6-8808-674B-8B3D-6E61A8DDA57A}"/>
              </a:ext>
            </a:extLst>
          </p:cNvPr>
          <p:cNvSpPr>
            <a:spLocks noGrp="1"/>
          </p:cNvSpPr>
          <p:nvPr>
            <p:ph type="title"/>
          </p:nvPr>
        </p:nvSpPr>
        <p:spPr>
          <a:xfrm>
            <a:off x="0" y="457200"/>
            <a:ext cx="9067800" cy="1143000"/>
          </a:xfrm>
        </p:spPr>
        <p:txBody>
          <a:bodyPr/>
          <a:lstStyle/>
          <a:p>
            <a:r>
              <a:rPr lang="en-US" dirty="0">
                <a:solidFill>
                  <a:schemeClr val="bg2"/>
                </a:solidFill>
              </a:rPr>
              <a:t>A depression in the 310K surface</a:t>
            </a:r>
            <a:br>
              <a:rPr lang="en-US" dirty="0">
                <a:solidFill>
                  <a:schemeClr val="bg2"/>
                </a:solidFill>
              </a:rPr>
            </a:br>
            <a:endParaRPr lang="en-US" dirty="0">
              <a:solidFill>
                <a:schemeClr val="bg2"/>
              </a:solidFill>
            </a:endParaRPr>
          </a:p>
        </p:txBody>
      </p:sp>
      <p:pic>
        <p:nvPicPr>
          <p:cNvPr id="5" name="Content Placeholder 4">
            <a:extLst>
              <a:ext uri="{FF2B5EF4-FFF2-40B4-BE49-F238E27FC236}">
                <a16:creationId xmlns:a16="http://schemas.microsoft.com/office/drawing/2014/main" id="{317133E4-8FB3-449F-9B95-B68388969D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9750" y="1371600"/>
            <a:ext cx="6844500" cy="4114800"/>
          </a:xfrm>
        </p:spPr>
      </p:pic>
      <p:sp>
        <p:nvSpPr>
          <p:cNvPr id="3" name="Oval 2">
            <a:extLst>
              <a:ext uri="{FF2B5EF4-FFF2-40B4-BE49-F238E27FC236}">
                <a16:creationId xmlns:a16="http://schemas.microsoft.com/office/drawing/2014/main" id="{BF057070-ADD4-4D81-9C6F-E911708EDB1E}"/>
              </a:ext>
            </a:extLst>
          </p:cNvPr>
          <p:cNvSpPr/>
          <p:nvPr/>
        </p:nvSpPr>
        <p:spPr bwMode="auto">
          <a:xfrm>
            <a:off x="3276600" y="4495800"/>
            <a:ext cx="1981200" cy="533400"/>
          </a:xfrm>
          <a:prstGeom prst="ellipse">
            <a:avLst/>
          </a:prstGeom>
          <a:noFill/>
          <a:ln w="57150" cap="flat" cmpd="sng" algn="ctr">
            <a:solidFill>
              <a:schemeClr val="bg1">
                <a:lumMod val="75000"/>
              </a:schemeClr>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solidFill>
                  <a:srgbClr val="C00000"/>
                </a:solidFill>
              </a:ln>
              <a:solidFill>
                <a:schemeClr val="tx1"/>
              </a:solidFill>
              <a:effectLst/>
              <a:latin typeface="Times New Roman" pitchFamily="18" charset="0"/>
            </a:endParaRPr>
          </a:p>
        </p:txBody>
      </p:sp>
      <p:sp>
        <p:nvSpPr>
          <p:cNvPr id="4" name="TextBox 3">
            <a:extLst>
              <a:ext uri="{FF2B5EF4-FFF2-40B4-BE49-F238E27FC236}">
                <a16:creationId xmlns:a16="http://schemas.microsoft.com/office/drawing/2014/main" id="{D81D2E33-53FC-4931-9A7A-783E6DD5108A}"/>
              </a:ext>
            </a:extLst>
          </p:cNvPr>
          <p:cNvSpPr txBox="1"/>
          <p:nvPr/>
        </p:nvSpPr>
        <p:spPr>
          <a:xfrm>
            <a:off x="1149750" y="5791200"/>
            <a:ext cx="6844500" cy="923330"/>
          </a:xfrm>
          <a:prstGeom prst="rect">
            <a:avLst/>
          </a:prstGeom>
          <a:noFill/>
        </p:spPr>
        <p:txBody>
          <a:bodyPr wrap="square" rtlCol="0">
            <a:spAutoFit/>
          </a:bodyPr>
          <a:lstStyle/>
          <a:p>
            <a:r>
              <a:rPr lang="en-US" dirty="0">
                <a:solidFill>
                  <a:schemeClr val="bg2"/>
                </a:solidFill>
              </a:rPr>
              <a:t>Air following the </a:t>
            </a:r>
            <a:r>
              <a:rPr lang="en-US" dirty="0" err="1">
                <a:solidFill>
                  <a:schemeClr val="bg2"/>
                </a:solidFill>
              </a:rPr>
              <a:t>isentrope</a:t>
            </a:r>
            <a:r>
              <a:rPr lang="en-US" dirty="0">
                <a:solidFill>
                  <a:schemeClr val="bg2"/>
                </a:solidFill>
              </a:rPr>
              <a:t> sinks along the depression which is located at the warm core of a cyclonic vortex. Sinking air warms through compression. </a:t>
            </a:r>
            <a:endParaRPr lang="en-GB" dirty="0">
              <a:solidFill>
                <a:schemeClr val="bg2"/>
              </a:solidFill>
            </a:endParaRPr>
          </a:p>
        </p:txBody>
      </p:sp>
    </p:spTree>
    <p:extLst>
      <p:ext uri="{BB962C8B-B14F-4D97-AF65-F5344CB8AC3E}">
        <p14:creationId xmlns:p14="http://schemas.microsoft.com/office/powerpoint/2010/main" val="1028765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CF0E6-8808-674B-8B3D-6E61A8DDA57A}"/>
              </a:ext>
            </a:extLst>
          </p:cNvPr>
          <p:cNvSpPr>
            <a:spLocks noGrp="1"/>
          </p:cNvSpPr>
          <p:nvPr>
            <p:ph type="title"/>
          </p:nvPr>
        </p:nvSpPr>
        <p:spPr>
          <a:xfrm>
            <a:off x="0" y="457200"/>
            <a:ext cx="9067800" cy="685800"/>
          </a:xfrm>
        </p:spPr>
        <p:txBody>
          <a:bodyPr/>
          <a:lstStyle/>
          <a:p>
            <a:r>
              <a:rPr lang="en-US" dirty="0">
                <a:solidFill>
                  <a:schemeClr val="bg2"/>
                </a:solidFill>
              </a:rPr>
              <a:t>A peak on the 310K </a:t>
            </a:r>
            <a:r>
              <a:rPr lang="en-US" dirty="0" err="1">
                <a:solidFill>
                  <a:schemeClr val="bg2"/>
                </a:solidFill>
              </a:rPr>
              <a:t>isosurface</a:t>
            </a:r>
            <a:br>
              <a:rPr lang="en-US" dirty="0">
                <a:solidFill>
                  <a:schemeClr val="bg2"/>
                </a:solidFill>
              </a:rPr>
            </a:br>
            <a:endParaRPr lang="en-US" dirty="0">
              <a:solidFill>
                <a:schemeClr val="bg2"/>
              </a:solidFill>
            </a:endParaRPr>
          </a:p>
        </p:txBody>
      </p:sp>
      <p:pic>
        <p:nvPicPr>
          <p:cNvPr id="9" name="Content Placeholder 8">
            <a:extLst>
              <a:ext uri="{FF2B5EF4-FFF2-40B4-BE49-F238E27FC236}">
                <a16:creationId xmlns:a16="http://schemas.microsoft.com/office/drawing/2014/main" id="{60CCB070-026C-49B0-B3C0-DD363D5BCD2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76" t="26364" r="6850"/>
          <a:stretch/>
        </p:blipFill>
        <p:spPr>
          <a:xfrm>
            <a:off x="23812" y="1133475"/>
            <a:ext cx="9067800" cy="3405186"/>
          </a:xfrm>
        </p:spPr>
      </p:pic>
      <p:sp>
        <p:nvSpPr>
          <p:cNvPr id="10" name="TextBox 9">
            <a:extLst>
              <a:ext uri="{FF2B5EF4-FFF2-40B4-BE49-F238E27FC236}">
                <a16:creationId xmlns:a16="http://schemas.microsoft.com/office/drawing/2014/main" id="{4551BB67-FA7E-4632-B297-C6549B51144F}"/>
              </a:ext>
            </a:extLst>
          </p:cNvPr>
          <p:cNvSpPr txBox="1"/>
          <p:nvPr/>
        </p:nvSpPr>
        <p:spPr>
          <a:xfrm>
            <a:off x="228600" y="5105400"/>
            <a:ext cx="8763000" cy="646331"/>
          </a:xfrm>
          <a:prstGeom prst="rect">
            <a:avLst/>
          </a:prstGeom>
          <a:noFill/>
        </p:spPr>
        <p:txBody>
          <a:bodyPr wrap="square" rtlCol="0">
            <a:spAutoFit/>
          </a:bodyPr>
          <a:lstStyle/>
          <a:p>
            <a:r>
              <a:rPr lang="en-US" dirty="0" err="1">
                <a:solidFill>
                  <a:schemeClr val="bg2"/>
                </a:solidFill>
              </a:rPr>
              <a:t>Isosurface</a:t>
            </a:r>
            <a:r>
              <a:rPr lang="en-US" dirty="0">
                <a:solidFill>
                  <a:schemeClr val="bg2"/>
                </a:solidFill>
              </a:rPr>
              <a:t> peaks in the warm core of a cyclonic vortex. This makes sense as </a:t>
            </a:r>
            <a:r>
              <a:rPr lang="en-US" dirty="0" err="1">
                <a:solidFill>
                  <a:schemeClr val="bg2"/>
                </a:solidFill>
              </a:rPr>
              <a:t>isentropes</a:t>
            </a:r>
            <a:r>
              <a:rPr lang="en-US" dirty="0">
                <a:solidFill>
                  <a:schemeClr val="bg2"/>
                </a:solidFill>
              </a:rPr>
              <a:t> converge towards a cyclonic vortex, and air rises following the </a:t>
            </a:r>
            <a:r>
              <a:rPr lang="en-US" dirty="0" err="1">
                <a:solidFill>
                  <a:schemeClr val="bg2"/>
                </a:solidFill>
              </a:rPr>
              <a:t>isosurface</a:t>
            </a:r>
            <a:r>
              <a:rPr lang="en-US" dirty="0">
                <a:solidFill>
                  <a:schemeClr val="bg2"/>
                </a:solidFill>
              </a:rPr>
              <a:t>.  </a:t>
            </a:r>
            <a:endParaRPr lang="en-GB" dirty="0">
              <a:solidFill>
                <a:schemeClr val="bg2"/>
              </a:solidFill>
            </a:endParaRPr>
          </a:p>
        </p:txBody>
      </p:sp>
      <p:sp>
        <p:nvSpPr>
          <p:cNvPr id="4" name="Oval 3">
            <a:extLst>
              <a:ext uri="{FF2B5EF4-FFF2-40B4-BE49-F238E27FC236}">
                <a16:creationId xmlns:a16="http://schemas.microsoft.com/office/drawing/2014/main" id="{3D1921A4-5F30-437B-B6C7-771287208DC3}"/>
              </a:ext>
            </a:extLst>
          </p:cNvPr>
          <p:cNvSpPr/>
          <p:nvPr/>
        </p:nvSpPr>
        <p:spPr bwMode="auto">
          <a:xfrm>
            <a:off x="2895600" y="2836068"/>
            <a:ext cx="2971800" cy="973932"/>
          </a:xfrm>
          <a:prstGeom prst="ellipse">
            <a:avLst/>
          </a:prstGeom>
          <a:noFill/>
          <a:ln w="38100" cap="flat" cmpd="sng" algn="ctr">
            <a:solidFill>
              <a:schemeClr val="bg1">
                <a:lumMod val="50000"/>
              </a:schemeClr>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651273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CF0E6-8808-674B-8B3D-6E61A8DDA57A}"/>
              </a:ext>
            </a:extLst>
          </p:cNvPr>
          <p:cNvSpPr>
            <a:spLocks noGrp="1"/>
          </p:cNvSpPr>
          <p:nvPr>
            <p:ph type="title"/>
          </p:nvPr>
        </p:nvSpPr>
        <p:spPr>
          <a:xfrm>
            <a:off x="0" y="457200"/>
            <a:ext cx="9067800" cy="1143000"/>
          </a:xfrm>
        </p:spPr>
        <p:txBody>
          <a:bodyPr/>
          <a:lstStyle/>
          <a:p>
            <a:r>
              <a:rPr lang="en-US" dirty="0">
                <a:solidFill>
                  <a:schemeClr val="bg2"/>
                </a:solidFill>
              </a:rPr>
              <a:t>Mean slope of the 330K </a:t>
            </a:r>
            <a:r>
              <a:rPr lang="en-US" dirty="0" err="1">
                <a:solidFill>
                  <a:schemeClr val="bg2"/>
                </a:solidFill>
              </a:rPr>
              <a:t>isosurface</a:t>
            </a:r>
            <a:endParaRPr lang="en-US" dirty="0">
              <a:solidFill>
                <a:schemeClr val="bg2"/>
              </a:solidFill>
            </a:endParaRPr>
          </a:p>
        </p:txBody>
      </p:sp>
      <p:pic>
        <p:nvPicPr>
          <p:cNvPr id="7" name="Content Placeholder 6" descr="A close up of a bird&#10;&#10;Description automatically generated">
            <a:extLst>
              <a:ext uri="{FF2B5EF4-FFF2-40B4-BE49-F238E27FC236}">
                <a16:creationId xmlns:a16="http://schemas.microsoft.com/office/drawing/2014/main" id="{AFFCBC82-B3EC-4CBB-9013-087C833752B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61" t="12908" r="2940" b="543"/>
          <a:stretch/>
        </p:blipFill>
        <p:spPr>
          <a:xfrm>
            <a:off x="876300" y="1600200"/>
            <a:ext cx="7391400" cy="3200401"/>
          </a:xfrm>
        </p:spPr>
      </p:pic>
      <p:sp>
        <p:nvSpPr>
          <p:cNvPr id="8" name="TextBox 7">
            <a:extLst>
              <a:ext uri="{FF2B5EF4-FFF2-40B4-BE49-F238E27FC236}">
                <a16:creationId xmlns:a16="http://schemas.microsoft.com/office/drawing/2014/main" id="{9B487D7F-BD2C-4DAC-8A1A-5A47F6A2CFC9}"/>
              </a:ext>
            </a:extLst>
          </p:cNvPr>
          <p:cNvSpPr txBox="1"/>
          <p:nvPr/>
        </p:nvSpPr>
        <p:spPr>
          <a:xfrm>
            <a:off x="838200" y="5181600"/>
            <a:ext cx="7467600" cy="369332"/>
          </a:xfrm>
          <a:prstGeom prst="rect">
            <a:avLst/>
          </a:prstGeom>
          <a:noFill/>
        </p:spPr>
        <p:txBody>
          <a:bodyPr wrap="square" rtlCol="0">
            <a:spAutoFit/>
          </a:bodyPr>
          <a:lstStyle/>
          <a:p>
            <a:r>
              <a:rPr lang="en-US" dirty="0">
                <a:solidFill>
                  <a:schemeClr val="bg2"/>
                </a:solidFill>
              </a:rPr>
              <a:t>Positive slope that increases  towards the North</a:t>
            </a:r>
            <a:endParaRPr lang="en-GB" dirty="0">
              <a:solidFill>
                <a:schemeClr val="bg2"/>
              </a:solidFill>
            </a:endParaRPr>
          </a:p>
        </p:txBody>
      </p:sp>
    </p:spTree>
    <p:extLst>
      <p:ext uri="{BB962C8B-B14F-4D97-AF65-F5344CB8AC3E}">
        <p14:creationId xmlns:p14="http://schemas.microsoft.com/office/powerpoint/2010/main" val="3091742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CF0E6-8808-674B-8B3D-6E61A8DDA57A}"/>
              </a:ext>
            </a:extLst>
          </p:cNvPr>
          <p:cNvSpPr>
            <a:spLocks noGrp="1"/>
          </p:cNvSpPr>
          <p:nvPr>
            <p:ph type="title"/>
          </p:nvPr>
        </p:nvSpPr>
        <p:spPr>
          <a:xfrm>
            <a:off x="0" y="457200"/>
            <a:ext cx="9067800" cy="1143000"/>
          </a:xfrm>
        </p:spPr>
        <p:txBody>
          <a:bodyPr/>
          <a:lstStyle/>
          <a:p>
            <a:r>
              <a:rPr lang="en-US" dirty="0">
                <a:solidFill>
                  <a:schemeClr val="bg2"/>
                </a:solidFill>
              </a:rPr>
              <a:t>A depression in the 330K surface</a:t>
            </a:r>
          </a:p>
        </p:txBody>
      </p:sp>
      <p:pic>
        <p:nvPicPr>
          <p:cNvPr id="5" name="Content Placeholder 4">
            <a:extLst>
              <a:ext uri="{FF2B5EF4-FFF2-40B4-BE49-F238E27FC236}">
                <a16:creationId xmlns:a16="http://schemas.microsoft.com/office/drawing/2014/main" id="{19A5BDD4-5FEF-4416-A663-E38143CE33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4021" y="1676400"/>
            <a:ext cx="6635957" cy="4114800"/>
          </a:xfrm>
        </p:spPr>
      </p:pic>
      <p:sp>
        <p:nvSpPr>
          <p:cNvPr id="3" name="Oval 2">
            <a:extLst>
              <a:ext uri="{FF2B5EF4-FFF2-40B4-BE49-F238E27FC236}">
                <a16:creationId xmlns:a16="http://schemas.microsoft.com/office/drawing/2014/main" id="{4C16C97E-40A5-48BE-9E20-890F5C2311F5}"/>
              </a:ext>
            </a:extLst>
          </p:cNvPr>
          <p:cNvSpPr/>
          <p:nvPr/>
        </p:nvSpPr>
        <p:spPr bwMode="auto">
          <a:xfrm>
            <a:off x="2590800" y="4267200"/>
            <a:ext cx="1447800" cy="762000"/>
          </a:xfrm>
          <a:prstGeom prst="ellipse">
            <a:avLst/>
          </a:prstGeom>
          <a:noFill/>
          <a:ln w="38100" cap="flat" cmpd="sng" algn="ctr">
            <a:solidFill>
              <a:schemeClr val="bg1">
                <a:lumMod val="50000"/>
              </a:schemeClr>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pitchFamily="18" charset="0"/>
            </a:endParaRPr>
          </a:p>
        </p:txBody>
      </p:sp>
      <p:sp>
        <p:nvSpPr>
          <p:cNvPr id="4" name="Oval 3">
            <a:extLst>
              <a:ext uri="{FF2B5EF4-FFF2-40B4-BE49-F238E27FC236}">
                <a16:creationId xmlns:a16="http://schemas.microsoft.com/office/drawing/2014/main" id="{4FE8D9D8-DDC8-4FA9-BE6E-44048767D8B2}"/>
              </a:ext>
            </a:extLst>
          </p:cNvPr>
          <p:cNvSpPr/>
          <p:nvPr/>
        </p:nvSpPr>
        <p:spPr bwMode="auto">
          <a:xfrm>
            <a:off x="4495800" y="3886200"/>
            <a:ext cx="2819400" cy="914400"/>
          </a:xfrm>
          <a:prstGeom prst="ellipse">
            <a:avLst/>
          </a:prstGeom>
          <a:noFill/>
          <a:ln w="38100" cap="flat" cmpd="sng" algn="ctr">
            <a:solidFill>
              <a:schemeClr val="bg1">
                <a:lumMod val="50000"/>
              </a:schemeClr>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pitchFamily="18" charset="0"/>
            </a:endParaRPr>
          </a:p>
        </p:txBody>
      </p:sp>
      <p:sp>
        <p:nvSpPr>
          <p:cNvPr id="7" name="TextBox 6">
            <a:extLst>
              <a:ext uri="{FF2B5EF4-FFF2-40B4-BE49-F238E27FC236}">
                <a16:creationId xmlns:a16="http://schemas.microsoft.com/office/drawing/2014/main" id="{3DF8EC80-7C5F-4765-AF39-D671EB02E0AE}"/>
              </a:ext>
            </a:extLst>
          </p:cNvPr>
          <p:cNvSpPr txBox="1"/>
          <p:nvPr/>
        </p:nvSpPr>
        <p:spPr>
          <a:xfrm>
            <a:off x="1254021" y="6077634"/>
            <a:ext cx="6635957" cy="646331"/>
          </a:xfrm>
          <a:prstGeom prst="rect">
            <a:avLst/>
          </a:prstGeom>
          <a:noFill/>
        </p:spPr>
        <p:txBody>
          <a:bodyPr wrap="square" rtlCol="0">
            <a:spAutoFit/>
          </a:bodyPr>
          <a:lstStyle/>
          <a:p>
            <a:r>
              <a:rPr lang="en-US" dirty="0">
                <a:solidFill>
                  <a:schemeClr val="bg2"/>
                </a:solidFill>
              </a:rPr>
              <a:t>The depression coincide with warm cores of both cyclonic and anticyclonic vortices. </a:t>
            </a:r>
            <a:endParaRPr lang="en-GB" dirty="0">
              <a:solidFill>
                <a:schemeClr val="bg2"/>
              </a:solidFill>
            </a:endParaRPr>
          </a:p>
        </p:txBody>
      </p:sp>
    </p:spTree>
    <p:extLst>
      <p:ext uri="{BB962C8B-B14F-4D97-AF65-F5344CB8AC3E}">
        <p14:creationId xmlns:p14="http://schemas.microsoft.com/office/powerpoint/2010/main" val="23864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CF0E6-8808-674B-8B3D-6E61A8DDA57A}"/>
              </a:ext>
            </a:extLst>
          </p:cNvPr>
          <p:cNvSpPr>
            <a:spLocks noGrp="1"/>
          </p:cNvSpPr>
          <p:nvPr>
            <p:ph type="title"/>
          </p:nvPr>
        </p:nvSpPr>
        <p:spPr>
          <a:xfrm>
            <a:off x="0" y="457200"/>
            <a:ext cx="9067800" cy="1143000"/>
          </a:xfrm>
        </p:spPr>
        <p:txBody>
          <a:bodyPr/>
          <a:lstStyle/>
          <a:p>
            <a:r>
              <a:rPr lang="en-US" dirty="0">
                <a:solidFill>
                  <a:schemeClr val="bg2"/>
                </a:solidFill>
              </a:rPr>
              <a:t>A peak on the 330K </a:t>
            </a:r>
            <a:r>
              <a:rPr lang="en-US" dirty="0" err="1">
                <a:solidFill>
                  <a:schemeClr val="bg2"/>
                </a:solidFill>
              </a:rPr>
              <a:t>isosurface</a:t>
            </a:r>
            <a:endParaRPr lang="en-US" dirty="0">
              <a:solidFill>
                <a:schemeClr val="bg2"/>
              </a:solidFill>
            </a:endParaRPr>
          </a:p>
        </p:txBody>
      </p:sp>
      <p:sp>
        <p:nvSpPr>
          <p:cNvPr id="10" name="TextBox 9">
            <a:extLst>
              <a:ext uri="{FF2B5EF4-FFF2-40B4-BE49-F238E27FC236}">
                <a16:creationId xmlns:a16="http://schemas.microsoft.com/office/drawing/2014/main" id="{9C8B85DA-0E83-43E3-BE3E-D5664E132B1D}"/>
              </a:ext>
            </a:extLst>
          </p:cNvPr>
          <p:cNvSpPr txBox="1"/>
          <p:nvPr/>
        </p:nvSpPr>
        <p:spPr>
          <a:xfrm>
            <a:off x="685800" y="5410200"/>
            <a:ext cx="7772400" cy="646331"/>
          </a:xfrm>
          <a:prstGeom prst="rect">
            <a:avLst/>
          </a:prstGeom>
          <a:noFill/>
        </p:spPr>
        <p:txBody>
          <a:bodyPr wrap="square" rtlCol="0">
            <a:spAutoFit/>
          </a:bodyPr>
          <a:lstStyle/>
          <a:p>
            <a:r>
              <a:rPr lang="en-US" dirty="0" err="1">
                <a:solidFill>
                  <a:schemeClr val="bg2"/>
                </a:solidFill>
              </a:rPr>
              <a:t>Isosurface</a:t>
            </a:r>
            <a:r>
              <a:rPr lang="en-US" dirty="0">
                <a:solidFill>
                  <a:schemeClr val="bg2"/>
                </a:solidFill>
              </a:rPr>
              <a:t> peaks are collocated with cyclonic vortices. As air follows the 330K </a:t>
            </a:r>
            <a:r>
              <a:rPr lang="en-US" dirty="0" err="1">
                <a:solidFill>
                  <a:schemeClr val="bg2"/>
                </a:solidFill>
              </a:rPr>
              <a:t>isosurface</a:t>
            </a:r>
            <a:r>
              <a:rPr lang="en-US" dirty="0">
                <a:solidFill>
                  <a:schemeClr val="bg2"/>
                </a:solidFill>
              </a:rPr>
              <a:t>, it rises along the peak.</a:t>
            </a:r>
            <a:endParaRPr lang="en-GB" dirty="0">
              <a:solidFill>
                <a:schemeClr val="bg2"/>
              </a:solidFill>
            </a:endParaRPr>
          </a:p>
        </p:txBody>
      </p:sp>
      <p:pic>
        <p:nvPicPr>
          <p:cNvPr id="14" name="Content Placeholder 13">
            <a:extLst>
              <a:ext uri="{FF2B5EF4-FFF2-40B4-BE49-F238E27FC236}">
                <a16:creationId xmlns:a16="http://schemas.microsoft.com/office/drawing/2014/main" id="{3A141E53-6DDA-4613-B672-3F238E0F45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886734"/>
            <a:ext cx="7772400" cy="3236931"/>
          </a:xfrm>
        </p:spPr>
      </p:pic>
      <p:sp>
        <p:nvSpPr>
          <p:cNvPr id="3" name="Oval 2">
            <a:extLst>
              <a:ext uri="{FF2B5EF4-FFF2-40B4-BE49-F238E27FC236}">
                <a16:creationId xmlns:a16="http://schemas.microsoft.com/office/drawing/2014/main" id="{4484524F-782F-46E2-8D5A-12D0F99797A2}"/>
              </a:ext>
            </a:extLst>
          </p:cNvPr>
          <p:cNvSpPr/>
          <p:nvPr/>
        </p:nvSpPr>
        <p:spPr bwMode="auto">
          <a:xfrm>
            <a:off x="3810000" y="3200400"/>
            <a:ext cx="3124200" cy="1143000"/>
          </a:xfrm>
          <a:prstGeom prst="ellipse">
            <a:avLst/>
          </a:prstGeom>
          <a:noFill/>
          <a:ln w="38100" cap="flat" cmpd="sng" algn="ctr">
            <a:solidFill>
              <a:schemeClr val="bg1">
                <a:lumMod val="50000"/>
              </a:schemeClr>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575398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CF0E6-8808-674B-8B3D-6E61A8DDA57A}"/>
              </a:ext>
            </a:extLst>
          </p:cNvPr>
          <p:cNvSpPr>
            <a:spLocks noGrp="1"/>
          </p:cNvSpPr>
          <p:nvPr>
            <p:ph type="title"/>
          </p:nvPr>
        </p:nvSpPr>
        <p:spPr>
          <a:xfrm>
            <a:off x="0" y="457200"/>
            <a:ext cx="9067800" cy="1143000"/>
          </a:xfrm>
        </p:spPr>
        <p:txBody>
          <a:bodyPr/>
          <a:lstStyle/>
          <a:p>
            <a:r>
              <a:rPr lang="en-US" dirty="0">
                <a:solidFill>
                  <a:schemeClr val="bg2"/>
                </a:solidFill>
              </a:rPr>
              <a:t>Mean slope of the 360K </a:t>
            </a:r>
            <a:r>
              <a:rPr lang="en-US" dirty="0" err="1">
                <a:solidFill>
                  <a:schemeClr val="bg2"/>
                </a:solidFill>
              </a:rPr>
              <a:t>isosurface</a:t>
            </a:r>
            <a:endParaRPr lang="en-US" dirty="0">
              <a:solidFill>
                <a:schemeClr val="bg2"/>
              </a:solidFill>
            </a:endParaRPr>
          </a:p>
        </p:txBody>
      </p:sp>
      <p:pic>
        <p:nvPicPr>
          <p:cNvPr id="5" name="Content Placeholder 4" descr="A picture containing sky&#10;&#10;Description automatically generated">
            <a:extLst>
              <a:ext uri="{FF2B5EF4-FFF2-40B4-BE49-F238E27FC236}">
                <a16:creationId xmlns:a16="http://schemas.microsoft.com/office/drawing/2014/main" id="{0A47AADE-8AC6-40AC-9481-97AD6C8E029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885" t="14814" r="8513" b="27779"/>
          <a:stretch/>
        </p:blipFill>
        <p:spPr>
          <a:xfrm>
            <a:off x="958645" y="1828800"/>
            <a:ext cx="7226710" cy="3200400"/>
          </a:xfrm>
        </p:spPr>
      </p:pic>
      <p:sp>
        <p:nvSpPr>
          <p:cNvPr id="6" name="TextBox 5">
            <a:extLst>
              <a:ext uri="{FF2B5EF4-FFF2-40B4-BE49-F238E27FC236}">
                <a16:creationId xmlns:a16="http://schemas.microsoft.com/office/drawing/2014/main" id="{D5F886F8-79AD-494A-BA5E-613FBEAFC77E}"/>
              </a:ext>
            </a:extLst>
          </p:cNvPr>
          <p:cNvSpPr txBox="1"/>
          <p:nvPr/>
        </p:nvSpPr>
        <p:spPr>
          <a:xfrm>
            <a:off x="958645" y="5257800"/>
            <a:ext cx="7226710" cy="369332"/>
          </a:xfrm>
          <a:prstGeom prst="rect">
            <a:avLst/>
          </a:prstGeom>
          <a:noFill/>
        </p:spPr>
        <p:txBody>
          <a:bodyPr wrap="square" rtlCol="0">
            <a:spAutoFit/>
          </a:bodyPr>
          <a:lstStyle/>
          <a:p>
            <a:r>
              <a:rPr lang="en-US" dirty="0">
                <a:solidFill>
                  <a:schemeClr val="bg2"/>
                </a:solidFill>
              </a:rPr>
              <a:t>A slight negative slope towards the North</a:t>
            </a:r>
            <a:endParaRPr lang="en-GB" dirty="0">
              <a:solidFill>
                <a:schemeClr val="bg2"/>
              </a:solidFill>
            </a:endParaRPr>
          </a:p>
        </p:txBody>
      </p:sp>
    </p:spTree>
    <p:extLst>
      <p:ext uri="{BB962C8B-B14F-4D97-AF65-F5344CB8AC3E}">
        <p14:creationId xmlns:p14="http://schemas.microsoft.com/office/powerpoint/2010/main" val="531297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CF0E6-8808-674B-8B3D-6E61A8DDA57A}"/>
              </a:ext>
            </a:extLst>
          </p:cNvPr>
          <p:cNvSpPr>
            <a:spLocks noGrp="1"/>
          </p:cNvSpPr>
          <p:nvPr>
            <p:ph type="title"/>
          </p:nvPr>
        </p:nvSpPr>
        <p:spPr>
          <a:xfrm>
            <a:off x="0" y="457200"/>
            <a:ext cx="9067800" cy="1143000"/>
          </a:xfrm>
        </p:spPr>
        <p:txBody>
          <a:bodyPr/>
          <a:lstStyle/>
          <a:p>
            <a:r>
              <a:rPr lang="en-US" dirty="0">
                <a:solidFill>
                  <a:schemeClr val="bg2"/>
                </a:solidFill>
              </a:rPr>
              <a:t>A depression in the 360K surface</a:t>
            </a:r>
          </a:p>
        </p:txBody>
      </p:sp>
      <p:pic>
        <p:nvPicPr>
          <p:cNvPr id="5" name="Content Placeholder 4" descr="A picture containing indoor&#10;&#10;Description automatically generated">
            <a:extLst>
              <a:ext uri="{FF2B5EF4-FFF2-40B4-BE49-F238E27FC236}">
                <a16:creationId xmlns:a16="http://schemas.microsoft.com/office/drawing/2014/main" id="{C3BD5A47-980D-4F9D-B73B-5BE2D964F59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61" t="30579" r="980" b="9215"/>
          <a:stretch/>
        </p:blipFill>
        <p:spPr>
          <a:xfrm>
            <a:off x="800100" y="2247899"/>
            <a:ext cx="7543800" cy="2362201"/>
          </a:xfrm>
        </p:spPr>
      </p:pic>
      <p:sp>
        <p:nvSpPr>
          <p:cNvPr id="6" name="TextBox 5">
            <a:extLst>
              <a:ext uri="{FF2B5EF4-FFF2-40B4-BE49-F238E27FC236}">
                <a16:creationId xmlns:a16="http://schemas.microsoft.com/office/drawing/2014/main" id="{FC2BDF1A-0652-441F-91DB-371E9C068799}"/>
              </a:ext>
            </a:extLst>
          </p:cNvPr>
          <p:cNvSpPr txBox="1"/>
          <p:nvPr/>
        </p:nvSpPr>
        <p:spPr>
          <a:xfrm>
            <a:off x="800100" y="5029200"/>
            <a:ext cx="7543800" cy="369332"/>
          </a:xfrm>
          <a:prstGeom prst="rect">
            <a:avLst/>
          </a:prstGeom>
          <a:noFill/>
        </p:spPr>
        <p:txBody>
          <a:bodyPr wrap="square" rtlCol="0">
            <a:spAutoFit/>
          </a:bodyPr>
          <a:lstStyle/>
          <a:p>
            <a:r>
              <a:rPr lang="en-US" dirty="0">
                <a:solidFill>
                  <a:schemeClr val="bg2"/>
                </a:solidFill>
              </a:rPr>
              <a:t>The depression coincide with warm cores of cyclonic vortices. </a:t>
            </a:r>
            <a:endParaRPr lang="en-GB" dirty="0">
              <a:solidFill>
                <a:schemeClr val="bg2"/>
              </a:solidFill>
            </a:endParaRPr>
          </a:p>
        </p:txBody>
      </p:sp>
      <p:sp>
        <p:nvSpPr>
          <p:cNvPr id="3" name="Oval 2">
            <a:extLst>
              <a:ext uri="{FF2B5EF4-FFF2-40B4-BE49-F238E27FC236}">
                <a16:creationId xmlns:a16="http://schemas.microsoft.com/office/drawing/2014/main" id="{3AC5E25F-7995-4988-B014-BB830D8147DB}"/>
              </a:ext>
            </a:extLst>
          </p:cNvPr>
          <p:cNvSpPr/>
          <p:nvPr/>
        </p:nvSpPr>
        <p:spPr bwMode="auto">
          <a:xfrm>
            <a:off x="1905000" y="2667000"/>
            <a:ext cx="1828800" cy="457200"/>
          </a:xfrm>
          <a:prstGeom prst="ellipse">
            <a:avLst/>
          </a:prstGeom>
          <a:noFill/>
          <a:ln w="38100" cap="flat" cmpd="sng" algn="ctr">
            <a:solidFill>
              <a:schemeClr val="bg1">
                <a:lumMod val="60000"/>
                <a:lumOff val="40000"/>
              </a:schemeClr>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pitchFamily="18" charset="0"/>
            </a:endParaRPr>
          </a:p>
        </p:txBody>
      </p:sp>
      <p:sp>
        <p:nvSpPr>
          <p:cNvPr id="4" name="Oval 3">
            <a:extLst>
              <a:ext uri="{FF2B5EF4-FFF2-40B4-BE49-F238E27FC236}">
                <a16:creationId xmlns:a16="http://schemas.microsoft.com/office/drawing/2014/main" id="{00772B84-5689-4055-885D-7F7DD1D2DF84}"/>
              </a:ext>
            </a:extLst>
          </p:cNvPr>
          <p:cNvSpPr/>
          <p:nvPr/>
        </p:nvSpPr>
        <p:spPr bwMode="auto">
          <a:xfrm>
            <a:off x="6400800" y="2452687"/>
            <a:ext cx="1066800" cy="457200"/>
          </a:xfrm>
          <a:prstGeom prst="ellipse">
            <a:avLst/>
          </a:prstGeom>
          <a:noFill/>
          <a:ln w="38100" cap="flat" cmpd="sng" algn="ctr">
            <a:solidFill>
              <a:schemeClr val="bg1">
                <a:lumMod val="60000"/>
                <a:lumOff val="40000"/>
              </a:schemeClr>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883030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CF0E6-8808-674B-8B3D-6E61A8DDA57A}"/>
              </a:ext>
            </a:extLst>
          </p:cNvPr>
          <p:cNvSpPr>
            <a:spLocks noGrp="1"/>
          </p:cNvSpPr>
          <p:nvPr>
            <p:ph type="title"/>
          </p:nvPr>
        </p:nvSpPr>
        <p:spPr>
          <a:xfrm>
            <a:off x="0" y="457200"/>
            <a:ext cx="9067800" cy="1143000"/>
          </a:xfrm>
        </p:spPr>
        <p:txBody>
          <a:bodyPr/>
          <a:lstStyle/>
          <a:p>
            <a:r>
              <a:rPr lang="en-US" dirty="0">
                <a:solidFill>
                  <a:schemeClr val="bg2"/>
                </a:solidFill>
              </a:rPr>
              <a:t>A peak on the 360K </a:t>
            </a:r>
            <a:r>
              <a:rPr lang="en-US" dirty="0" err="1">
                <a:solidFill>
                  <a:schemeClr val="bg2"/>
                </a:solidFill>
              </a:rPr>
              <a:t>isosurface</a:t>
            </a:r>
            <a:endParaRPr lang="en-US" dirty="0">
              <a:solidFill>
                <a:schemeClr val="bg2"/>
              </a:solidFill>
            </a:endParaRPr>
          </a:p>
        </p:txBody>
      </p:sp>
      <p:pic>
        <p:nvPicPr>
          <p:cNvPr id="5" name="Content Placeholder 4">
            <a:extLst>
              <a:ext uri="{FF2B5EF4-FFF2-40B4-BE49-F238E27FC236}">
                <a16:creationId xmlns:a16="http://schemas.microsoft.com/office/drawing/2014/main" id="{6268E524-AFB5-40A8-8E7C-A44FBA507C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188837"/>
            <a:ext cx="7772400" cy="3699526"/>
          </a:xfrm>
        </p:spPr>
      </p:pic>
      <p:sp>
        <p:nvSpPr>
          <p:cNvPr id="3" name="Oval 2">
            <a:extLst>
              <a:ext uri="{FF2B5EF4-FFF2-40B4-BE49-F238E27FC236}">
                <a16:creationId xmlns:a16="http://schemas.microsoft.com/office/drawing/2014/main" id="{F6574E11-3F45-4CBC-8A39-9D1F671A56EE}"/>
              </a:ext>
            </a:extLst>
          </p:cNvPr>
          <p:cNvSpPr/>
          <p:nvPr/>
        </p:nvSpPr>
        <p:spPr bwMode="auto">
          <a:xfrm>
            <a:off x="5562600" y="2743200"/>
            <a:ext cx="2057400" cy="914400"/>
          </a:xfrm>
          <a:prstGeom prst="ellipse">
            <a:avLst/>
          </a:prstGeom>
          <a:noFill/>
          <a:ln w="38100" cap="flat" cmpd="sng" algn="ctr">
            <a:solidFill>
              <a:schemeClr val="bg1">
                <a:lumMod val="60000"/>
                <a:lumOff val="40000"/>
              </a:schemeClr>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pitchFamily="18" charset="0"/>
            </a:endParaRPr>
          </a:p>
        </p:txBody>
      </p:sp>
      <p:sp>
        <p:nvSpPr>
          <p:cNvPr id="6" name="TextBox 5">
            <a:extLst>
              <a:ext uri="{FF2B5EF4-FFF2-40B4-BE49-F238E27FC236}">
                <a16:creationId xmlns:a16="http://schemas.microsoft.com/office/drawing/2014/main" id="{93624E1D-6139-422A-BD25-CB4C4EBE2C60}"/>
              </a:ext>
            </a:extLst>
          </p:cNvPr>
          <p:cNvSpPr txBox="1"/>
          <p:nvPr/>
        </p:nvSpPr>
        <p:spPr>
          <a:xfrm>
            <a:off x="685800" y="6096000"/>
            <a:ext cx="7772400" cy="646331"/>
          </a:xfrm>
          <a:prstGeom prst="rect">
            <a:avLst/>
          </a:prstGeom>
          <a:noFill/>
        </p:spPr>
        <p:txBody>
          <a:bodyPr wrap="square" rtlCol="0">
            <a:spAutoFit/>
          </a:bodyPr>
          <a:lstStyle/>
          <a:p>
            <a:r>
              <a:rPr lang="en-US" dirty="0">
                <a:solidFill>
                  <a:schemeClr val="bg2"/>
                </a:solidFill>
              </a:rPr>
              <a:t>The peaks coincide with cold core cyclonic vortex where air rises and cools. </a:t>
            </a:r>
            <a:endParaRPr lang="en-GB" dirty="0">
              <a:solidFill>
                <a:schemeClr val="bg2"/>
              </a:solidFill>
            </a:endParaRPr>
          </a:p>
        </p:txBody>
      </p:sp>
    </p:spTree>
    <p:extLst>
      <p:ext uri="{BB962C8B-B14F-4D97-AF65-F5344CB8AC3E}">
        <p14:creationId xmlns:p14="http://schemas.microsoft.com/office/powerpoint/2010/main" val="36502534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7ECD-A5EF-894C-865E-6A5CBEE9F891}"/>
              </a:ext>
            </a:extLst>
          </p:cNvPr>
          <p:cNvSpPr>
            <a:spLocks noGrp="1"/>
          </p:cNvSpPr>
          <p:nvPr>
            <p:ph type="title"/>
          </p:nvPr>
        </p:nvSpPr>
        <p:spPr/>
        <p:txBody>
          <a:bodyPr/>
          <a:lstStyle/>
          <a:p>
            <a:r>
              <a:rPr lang="en-US" dirty="0">
                <a:solidFill>
                  <a:srgbClr val="FF0000"/>
                </a:solidFill>
              </a:rPr>
              <a:t>Use the Print facility of </a:t>
            </a:r>
            <a:r>
              <a:rPr lang="en-US" dirty="0" err="1">
                <a:solidFill>
                  <a:srgbClr val="FF0000"/>
                </a:solidFill>
              </a:rPr>
              <a:t>Powerpoint</a:t>
            </a:r>
            <a:endParaRPr lang="en-US" dirty="0">
              <a:solidFill>
                <a:srgbClr val="FF0000"/>
              </a:solidFill>
            </a:endParaRPr>
          </a:p>
        </p:txBody>
      </p:sp>
      <p:sp>
        <p:nvSpPr>
          <p:cNvPr id="3" name="Content Placeholder 2">
            <a:extLst>
              <a:ext uri="{FF2B5EF4-FFF2-40B4-BE49-F238E27FC236}">
                <a16:creationId xmlns:a16="http://schemas.microsoft.com/office/drawing/2014/main" id="{EB81C339-C554-CA42-9837-F732536DB944}"/>
              </a:ext>
            </a:extLst>
          </p:cNvPr>
          <p:cNvSpPr>
            <a:spLocks noGrp="1"/>
          </p:cNvSpPr>
          <p:nvPr>
            <p:ph idx="1"/>
          </p:nvPr>
        </p:nvSpPr>
        <p:spPr/>
        <p:txBody>
          <a:bodyPr/>
          <a:lstStyle/>
          <a:p>
            <a:r>
              <a:rPr lang="en-US" dirty="0">
                <a:solidFill>
                  <a:schemeClr val="bg2"/>
                </a:solidFill>
              </a:rPr>
              <a:t>to put a PDF of this into your class </a:t>
            </a:r>
            <a:r>
              <a:rPr lang="en-US" dirty="0" err="1">
                <a:solidFill>
                  <a:schemeClr val="bg2"/>
                </a:solidFill>
              </a:rPr>
              <a:t>Github</a:t>
            </a:r>
            <a:r>
              <a:rPr lang="en-US" dirty="0">
                <a:solidFill>
                  <a:schemeClr val="bg2"/>
                </a:solidFill>
              </a:rPr>
              <a:t> repository</a:t>
            </a:r>
          </a:p>
          <a:p>
            <a:endParaRPr lang="en-US" dirty="0">
              <a:solidFill>
                <a:schemeClr val="bg2"/>
              </a:solidFill>
            </a:endParaRPr>
          </a:p>
          <a:p>
            <a:r>
              <a:rPr lang="en-US" dirty="0">
                <a:solidFill>
                  <a:schemeClr val="bg2"/>
                </a:solidFill>
              </a:rPr>
              <a:t>so we can look them over in class</a:t>
            </a:r>
          </a:p>
        </p:txBody>
      </p:sp>
    </p:spTree>
    <p:extLst>
      <p:ext uri="{BB962C8B-B14F-4D97-AF65-F5344CB8AC3E}">
        <p14:creationId xmlns:p14="http://schemas.microsoft.com/office/powerpoint/2010/main" val="4078677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02807F-281C-7343-89A5-0B106EF2C96A}"/>
              </a:ext>
            </a:extLst>
          </p:cNvPr>
          <p:cNvPicPr>
            <a:picLocks noChangeAspect="1"/>
          </p:cNvPicPr>
          <p:nvPr/>
        </p:nvPicPr>
        <p:blipFill rotWithShape="1">
          <a:blip r:embed="rId3"/>
          <a:srcRect t="11961"/>
          <a:stretch/>
        </p:blipFill>
        <p:spPr>
          <a:xfrm>
            <a:off x="381000" y="1235242"/>
            <a:ext cx="8229600" cy="5165558"/>
          </a:xfrm>
          <a:prstGeom prst="rect">
            <a:avLst/>
          </a:prstGeom>
        </p:spPr>
      </p:pic>
      <p:sp>
        <p:nvSpPr>
          <p:cNvPr id="1453060" name="Line 4"/>
          <p:cNvSpPr>
            <a:spLocks noChangeShapeType="1"/>
          </p:cNvSpPr>
          <p:nvPr/>
        </p:nvSpPr>
        <p:spPr bwMode="auto">
          <a:xfrm>
            <a:off x="609600" y="6333704"/>
            <a:ext cx="7620000" cy="0"/>
          </a:xfrm>
          <a:prstGeom prst="line">
            <a:avLst/>
          </a:prstGeom>
          <a:noFill/>
          <a:ln w="76200">
            <a:solidFill>
              <a:schemeClr val="bg2"/>
            </a:solidFill>
            <a:round/>
            <a:headEnd/>
            <a:tailEnd/>
          </a:ln>
          <a:effec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1453063" name="Oval 7"/>
          <p:cNvSpPr>
            <a:spLocks noChangeArrowheads="1"/>
          </p:cNvSpPr>
          <p:nvPr/>
        </p:nvSpPr>
        <p:spPr bwMode="auto">
          <a:xfrm>
            <a:off x="1981200" y="2599904"/>
            <a:ext cx="2971800" cy="2057400"/>
          </a:xfrm>
          <a:prstGeom prst="ellipse">
            <a:avLst/>
          </a:prstGeom>
          <a:noFill/>
          <a:ln w="12700">
            <a:noFill/>
            <a:round/>
            <a:headEnd/>
            <a:tailEnd/>
          </a:ln>
          <a:effectLst/>
        </p:spPr>
        <p:txBody>
          <a:bodyPr wrap="none" lIns="90488" tIns="44450" rIns="90488" bIns="44450" anchor="ct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kumimoji="0" lang="en-US" sz="5400" b="1" i="0" u="none" strike="noStrike" kern="1200" cap="none" spc="0" normalizeH="0" baseline="0" noProof="0" dirty="0">
              <a:ln>
                <a:noFill/>
              </a:ln>
              <a:solidFill>
                <a:srgbClr val="000000"/>
              </a:solidFill>
              <a:effectLst/>
              <a:uLnTx/>
              <a:uFillTx/>
              <a:latin typeface="Arial" pitchFamily="34" charset="0"/>
              <a:ea typeface="+mn-ea"/>
              <a:cs typeface="+mn-cs"/>
            </a:endParaRPr>
          </a:p>
        </p:txBody>
      </p:sp>
      <p:sp>
        <p:nvSpPr>
          <p:cNvPr id="1453069" name="Text Box 13"/>
          <p:cNvSpPr txBox="1">
            <a:spLocks noChangeArrowheads="1"/>
          </p:cNvSpPr>
          <p:nvPr/>
        </p:nvSpPr>
        <p:spPr bwMode="auto">
          <a:xfrm>
            <a:off x="-20054" y="0"/>
            <a:ext cx="8478253" cy="1323439"/>
          </a:xfrm>
          <a:prstGeom prst="rect">
            <a:avLst/>
          </a:prstGeom>
          <a:noFill/>
          <a:ln w="12700">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3200" b="1" i="0" u="sng" strike="noStrike" kern="1200" cap="none" spc="0" normalizeH="0" baseline="0" noProof="0" dirty="0">
                <a:ln>
                  <a:noFill/>
                </a:ln>
                <a:solidFill>
                  <a:srgbClr val="7030A0"/>
                </a:solidFill>
                <a:effectLst/>
                <a:uLnTx/>
                <a:uFillTx/>
                <a:latin typeface="Times New Roman" pitchFamily="18" charset="0"/>
                <a:ea typeface="+mn-ea"/>
                <a:cs typeface="+mn-cs"/>
              </a:rPr>
              <a:t>contours of T(K): it </a:t>
            </a:r>
            <a:r>
              <a:rPr kumimoji="0" lang="en-US" sz="3200" b="1" i="0" u="sng" strike="noStrike" kern="1200" cap="none" spc="0" normalizeH="0" baseline="0" noProof="0" dirty="0">
                <a:ln>
                  <a:noFill/>
                </a:ln>
                <a:solidFill>
                  <a:srgbClr val="FF00FF"/>
                </a:solidFill>
                <a:effectLst/>
                <a:uLnTx/>
                <a:uFillTx/>
                <a:latin typeface="Times New Roman" pitchFamily="18" charset="0"/>
                <a:ea typeface="+mn-ea"/>
                <a:cs typeface="+mn-cs"/>
              </a:rPr>
              <a:t>de</a:t>
            </a:r>
            <a:r>
              <a:rPr kumimoji="0" lang="en-US" sz="3200" b="1" i="0" u="sng" strike="noStrike" kern="1200" cap="none" spc="0" normalizeH="0" baseline="0" noProof="0" dirty="0">
                <a:ln>
                  <a:noFill/>
                </a:ln>
                <a:solidFill>
                  <a:srgbClr val="7030A0"/>
                </a:solidFill>
                <a:effectLst/>
                <a:uLnTx/>
                <a:uFillTx/>
                <a:latin typeface="Times New Roman" pitchFamily="18" charset="0"/>
                <a:ea typeface="+mn-ea"/>
                <a:cs typeface="+mn-cs"/>
              </a:rPr>
              <a:t>creases with height</a:t>
            </a:r>
            <a:r>
              <a:rPr kumimoji="0" lang="en-US" sz="3200" b="1" i="0" strike="noStrike" kern="1200" cap="none" spc="0" normalizeH="0" baseline="0" noProof="0" dirty="0">
                <a:ln>
                  <a:noFill/>
                </a:ln>
                <a:solidFill>
                  <a:srgbClr val="7030A0"/>
                </a:solidFill>
                <a:effectLst/>
                <a:uLnTx/>
                <a:uFillTx/>
                <a:latin typeface="Times New Roman" pitchFamily="18" charset="0"/>
                <a:ea typeface="+mn-ea"/>
                <a:cs typeface="+mn-cs"/>
              </a:rPr>
              <a:t> </a:t>
            </a: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3200" b="0" i="0" strike="noStrike" kern="1200" cap="none" spc="0" normalizeH="0" baseline="0" noProof="0" dirty="0">
                <a:ln>
                  <a:noFill/>
                </a:ln>
                <a:solidFill>
                  <a:schemeClr val="bg2"/>
                </a:solidFill>
                <a:effectLst/>
                <a:uLnTx/>
                <a:uFillTx/>
                <a:latin typeface="Times New Roman" pitchFamily="18" charset="0"/>
                <a:ea typeface="+mn-ea"/>
                <a:cs typeface="+mn-cs"/>
              </a:rPr>
              <a:t>(plus the horizontal gradients due to TWB)</a:t>
            </a:r>
            <a:endParaRPr kumimoji="0" lang="en-US" sz="2400" b="0" i="0" u="none" strike="noStrike" kern="1200" cap="none" spc="0" normalizeH="0" baseline="0" noProof="0" dirty="0">
              <a:ln>
                <a:noFill/>
              </a:ln>
              <a:solidFill>
                <a:schemeClr val="bg2"/>
              </a:solidFill>
              <a:effectLst/>
              <a:uLnTx/>
              <a:uFillTx/>
              <a:latin typeface="Times New Roman" pitchFamily="18" charset="0"/>
              <a:ea typeface="+mn-ea"/>
              <a:cs typeface="+mn-cs"/>
            </a:endParaRPr>
          </a:p>
        </p:txBody>
      </p:sp>
      <p:sp>
        <p:nvSpPr>
          <p:cNvPr id="1453078" name="Text Box 22"/>
          <p:cNvSpPr txBox="1">
            <a:spLocks noChangeArrowheads="1"/>
          </p:cNvSpPr>
          <p:nvPr/>
        </p:nvSpPr>
        <p:spPr bwMode="auto">
          <a:xfrm>
            <a:off x="366218" y="4727816"/>
            <a:ext cx="3550693" cy="1413207"/>
          </a:xfrm>
          <a:prstGeom prst="rect">
            <a:avLst/>
          </a:prstGeom>
          <a:noFill/>
          <a:ln w="12700">
            <a:noFill/>
            <a:miter lim="800000"/>
            <a:headEnd/>
            <a:tailEnd/>
          </a:ln>
          <a:effectLst/>
        </p:spPr>
        <p:txBody>
          <a:bodyPr wrap="square" lIns="90488" tIns="44450" rIns="90488" bIns="4445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small thickness of </a:t>
            </a: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mass (</a:t>
            </a:r>
            <a:r>
              <a:rPr kumimoji="0" lang="en-US" sz="2000" b="1" i="0" u="none" strike="noStrike" kern="1200" cap="none" spc="0" normalizeH="0" baseline="0" noProof="0" dirty="0" err="1">
                <a:ln>
                  <a:noFill/>
                </a:ln>
                <a:solidFill>
                  <a:srgbClr val="0066CC"/>
                </a:solidFill>
                <a:effectLst/>
                <a:uLnTx/>
                <a:uFillTx/>
                <a:latin typeface="Symbol" pitchFamily="2" charset="2"/>
                <a:ea typeface="+mn-ea"/>
                <a:cs typeface="+mn-cs"/>
              </a:rPr>
              <a:t>D</a:t>
            </a:r>
            <a:r>
              <a:rPr kumimoji="0" lang="en-US" sz="2000" b="1" i="0" u="none" strike="noStrike" kern="1200" cap="none" spc="0" normalizeH="0" baseline="0" noProof="0" dirty="0" err="1">
                <a:ln>
                  <a:noFill/>
                </a:ln>
                <a:solidFill>
                  <a:srgbClr val="0066CC"/>
                </a:solidFill>
                <a:effectLst/>
                <a:uLnTx/>
                <a:uFillTx/>
                <a:latin typeface="Arial" pitchFamily="34" charset="0"/>
                <a:ea typeface="+mn-ea"/>
                <a:cs typeface="+mn-cs"/>
              </a:rPr>
              <a:t>p</a:t>
            </a: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 layers: </a:t>
            </a: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cooler, compared to </a:t>
            </a:r>
            <a:r>
              <a:rPr kumimoji="0" lang="en-US" sz="2400" b="1" i="0" u="none" strike="noStrike" kern="1200" cap="none" spc="0" normalizeH="0" baseline="0" noProof="0" dirty="0">
                <a:ln>
                  <a:noFill/>
                </a:ln>
                <a:solidFill>
                  <a:srgbClr val="FF0000"/>
                </a:solidFill>
                <a:effectLst/>
                <a:uLnTx/>
                <a:uFillTx/>
                <a:latin typeface="Arial" pitchFamily="34" charset="0"/>
                <a:ea typeface="+mn-ea"/>
                <a:cs typeface="+mn-cs"/>
              </a:rPr>
              <a:t>that</a:t>
            </a:r>
            <a:r>
              <a:rPr kumimoji="0" lang="en-US" sz="2400" b="1" i="0" u="none" strike="noStrike" kern="1200" cap="none" spc="0" normalizeH="0" baseline="0" noProof="0" dirty="0">
                <a:ln>
                  <a:noFill/>
                </a:ln>
                <a:solidFill>
                  <a:srgbClr val="0066CC"/>
                </a:solidFill>
                <a:effectLst/>
                <a:uLnTx/>
                <a:uFillTx/>
                <a:latin typeface="Arial" pitchFamily="34" charset="0"/>
                <a:ea typeface="+mn-ea"/>
                <a:cs typeface="+mn-cs"/>
                <a:sym typeface="Wingdings" pitchFamily="2" charset="2"/>
              </a:rPr>
              <a:t></a:t>
            </a: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 </a:t>
            </a:r>
          </a:p>
        </p:txBody>
      </p:sp>
      <p:sp>
        <p:nvSpPr>
          <p:cNvPr id="29" name="Text Box 22">
            <a:extLst>
              <a:ext uri="{FF2B5EF4-FFF2-40B4-BE49-F238E27FC236}">
                <a16:creationId xmlns:a16="http://schemas.microsoft.com/office/drawing/2014/main" id="{ABA560CB-FDFB-3B4B-AF85-4AAF78764652}"/>
              </a:ext>
            </a:extLst>
          </p:cNvPr>
          <p:cNvSpPr txBox="1">
            <a:spLocks noChangeArrowheads="1"/>
          </p:cNvSpPr>
          <p:nvPr/>
        </p:nvSpPr>
        <p:spPr bwMode="auto">
          <a:xfrm>
            <a:off x="4702792" y="4716445"/>
            <a:ext cx="3755408" cy="1413207"/>
          </a:xfrm>
          <a:prstGeom prst="rect">
            <a:avLst/>
          </a:prstGeom>
          <a:noFill/>
          <a:ln w="12700">
            <a:noFill/>
            <a:miter lim="800000"/>
            <a:headEnd/>
            <a:tailEnd/>
          </a:ln>
          <a:effectLst/>
        </p:spPr>
        <p:txBody>
          <a:bodyPr wrap="square" lIns="90488" tIns="44450" rIns="90488" bIns="4445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sym typeface="Wingdings" pitchFamily="2" charset="2"/>
              </a:rPr>
              <a:t>same mass (</a:t>
            </a:r>
            <a:r>
              <a:rPr kumimoji="0" lang="en-US" sz="2000" b="1" i="0" u="none" strike="noStrike" kern="1200" cap="none" spc="0" normalizeH="0" baseline="0" noProof="0" dirty="0" err="1">
                <a:ln>
                  <a:noFill/>
                </a:ln>
                <a:solidFill>
                  <a:srgbClr val="FF0000"/>
                </a:solidFill>
                <a:effectLst/>
                <a:uLnTx/>
                <a:uFillTx/>
                <a:latin typeface="Symbol" pitchFamily="2" charset="2"/>
                <a:ea typeface="+mn-ea"/>
                <a:cs typeface="+mn-cs"/>
                <a:sym typeface="Wingdings" pitchFamily="2" charset="2"/>
              </a:rPr>
              <a:t>D</a:t>
            </a:r>
            <a:r>
              <a:rPr kumimoji="0" lang="en-US" sz="2000" b="1" i="0" u="none" strike="noStrike" kern="1200" cap="none" spc="0" normalizeH="0" baseline="0" noProof="0" dirty="0" err="1">
                <a:ln>
                  <a:noFill/>
                </a:ln>
                <a:solidFill>
                  <a:srgbClr val="FF0000"/>
                </a:solidFill>
                <a:effectLst/>
                <a:uLnTx/>
                <a:uFillTx/>
                <a:latin typeface="Arial" pitchFamily="34" charset="0"/>
                <a:ea typeface="+mn-ea"/>
                <a:cs typeface="+mn-cs"/>
                <a:sym typeface="Wingdings" pitchFamily="2" charset="2"/>
              </a:rPr>
              <a:t>p</a:t>
            </a: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sym typeface="Wingdings" pitchFamily="2" charset="2"/>
              </a:rPr>
              <a:t>) layers</a:t>
            </a: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sym typeface="Wingdings" pitchFamily="2" charset="2"/>
              </a:rPr>
              <a:t> are thicker: warmer than</a:t>
            </a: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Arial" pitchFamily="34" charset="0"/>
                <a:ea typeface="+mn-ea"/>
                <a:cs typeface="+mn-cs"/>
                <a:sym typeface="Wingdings" pitchFamily="2" charset="2"/>
              </a:rPr>
              <a:t> </a:t>
            </a:r>
            <a:r>
              <a:rPr kumimoji="0" lang="en-US" sz="2400" b="1" i="0" u="none" strike="noStrike" kern="1200" cap="none" spc="0" normalizeH="0" baseline="0" noProof="0" dirty="0">
                <a:ln>
                  <a:noFill/>
                </a:ln>
                <a:solidFill>
                  <a:srgbClr val="0066CC"/>
                </a:solidFill>
                <a:effectLst/>
                <a:uLnTx/>
                <a:uFillTx/>
                <a:latin typeface="Arial" pitchFamily="34" charset="0"/>
                <a:ea typeface="+mn-ea"/>
                <a:cs typeface="+mn-cs"/>
                <a:sym typeface="Wingdings" pitchFamily="2" charset="2"/>
              </a:rPr>
              <a:t>that</a:t>
            </a:r>
            <a:endParaRPr kumimoji="0" lang="en-US" sz="2400" b="1" i="0" u="none" strike="noStrike" kern="1200" cap="none" spc="0" normalizeH="0" baseline="0" noProof="0" dirty="0">
              <a:ln>
                <a:noFill/>
              </a:ln>
              <a:solidFill>
                <a:srgbClr val="FF0000"/>
              </a:solidFill>
              <a:effectLst/>
              <a:uLnTx/>
              <a:uFillTx/>
              <a:latin typeface="Arial" pitchFamily="34" charset="0"/>
              <a:ea typeface="+mn-ea"/>
              <a:cs typeface="+mn-cs"/>
            </a:endParaRPr>
          </a:p>
        </p:txBody>
      </p:sp>
      <p:sp>
        <p:nvSpPr>
          <p:cNvPr id="30" name="Text Box 22">
            <a:extLst>
              <a:ext uri="{FF2B5EF4-FFF2-40B4-BE49-F238E27FC236}">
                <a16:creationId xmlns:a16="http://schemas.microsoft.com/office/drawing/2014/main" id="{69414990-221B-FA4D-8878-A2AA56EA9B6C}"/>
              </a:ext>
            </a:extLst>
          </p:cNvPr>
          <p:cNvSpPr txBox="1">
            <a:spLocks noChangeArrowheads="1"/>
          </p:cNvSpPr>
          <p:nvPr/>
        </p:nvSpPr>
        <p:spPr bwMode="auto">
          <a:xfrm>
            <a:off x="477671" y="1481923"/>
            <a:ext cx="3550693" cy="1290097"/>
          </a:xfrm>
          <a:prstGeom prst="rect">
            <a:avLst/>
          </a:prstGeom>
          <a:noFill/>
          <a:ln w="12700">
            <a:noFill/>
            <a:miter lim="800000"/>
            <a:headEnd/>
            <a:tailEnd/>
          </a:ln>
          <a:effectLst/>
        </p:spPr>
        <p:txBody>
          <a:bodyPr wrap="square" lIns="90488" tIns="44450" rIns="90488" bIns="4445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rPr>
              <a:t>big thickness of mass (</a:t>
            </a:r>
            <a:r>
              <a:rPr kumimoji="0" lang="en-US" sz="2000" b="1" i="0" u="none" strike="noStrike" kern="1200" cap="none" spc="0" normalizeH="0" baseline="0" noProof="0" dirty="0" err="1">
                <a:ln>
                  <a:noFill/>
                </a:ln>
                <a:solidFill>
                  <a:srgbClr val="FF0000"/>
                </a:solidFill>
                <a:effectLst/>
                <a:uLnTx/>
                <a:uFillTx/>
                <a:latin typeface="Symbol" pitchFamily="2" charset="2"/>
                <a:ea typeface="+mn-ea"/>
                <a:cs typeface="+mn-cs"/>
              </a:rPr>
              <a:t>D</a:t>
            </a:r>
            <a:r>
              <a:rPr kumimoji="0" lang="en-US" sz="2000" b="1" i="0" u="none" strike="noStrike" kern="1200" cap="none" spc="0" normalizeH="0" baseline="0" noProof="0" dirty="0" err="1">
                <a:ln>
                  <a:noFill/>
                </a:ln>
                <a:solidFill>
                  <a:srgbClr val="FF0000"/>
                </a:solidFill>
                <a:effectLst/>
                <a:uLnTx/>
                <a:uFillTx/>
                <a:latin typeface="Arial" pitchFamily="34" charset="0"/>
                <a:ea typeface="+mn-ea"/>
                <a:cs typeface="+mn-cs"/>
              </a:rPr>
              <a:t>p</a:t>
            </a: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rPr>
              <a:t>)</a:t>
            </a: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rPr>
              <a:t> layers: warm compared to </a:t>
            </a:r>
            <a:r>
              <a:rPr kumimoji="0" lang="en-US" sz="2800" b="1" i="0" u="none" strike="noStrike" kern="1200" cap="none" spc="0" normalizeH="0" baseline="0" noProof="0" dirty="0">
                <a:ln>
                  <a:noFill/>
                </a:ln>
                <a:solidFill>
                  <a:srgbClr val="0066CC"/>
                </a:solidFill>
                <a:effectLst/>
                <a:uLnTx/>
                <a:uFillTx/>
                <a:latin typeface="Arial" pitchFamily="34" charset="0"/>
                <a:ea typeface="+mn-ea"/>
                <a:cs typeface="+mn-cs"/>
              </a:rPr>
              <a:t>that</a:t>
            </a:r>
            <a:r>
              <a:rPr kumimoji="0" lang="en-US" sz="2800" b="1" i="0" u="none" strike="noStrike" kern="1200" cap="none" spc="0" normalizeH="0" baseline="0" noProof="0" dirty="0">
                <a:ln>
                  <a:noFill/>
                </a:ln>
                <a:solidFill>
                  <a:srgbClr val="FF0000"/>
                </a:solidFill>
                <a:effectLst/>
                <a:uLnTx/>
                <a:uFillTx/>
                <a:latin typeface="Arial" pitchFamily="34" charset="0"/>
                <a:ea typeface="+mn-ea"/>
                <a:cs typeface="+mn-cs"/>
              </a:rPr>
              <a:t> </a:t>
            </a:r>
            <a:r>
              <a:rPr kumimoji="0" lang="en-US" sz="2800" b="1" i="0" u="none" strike="noStrike" kern="1200" cap="none" spc="0" normalizeH="0" baseline="0" noProof="0" dirty="0">
                <a:ln>
                  <a:noFill/>
                </a:ln>
                <a:solidFill>
                  <a:srgbClr val="FF0000"/>
                </a:solidFill>
                <a:effectLst/>
                <a:uLnTx/>
                <a:uFillTx/>
                <a:latin typeface="Arial" pitchFamily="34" charset="0"/>
                <a:ea typeface="+mn-ea"/>
                <a:cs typeface="+mn-cs"/>
                <a:sym typeface="Wingdings" pitchFamily="2" charset="2"/>
              </a:rPr>
              <a:t></a:t>
            </a:r>
            <a:r>
              <a:rPr kumimoji="0" lang="en-US" sz="2800" b="1" i="0" u="none" strike="noStrike" kern="1200" cap="none" spc="0" normalizeH="0" baseline="0" noProof="0" dirty="0">
                <a:ln>
                  <a:noFill/>
                </a:ln>
                <a:solidFill>
                  <a:srgbClr val="FF0000"/>
                </a:solidFill>
                <a:effectLst/>
                <a:uLnTx/>
                <a:uFillTx/>
                <a:latin typeface="Arial" pitchFamily="34" charset="0"/>
                <a:ea typeface="+mn-ea"/>
                <a:cs typeface="+mn-cs"/>
              </a:rPr>
              <a:t> </a:t>
            </a:r>
            <a:endPar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endParaRPr>
          </a:p>
        </p:txBody>
      </p:sp>
      <p:sp>
        <p:nvSpPr>
          <p:cNvPr id="31" name="Text Box 22">
            <a:extLst>
              <a:ext uri="{FF2B5EF4-FFF2-40B4-BE49-F238E27FC236}">
                <a16:creationId xmlns:a16="http://schemas.microsoft.com/office/drawing/2014/main" id="{690D5CEB-6A6C-264F-B806-68ECAFE7F33E}"/>
              </a:ext>
            </a:extLst>
          </p:cNvPr>
          <p:cNvSpPr txBox="1">
            <a:spLocks noChangeArrowheads="1"/>
          </p:cNvSpPr>
          <p:nvPr/>
        </p:nvSpPr>
        <p:spPr bwMode="auto">
          <a:xfrm>
            <a:off x="4907507" y="1331794"/>
            <a:ext cx="3550693" cy="1505540"/>
          </a:xfrm>
          <a:prstGeom prst="rect">
            <a:avLst/>
          </a:prstGeom>
          <a:noFill/>
          <a:ln w="12700">
            <a:noFill/>
            <a:miter lim="800000"/>
            <a:headEnd/>
            <a:tailEnd/>
          </a:ln>
          <a:effectLst/>
        </p:spPr>
        <p:txBody>
          <a:bodyPr wrap="square" lIns="90488" tIns="44450" rIns="90488" bIns="4445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thinner mass (</a:t>
            </a:r>
            <a:r>
              <a:rPr kumimoji="0" lang="en-US" sz="2000" b="1" i="0" u="none" strike="noStrike" kern="1200" cap="none" spc="0" normalizeH="0" baseline="0" noProof="0" dirty="0" err="1">
                <a:ln>
                  <a:noFill/>
                </a:ln>
                <a:solidFill>
                  <a:srgbClr val="0066CC"/>
                </a:solidFill>
                <a:effectLst/>
                <a:uLnTx/>
                <a:uFillTx/>
                <a:latin typeface="Symbol" pitchFamily="2" charset="2"/>
                <a:ea typeface="+mn-ea"/>
                <a:cs typeface="+mn-cs"/>
              </a:rPr>
              <a:t>D</a:t>
            </a:r>
            <a:r>
              <a:rPr kumimoji="0" lang="en-US" sz="2000" b="1" i="0" u="none" strike="noStrike" kern="1200" cap="none" spc="0" normalizeH="0" baseline="0" noProof="0" dirty="0" err="1">
                <a:ln>
                  <a:noFill/>
                </a:ln>
                <a:solidFill>
                  <a:srgbClr val="0066CC"/>
                </a:solidFill>
                <a:effectLst/>
                <a:uLnTx/>
                <a:uFillTx/>
                <a:latin typeface="Arial" pitchFamily="34" charset="0"/>
                <a:ea typeface="+mn-ea"/>
                <a:cs typeface="+mn-cs"/>
              </a:rPr>
              <a:t>p</a:t>
            </a: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 layers,</a:t>
            </a: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cooler compared to </a:t>
            </a: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800" b="1" i="0" u="none" strike="noStrike" kern="1200" cap="none" spc="0" normalizeH="0" baseline="0" noProof="0" dirty="0">
                <a:ln>
                  <a:noFill/>
                </a:ln>
                <a:solidFill>
                  <a:srgbClr val="0066CC"/>
                </a:solidFill>
                <a:effectLst/>
                <a:uLnTx/>
                <a:uFillTx/>
                <a:latin typeface="Arial" pitchFamily="34" charset="0"/>
                <a:ea typeface="+mn-ea"/>
                <a:cs typeface="+mn-cs"/>
                <a:sym typeface="Wingdings" pitchFamily="2" charset="2"/>
              </a:rPr>
              <a:t> </a:t>
            </a:r>
            <a:r>
              <a:rPr kumimoji="0" lang="en-US" sz="2800" b="1" i="0" u="none" strike="noStrike" kern="1200" cap="none" spc="0" normalizeH="0" baseline="0" noProof="0" dirty="0">
                <a:ln>
                  <a:noFill/>
                </a:ln>
                <a:solidFill>
                  <a:srgbClr val="FF0000"/>
                </a:solidFill>
                <a:effectLst/>
                <a:uLnTx/>
                <a:uFillTx/>
                <a:latin typeface="Arial" pitchFamily="34" charset="0"/>
                <a:ea typeface="+mn-ea"/>
                <a:cs typeface="+mn-cs"/>
              </a:rPr>
              <a:t>that</a:t>
            </a:r>
            <a:r>
              <a:rPr kumimoji="0" lang="en-US" sz="2800" b="1" i="0" u="none" strike="noStrike" kern="1200" cap="none" spc="0" normalizeH="0" baseline="0" noProof="0" dirty="0">
                <a:ln>
                  <a:noFill/>
                </a:ln>
                <a:solidFill>
                  <a:srgbClr val="0066CC"/>
                </a:solidFill>
                <a:effectLst/>
                <a:uLnTx/>
                <a:uFillTx/>
                <a:latin typeface="Arial" pitchFamily="34" charset="0"/>
                <a:ea typeface="+mn-ea"/>
                <a:cs typeface="+mn-cs"/>
              </a:rPr>
              <a:t> </a:t>
            </a:r>
          </a:p>
        </p:txBody>
      </p:sp>
      <p:sp>
        <p:nvSpPr>
          <p:cNvPr id="9" name="TextBox 8">
            <a:extLst>
              <a:ext uri="{FF2B5EF4-FFF2-40B4-BE49-F238E27FC236}">
                <a16:creationId xmlns:a16="http://schemas.microsoft.com/office/drawing/2014/main" id="{073CF2F5-1EEB-BC42-9EAF-863EC4D75A32}"/>
              </a:ext>
            </a:extLst>
          </p:cNvPr>
          <p:cNvSpPr txBox="1"/>
          <p:nvPr/>
        </p:nvSpPr>
        <p:spPr>
          <a:xfrm>
            <a:off x="300253" y="6311244"/>
            <a:ext cx="938077"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North</a:t>
            </a:r>
          </a:p>
        </p:txBody>
      </p:sp>
      <p:sp>
        <p:nvSpPr>
          <p:cNvPr id="40" name="TextBox 39">
            <a:extLst>
              <a:ext uri="{FF2B5EF4-FFF2-40B4-BE49-F238E27FC236}">
                <a16:creationId xmlns:a16="http://schemas.microsoft.com/office/drawing/2014/main" id="{CD0082D9-9D17-4F4B-8C5E-40EF2E3EB609}"/>
              </a:ext>
            </a:extLst>
          </p:cNvPr>
          <p:cNvSpPr txBox="1"/>
          <p:nvPr/>
        </p:nvSpPr>
        <p:spPr>
          <a:xfrm>
            <a:off x="7249239" y="6396335"/>
            <a:ext cx="989373"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South</a:t>
            </a:r>
          </a:p>
        </p:txBody>
      </p:sp>
    </p:spTree>
    <p:extLst>
      <p:ext uri="{BB962C8B-B14F-4D97-AF65-F5344CB8AC3E}">
        <p14:creationId xmlns:p14="http://schemas.microsoft.com/office/powerpoint/2010/main" val="2449504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14B5B3-4751-5C43-9ADE-DE3075C8A82B}"/>
              </a:ext>
            </a:extLst>
          </p:cNvPr>
          <p:cNvPicPr>
            <a:picLocks noChangeAspect="1"/>
          </p:cNvPicPr>
          <p:nvPr/>
        </p:nvPicPr>
        <p:blipFill>
          <a:blip r:embed="rId3"/>
          <a:stretch>
            <a:fillRect/>
          </a:stretch>
        </p:blipFill>
        <p:spPr>
          <a:xfrm>
            <a:off x="457200" y="1371600"/>
            <a:ext cx="7912100" cy="4978400"/>
          </a:xfrm>
          <a:prstGeom prst="rect">
            <a:avLst/>
          </a:prstGeom>
        </p:spPr>
      </p:pic>
      <p:sp>
        <p:nvSpPr>
          <p:cNvPr id="1453060" name="Line 4"/>
          <p:cNvSpPr>
            <a:spLocks noChangeShapeType="1"/>
          </p:cNvSpPr>
          <p:nvPr/>
        </p:nvSpPr>
        <p:spPr bwMode="auto">
          <a:xfrm>
            <a:off x="609600" y="6333704"/>
            <a:ext cx="7620000" cy="0"/>
          </a:xfrm>
          <a:prstGeom prst="line">
            <a:avLst/>
          </a:prstGeom>
          <a:noFill/>
          <a:ln w="76200">
            <a:solidFill>
              <a:schemeClr val="bg2"/>
            </a:solidFill>
            <a:round/>
            <a:headEnd/>
            <a:tailEnd/>
          </a:ln>
          <a:effec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1453063" name="Oval 7"/>
          <p:cNvSpPr>
            <a:spLocks noChangeArrowheads="1"/>
          </p:cNvSpPr>
          <p:nvPr/>
        </p:nvSpPr>
        <p:spPr bwMode="auto">
          <a:xfrm>
            <a:off x="1981200" y="2599904"/>
            <a:ext cx="2971800" cy="2057400"/>
          </a:xfrm>
          <a:prstGeom prst="ellipse">
            <a:avLst/>
          </a:prstGeom>
          <a:noFill/>
          <a:ln w="12700">
            <a:noFill/>
            <a:round/>
            <a:headEnd/>
            <a:tailEnd/>
          </a:ln>
          <a:effectLst/>
        </p:spPr>
        <p:txBody>
          <a:bodyPr wrap="none" lIns="90488" tIns="44450" rIns="90488" bIns="44450" anchor="ct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kumimoji="0" lang="en-US" sz="5400" b="1" i="0" u="none" strike="noStrike" kern="1200" cap="none" spc="0" normalizeH="0" baseline="0" noProof="0" dirty="0">
              <a:ln>
                <a:noFill/>
              </a:ln>
              <a:solidFill>
                <a:srgbClr val="000000"/>
              </a:solidFill>
              <a:effectLst/>
              <a:uLnTx/>
              <a:uFillTx/>
              <a:latin typeface="Arial" pitchFamily="34" charset="0"/>
              <a:ea typeface="+mn-ea"/>
              <a:cs typeface="+mn-cs"/>
            </a:endParaRPr>
          </a:p>
        </p:txBody>
      </p:sp>
      <p:sp>
        <p:nvSpPr>
          <p:cNvPr id="1453069" name="Text Box 13"/>
          <p:cNvSpPr txBox="1">
            <a:spLocks noChangeArrowheads="1"/>
          </p:cNvSpPr>
          <p:nvPr/>
        </p:nvSpPr>
        <p:spPr bwMode="auto">
          <a:xfrm>
            <a:off x="-20054" y="0"/>
            <a:ext cx="8478253" cy="1323439"/>
          </a:xfrm>
          <a:prstGeom prst="rect">
            <a:avLst/>
          </a:prstGeom>
          <a:noFill/>
          <a:ln w="12700">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3200" b="1" i="0" u="sng" strike="noStrike" kern="1200" cap="none" spc="0" normalizeH="0" baseline="0" noProof="0" dirty="0">
                <a:ln>
                  <a:noFill/>
                </a:ln>
                <a:solidFill>
                  <a:srgbClr val="7030A0"/>
                </a:solidFill>
                <a:effectLst/>
                <a:uLnTx/>
                <a:uFillTx/>
                <a:latin typeface="Times New Roman" pitchFamily="18" charset="0"/>
                <a:ea typeface="+mn-ea"/>
                <a:cs typeface="+mn-cs"/>
              </a:rPr>
              <a:t>contours of </a:t>
            </a:r>
            <a:r>
              <a:rPr kumimoji="0" lang="en-US" sz="3200" b="1" i="0" u="sng" strike="noStrike" kern="1200" cap="none" spc="0" normalizeH="0" baseline="0" noProof="0" dirty="0">
                <a:ln>
                  <a:noFill/>
                </a:ln>
                <a:solidFill>
                  <a:srgbClr val="FF0000"/>
                </a:solidFill>
                <a:effectLst/>
                <a:uLnTx/>
                <a:uFillTx/>
                <a:latin typeface="Symbol" pitchFamily="2" charset="2"/>
              </a:rPr>
              <a:t>q(K)</a:t>
            </a:r>
            <a:r>
              <a:rPr kumimoji="0" lang="en-US" sz="3200" b="1" i="0" u="sng" strike="noStrike" kern="1200" cap="none" spc="0" normalizeH="0" baseline="0" noProof="0" dirty="0">
                <a:ln>
                  <a:noFill/>
                </a:ln>
                <a:solidFill>
                  <a:srgbClr val="7030A0"/>
                </a:solidFill>
                <a:effectLst/>
                <a:uLnTx/>
                <a:uFillTx/>
                <a:latin typeface="Times New Roman" pitchFamily="18" charset="0"/>
                <a:ea typeface="+mn-ea"/>
                <a:cs typeface="+mn-cs"/>
              </a:rPr>
              <a:t>: it </a:t>
            </a:r>
            <a:r>
              <a:rPr kumimoji="0" lang="en-US" sz="3200" b="1" i="0" u="sng" strike="noStrike" kern="1200" cap="none" spc="0" normalizeH="0" baseline="0" noProof="0" dirty="0">
                <a:ln>
                  <a:noFill/>
                </a:ln>
                <a:solidFill>
                  <a:srgbClr val="FF00FF"/>
                </a:solidFill>
                <a:effectLst/>
                <a:uLnTx/>
                <a:uFillTx/>
                <a:latin typeface="Times New Roman" pitchFamily="18" charset="0"/>
                <a:ea typeface="+mn-ea"/>
                <a:cs typeface="+mn-cs"/>
              </a:rPr>
              <a:t>in</a:t>
            </a:r>
            <a:r>
              <a:rPr kumimoji="0" lang="en-US" sz="3200" b="1" i="0" u="sng" strike="noStrike" kern="1200" cap="none" spc="0" normalizeH="0" baseline="0" noProof="0" dirty="0">
                <a:ln>
                  <a:noFill/>
                </a:ln>
                <a:solidFill>
                  <a:srgbClr val="7030A0"/>
                </a:solidFill>
                <a:effectLst/>
                <a:uLnTx/>
                <a:uFillTx/>
                <a:latin typeface="Times New Roman" pitchFamily="18" charset="0"/>
                <a:ea typeface="+mn-ea"/>
                <a:cs typeface="+mn-cs"/>
              </a:rPr>
              <a:t>creases with height</a:t>
            </a:r>
            <a:r>
              <a:rPr kumimoji="0" lang="en-US" sz="3200" b="1" i="0" strike="noStrike" kern="1200" cap="none" spc="0" normalizeH="0" baseline="0" noProof="0" dirty="0">
                <a:ln>
                  <a:noFill/>
                </a:ln>
                <a:solidFill>
                  <a:srgbClr val="7030A0"/>
                </a:solidFill>
                <a:effectLst/>
                <a:uLnTx/>
                <a:uFillTx/>
                <a:latin typeface="Times New Roman" pitchFamily="18" charset="0"/>
                <a:ea typeface="+mn-ea"/>
                <a:cs typeface="+mn-cs"/>
              </a:rPr>
              <a:t> </a:t>
            </a: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3200" b="0" i="0" strike="noStrike" kern="1200" cap="none" spc="0" normalizeH="0" baseline="0" noProof="0" dirty="0">
                <a:ln>
                  <a:noFill/>
                </a:ln>
                <a:solidFill>
                  <a:schemeClr val="bg2"/>
                </a:solidFill>
                <a:effectLst/>
                <a:uLnTx/>
                <a:uFillTx/>
                <a:latin typeface="Times New Roman" pitchFamily="18" charset="0"/>
                <a:ea typeface="+mn-ea"/>
                <a:cs typeface="+mn-cs"/>
              </a:rPr>
              <a:t>(plus the horizontal gradients due to TWB)</a:t>
            </a:r>
            <a:endParaRPr kumimoji="0" lang="en-US" sz="2400" b="0" i="0" u="none" strike="noStrike" kern="1200" cap="none" spc="0" normalizeH="0" baseline="0" noProof="0" dirty="0">
              <a:ln>
                <a:noFill/>
              </a:ln>
              <a:solidFill>
                <a:schemeClr val="bg2"/>
              </a:solidFill>
              <a:effectLst/>
              <a:uLnTx/>
              <a:uFillTx/>
              <a:latin typeface="Times New Roman" pitchFamily="18" charset="0"/>
              <a:ea typeface="+mn-ea"/>
              <a:cs typeface="+mn-cs"/>
            </a:endParaRPr>
          </a:p>
        </p:txBody>
      </p:sp>
      <p:sp>
        <p:nvSpPr>
          <p:cNvPr id="1453078" name="Text Box 22"/>
          <p:cNvSpPr txBox="1">
            <a:spLocks noChangeArrowheads="1"/>
          </p:cNvSpPr>
          <p:nvPr/>
        </p:nvSpPr>
        <p:spPr bwMode="auto">
          <a:xfrm>
            <a:off x="366218" y="4727816"/>
            <a:ext cx="3550693" cy="1413207"/>
          </a:xfrm>
          <a:prstGeom prst="rect">
            <a:avLst/>
          </a:prstGeom>
          <a:noFill/>
          <a:ln w="12700">
            <a:noFill/>
            <a:miter lim="800000"/>
            <a:headEnd/>
            <a:tailEnd/>
          </a:ln>
          <a:effectLst/>
        </p:spPr>
        <p:txBody>
          <a:bodyPr wrap="square" lIns="90488" tIns="44450" rIns="90488" bIns="4445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small thickness of </a:t>
            </a: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mass (</a:t>
            </a:r>
            <a:r>
              <a:rPr kumimoji="0" lang="en-US" sz="2000" b="1" i="0" u="none" strike="noStrike" kern="1200" cap="none" spc="0" normalizeH="0" baseline="0" noProof="0" dirty="0" err="1">
                <a:ln>
                  <a:noFill/>
                </a:ln>
                <a:solidFill>
                  <a:srgbClr val="0066CC"/>
                </a:solidFill>
                <a:effectLst/>
                <a:uLnTx/>
                <a:uFillTx/>
                <a:latin typeface="Symbol" pitchFamily="2" charset="2"/>
                <a:ea typeface="+mn-ea"/>
                <a:cs typeface="+mn-cs"/>
              </a:rPr>
              <a:t>D</a:t>
            </a:r>
            <a:r>
              <a:rPr kumimoji="0" lang="en-US" sz="2000" b="1" i="0" u="none" strike="noStrike" kern="1200" cap="none" spc="0" normalizeH="0" baseline="0" noProof="0" dirty="0" err="1">
                <a:ln>
                  <a:noFill/>
                </a:ln>
                <a:solidFill>
                  <a:srgbClr val="0066CC"/>
                </a:solidFill>
                <a:effectLst/>
                <a:uLnTx/>
                <a:uFillTx/>
                <a:latin typeface="Arial" pitchFamily="34" charset="0"/>
                <a:ea typeface="+mn-ea"/>
                <a:cs typeface="+mn-cs"/>
              </a:rPr>
              <a:t>p</a:t>
            </a: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 layers: </a:t>
            </a: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cooler, compared to </a:t>
            </a:r>
            <a:r>
              <a:rPr kumimoji="0" lang="en-US" sz="2400" b="1" i="0" u="none" strike="noStrike" kern="1200" cap="none" spc="0" normalizeH="0" baseline="0" noProof="0" dirty="0">
                <a:ln>
                  <a:noFill/>
                </a:ln>
                <a:solidFill>
                  <a:srgbClr val="FF0000"/>
                </a:solidFill>
                <a:effectLst/>
                <a:uLnTx/>
                <a:uFillTx/>
                <a:latin typeface="Arial" pitchFamily="34" charset="0"/>
                <a:ea typeface="+mn-ea"/>
                <a:cs typeface="+mn-cs"/>
              </a:rPr>
              <a:t>that</a:t>
            </a:r>
            <a:r>
              <a:rPr kumimoji="0" lang="en-US" sz="2400" b="1" i="0" u="none" strike="noStrike" kern="1200" cap="none" spc="0" normalizeH="0" baseline="0" noProof="0" dirty="0">
                <a:ln>
                  <a:noFill/>
                </a:ln>
                <a:solidFill>
                  <a:srgbClr val="0066CC"/>
                </a:solidFill>
                <a:effectLst/>
                <a:uLnTx/>
                <a:uFillTx/>
                <a:latin typeface="Arial" pitchFamily="34" charset="0"/>
                <a:ea typeface="+mn-ea"/>
                <a:cs typeface="+mn-cs"/>
                <a:sym typeface="Wingdings" pitchFamily="2" charset="2"/>
              </a:rPr>
              <a:t></a:t>
            </a: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 </a:t>
            </a:r>
          </a:p>
        </p:txBody>
      </p:sp>
      <p:sp>
        <p:nvSpPr>
          <p:cNvPr id="29" name="Text Box 22">
            <a:extLst>
              <a:ext uri="{FF2B5EF4-FFF2-40B4-BE49-F238E27FC236}">
                <a16:creationId xmlns:a16="http://schemas.microsoft.com/office/drawing/2014/main" id="{ABA560CB-FDFB-3B4B-AF85-4AAF78764652}"/>
              </a:ext>
            </a:extLst>
          </p:cNvPr>
          <p:cNvSpPr txBox="1">
            <a:spLocks noChangeArrowheads="1"/>
          </p:cNvSpPr>
          <p:nvPr/>
        </p:nvSpPr>
        <p:spPr bwMode="auto">
          <a:xfrm>
            <a:off x="4702792" y="4716445"/>
            <a:ext cx="3755408" cy="1413207"/>
          </a:xfrm>
          <a:prstGeom prst="rect">
            <a:avLst/>
          </a:prstGeom>
          <a:noFill/>
          <a:ln w="12700">
            <a:noFill/>
            <a:miter lim="800000"/>
            <a:headEnd/>
            <a:tailEnd/>
          </a:ln>
          <a:effectLst/>
        </p:spPr>
        <p:txBody>
          <a:bodyPr wrap="square" lIns="90488" tIns="44450" rIns="90488" bIns="4445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sym typeface="Wingdings" pitchFamily="2" charset="2"/>
              </a:rPr>
              <a:t>same mass (</a:t>
            </a:r>
            <a:r>
              <a:rPr kumimoji="0" lang="en-US" sz="2000" b="1" i="0" u="none" strike="noStrike" kern="1200" cap="none" spc="0" normalizeH="0" baseline="0" noProof="0" dirty="0" err="1">
                <a:ln>
                  <a:noFill/>
                </a:ln>
                <a:solidFill>
                  <a:srgbClr val="FF0000"/>
                </a:solidFill>
                <a:effectLst/>
                <a:uLnTx/>
                <a:uFillTx/>
                <a:latin typeface="Symbol" pitchFamily="2" charset="2"/>
                <a:ea typeface="+mn-ea"/>
                <a:cs typeface="+mn-cs"/>
                <a:sym typeface="Wingdings" pitchFamily="2" charset="2"/>
              </a:rPr>
              <a:t>D</a:t>
            </a:r>
            <a:r>
              <a:rPr kumimoji="0" lang="en-US" sz="2000" b="1" i="0" u="none" strike="noStrike" kern="1200" cap="none" spc="0" normalizeH="0" baseline="0" noProof="0" dirty="0" err="1">
                <a:ln>
                  <a:noFill/>
                </a:ln>
                <a:solidFill>
                  <a:srgbClr val="FF0000"/>
                </a:solidFill>
                <a:effectLst/>
                <a:uLnTx/>
                <a:uFillTx/>
                <a:latin typeface="Arial" pitchFamily="34" charset="0"/>
                <a:ea typeface="+mn-ea"/>
                <a:cs typeface="+mn-cs"/>
                <a:sym typeface="Wingdings" pitchFamily="2" charset="2"/>
              </a:rPr>
              <a:t>p</a:t>
            </a: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sym typeface="Wingdings" pitchFamily="2" charset="2"/>
              </a:rPr>
              <a:t>) layers</a:t>
            </a: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sym typeface="Wingdings" pitchFamily="2" charset="2"/>
              </a:rPr>
              <a:t> are thicker: warmer than</a:t>
            </a: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Arial" pitchFamily="34" charset="0"/>
                <a:ea typeface="+mn-ea"/>
                <a:cs typeface="+mn-cs"/>
                <a:sym typeface="Wingdings" pitchFamily="2" charset="2"/>
              </a:rPr>
              <a:t> </a:t>
            </a:r>
            <a:r>
              <a:rPr kumimoji="0" lang="en-US" sz="2400" b="1" i="0" u="none" strike="noStrike" kern="1200" cap="none" spc="0" normalizeH="0" baseline="0" noProof="0" dirty="0">
                <a:ln>
                  <a:noFill/>
                </a:ln>
                <a:solidFill>
                  <a:srgbClr val="0066CC"/>
                </a:solidFill>
                <a:effectLst/>
                <a:uLnTx/>
                <a:uFillTx/>
                <a:latin typeface="Arial" pitchFamily="34" charset="0"/>
                <a:ea typeface="+mn-ea"/>
                <a:cs typeface="+mn-cs"/>
                <a:sym typeface="Wingdings" pitchFamily="2" charset="2"/>
              </a:rPr>
              <a:t>that</a:t>
            </a:r>
            <a:endParaRPr kumimoji="0" lang="en-US" sz="2400" b="1" i="0" u="none" strike="noStrike" kern="1200" cap="none" spc="0" normalizeH="0" baseline="0" noProof="0" dirty="0">
              <a:ln>
                <a:noFill/>
              </a:ln>
              <a:solidFill>
                <a:srgbClr val="FF0000"/>
              </a:solidFill>
              <a:effectLst/>
              <a:uLnTx/>
              <a:uFillTx/>
              <a:latin typeface="Arial" pitchFamily="34" charset="0"/>
              <a:ea typeface="+mn-ea"/>
              <a:cs typeface="+mn-cs"/>
            </a:endParaRPr>
          </a:p>
        </p:txBody>
      </p:sp>
      <p:sp>
        <p:nvSpPr>
          <p:cNvPr id="30" name="Text Box 22">
            <a:extLst>
              <a:ext uri="{FF2B5EF4-FFF2-40B4-BE49-F238E27FC236}">
                <a16:creationId xmlns:a16="http://schemas.microsoft.com/office/drawing/2014/main" id="{69414990-221B-FA4D-8878-A2AA56EA9B6C}"/>
              </a:ext>
            </a:extLst>
          </p:cNvPr>
          <p:cNvSpPr txBox="1">
            <a:spLocks noChangeArrowheads="1"/>
          </p:cNvSpPr>
          <p:nvPr/>
        </p:nvSpPr>
        <p:spPr bwMode="auto">
          <a:xfrm>
            <a:off x="477671" y="1481923"/>
            <a:ext cx="3550693" cy="1290097"/>
          </a:xfrm>
          <a:prstGeom prst="rect">
            <a:avLst/>
          </a:prstGeom>
          <a:noFill/>
          <a:ln w="12700">
            <a:noFill/>
            <a:miter lim="800000"/>
            <a:headEnd/>
            <a:tailEnd/>
          </a:ln>
          <a:effectLst/>
        </p:spPr>
        <p:txBody>
          <a:bodyPr wrap="square" lIns="90488" tIns="44450" rIns="90488" bIns="4445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rPr>
              <a:t>big thickness of mass (</a:t>
            </a:r>
            <a:r>
              <a:rPr kumimoji="0" lang="en-US" sz="2000" b="1" i="0" u="none" strike="noStrike" kern="1200" cap="none" spc="0" normalizeH="0" baseline="0" noProof="0" dirty="0" err="1">
                <a:ln>
                  <a:noFill/>
                </a:ln>
                <a:solidFill>
                  <a:srgbClr val="FF0000"/>
                </a:solidFill>
                <a:effectLst/>
                <a:uLnTx/>
                <a:uFillTx/>
                <a:latin typeface="Symbol" pitchFamily="2" charset="2"/>
                <a:ea typeface="+mn-ea"/>
                <a:cs typeface="+mn-cs"/>
              </a:rPr>
              <a:t>D</a:t>
            </a:r>
            <a:r>
              <a:rPr kumimoji="0" lang="en-US" sz="2000" b="1" i="0" u="none" strike="noStrike" kern="1200" cap="none" spc="0" normalizeH="0" baseline="0" noProof="0" dirty="0" err="1">
                <a:ln>
                  <a:noFill/>
                </a:ln>
                <a:solidFill>
                  <a:srgbClr val="FF0000"/>
                </a:solidFill>
                <a:effectLst/>
                <a:uLnTx/>
                <a:uFillTx/>
                <a:latin typeface="Arial" pitchFamily="34" charset="0"/>
                <a:ea typeface="+mn-ea"/>
                <a:cs typeface="+mn-cs"/>
              </a:rPr>
              <a:t>p</a:t>
            </a: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rPr>
              <a:t>)</a:t>
            </a: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rPr>
              <a:t> layers: warm compared to </a:t>
            </a:r>
            <a:r>
              <a:rPr kumimoji="0" lang="en-US" sz="2800" b="1" i="0" u="none" strike="noStrike" kern="1200" cap="none" spc="0" normalizeH="0" baseline="0" noProof="0" dirty="0">
                <a:ln>
                  <a:noFill/>
                </a:ln>
                <a:solidFill>
                  <a:srgbClr val="0066CC"/>
                </a:solidFill>
                <a:effectLst/>
                <a:uLnTx/>
                <a:uFillTx/>
                <a:latin typeface="Arial" pitchFamily="34" charset="0"/>
                <a:ea typeface="+mn-ea"/>
                <a:cs typeface="+mn-cs"/>
              </a:rPr>
              <a:t>that</a:t>
            </a:r>
            <a:r>
              <a:rPr kumimoji="0" lang="en-US" sz="2800" b="1" i="0" u="none" strike="noStrike" kern="1200" cap="none" spc="0" normalizeH="0" baseline="0" noProof="0" dirty="0">
                <a:ln>
                  <a:noFill/>
                </a:ln>
                <a:solidFill>
                  <a:srgbClr val="FF0000"/>
                </a:solidFill>
                <a:effectLst/>
                <a:uLnTx/>
                <a:uFillTx/>
                <a:latin typeface="Arial" pitchFamily="34" charset="0"/>
                <a:ea typeface="+mn-ea"/>
                <a:cs typeface="+mn-cs"/>
              </a:rPr>
              <a:t> </a:t>
            </a:r>
            <a:r>
              <a:rPr kumimoji="0" lang="en-US" sz="2800" b="1" i="0" u="none" strike="noStrike" kern="1200" cap="none" spc="0" normalizeH="0" baseline="0" noProof="0" dirty="0">
                <a:ln>
                  <a:noFill/>
                </a:ln>
                <a:solidFill>
                  <a:srgbClr val="FF0000"/>
                </a:solidFill>
                <a:effectLst/>
                <a:uLnTx/>
                <a:uFillTx/>
                <a:latin typeface="Arial" pitchFamily="34" charset="0"/>
                <a:ea typeface="+mn-ea"/>
                <a:cs typeface="+mn-cs"/>
                <a:sym typeface="Wingdings" pitchFamily="2" charset="2"/>
              </a:rPr>
              <a:t></a:t>
            </a:r>
            <a:r>
              <a:rPr kumimoji="0" lang="en-US" sz="2800" b="1" i="0" u="none" strike="noStrike" kern="1200" cap="none" spc="0" normalizeH="0" baseline="0" noProof="0" dirty="0">
                <a:ln>
                  <a:noFill/>
                </a:ln>
                <a:solidFill>
                  <a:srgbClr val="FF0000"/>
                </a:solidFill>
                <a:effectLst/>
                <a:uLnTx/>
                <a:uFillTx/>
                <a:latin typeface="Arial" pitchFamily="34" charset="0"/>
                <a:ea typeface="+mn-ea"/>
                <a:cs typeface="+mn-cs"/>
              </a:rPr>
              <a:t> </a:t>
            </a:r>
            <a:endParaRPr kumimoji="0" lang="en-US" sz="2000" b="1" i="0" u="none" strike="noStrike" kern="1200" cap="none" spc="0" normalizeH="0" baseline="0" noProof="0" dirty="0">
              <a:ln>
                <a:noFill/>
              </a:ln>
              <a:solidFill>
                <a:srgbClr val="FF0000"/>
              </a:solidFill>
              <a:effectLst/>
              <a:uLnTx/>
              <a:uFillTx/>
              <a:latin typeface="Arial" pitchFamily="34" charset="0"/>
              <a:ea typeface="+mn-ea"/>
              <a:cs typeface="+mn-cs"/>
            </a:endParaRPr>
          </a:p>
        </p:txBody>
      </p:sp>
      <p:sp>
        <p:nvSpPr>
          <p:cNvPr id="31" name="Text Box 22">
            <a:extLst>
              <a:ext uri="{FF2B5EF4-FFF2-40B4-BE49-F238E27FC236}">
                <a16:creationId xmlns:a16="http://schemas.microsoft.com/office/drawing/2014/main" id="{690D5CEB-6A6C-264F-B806-68ECAFE7F33E}"/>
              </a:ext>
            </a:extLst>
          </p:cNvPr>
          <p:cNvSpPr txBox="1">
            <a:spLocks noChangeArrowheads="1"/>
          </p:cNvSpPr>
          <p:nvPr/>
        </p:nvSpPr>
        <p:spPr bwMode="auto">
          <a:xfrm>
            <a:off x="4907507" y="1331794"/>
            <a:ext cx="3550693" cy="1505540"/>
          </a:xfrm>
          <a:prstGeom prst="rect">
            <a:avLst/>
          </a:prstGeom>
          <a:noFill/>
          <a:ln w="12700">
            <a:noFill/>
            <a:miter lim="800000"/>
            <a:headEnd/>
            <a:tailEnd/>
          </a:ln>
          <a:effectLst/>
        </p:spPr>
        <p:txBody>
          <a:bodyPr wrap="square" lIns="90488" tIns="44450" rIns="90488" bIns="4445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thinner mass (</a:t>
            </a:r>
            <a:r>
              <a:rPr kumimoji="0" lang="en-US" sz="2000" b="1" i="0" u="none" strike="noStrike" kern="1200" cap="none" spc="0" normalizeH="0" baseline="0" noProof="0" dirty="0" err="1">
                <a:ln>
                  <a:noFill/>
                </a:ln>
                <a:solidFill>
                  <a:srgbClr val="0066CC"/>
                </a:solidFill>
                <a:effectLst/>
                <a:uLnTx/>
                <a:uFillTx/>
                <a:latin typeface="Symbol" pitchFamily="2" charset="2"/>
                <a:ea typeface="+mn-ea"/>
                <a:cs typeface="+mn-cs"/>
              </a:rPr>
              <a:t>D</a:t>
            </a:r>
            <a:r>
              <a:rPr kumimoji="0" lang="en-US" sz="2000" b="1" i="0" u="none" strike="noStrike" kern="1200" cap="none" spc="0" normalizeH="0" baseline="0" noProof="0" dirty="0" err="1">
                <a:ln>
                  <a:noFill/>
                </a:ln>
                <a:solidFill>
                  <a:srgbClr val="0066CC"/>
                </a:solidFill>
                <a:effectLst/>
                <a:uLnTx/>
                <a:uFillTx/>
                <a:latin typeface="Arial" pitchFamily="34" charset="0"/>
                <a:ea typeface="+mn-ea"/>
                <a:cs typeface="+mn-cs"/>
              </a:rPr>
              <a:t>p</a:t>
            </a: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 layers,</a:t>
            </a: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66CC"/>
                </a:solidFill>
                <a:effectLst/>
                <a:uLnTx/>
                <a:uFillTx/>
                <a:latin typeface="Arial" pitchFamily="34" charset="0"/>
                <a:ea typeface="+mn-ea"/>
                <a:cs typeface="+mn-cs"/>
              </a:rPr>
              <a:t>cooler compared to </a:t>
            </a: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800" b="1" i="0" u="none" strike="noStrike" kern="1200" cap="none" spc="0" normalizeH="0" baseline="0" noProof="0" dirty="0">
                <a:ln>
                  <a:noFill/>
                </a:ln>
                <a:solidFill>
                  <a:srgbClr val="0066CC"/>
                </a:solidFill>
                <a:effectLst/>
                <a:uLnTx/>
                <a:uFillTx/>
                <a:latin typeface="Arial" pitchFamily="34" charset="0"/>
                <a:ea typeface="+mn-ea"/>
                <a:cs typeface="+mn-cs"/>
                <a:sym typeface="Wingdings" pitchFamily="2" charset="2"/>
              </a:rPr>
              <a:t> </a:t>
            </a:r>
            <a:r>
              <a:rPr kumimoji="0" lang="en-US" sz="2800" b="1" i="0" u="none" strike="noStrike" kern="1200" cap="none" spc="0" normalizeH="0" baseline="0" noProof="0" dirty="0">
                <a:ln>
                  <a:noFill/>
                </a:ln>
                <a:solidFill>
                  <a:srgbClr val="FF0000"/>
                </a:solidFill>
                <a:effectLst/>
                <a:uLnTx/>
                <a:uFillTx/>
                <a:latin typeface="Arial" pitchFamily="34" charset="0"/>
                <a:ea typeface="+mn-ea"/>
                <a:cs typeface="+mn-cs"/>
              </a:rPr>
              <a:t>that</a:t>
            </a:r>
            <a:r>
              <a:rPr kumimoji="0" lang="en-US" sz="2800" b="1" i="0" u="none" strike="noStrike" kern="1200" cap="none" spc="0" normalizeH="0" baseline="0" noProof="0" dirty="0">
                <a:ln>
                  <a:noFill/>
                </a:ln>
                <a:solidFill>
                  <a:srgbClr val="0066CC"/>
                </a:solidFill>
                <a:effectLst/>
                <a:uLnTx/>
                <a:uFillTx/>
                <a:latin typeface="Arial" pitchFamily="34" charset="0"/>
                <a:ea typeface="+mn-ea"/>
                <a:cs typeface="+mn-cs"/>
              </a:rPr>
              <a:t> </a:t>
            </a:r>
          </a:p>
        </p:txBody>
      </p:sp>
      <p:sp>
        <p:nvSpPr>
          <p:cNvPr id="9" name="TextBox 8">
            <a:extLst>
              <a:ext uri="{FF2B5EF4-FFF2-40B4-BE49-F238E27FC236}">
                <a16:creationId xmlns:a16="http://schemas.microsoft.com/office/drawing/2014/main" id="{073CF2F5-1EEB-BC42-9EAF-863EC4D75A32}"/>
              </a:ext>
            </a:extLst>
          </p:cNvPr>
          <p:cNvSpPr txBox="1"/>
          <p:nvPr/>
        </p:nvSpPr>
        <p:spPr>
          <a:xfrm>
            <a:off x="300253" y="6311244"/>
            <a:ext cx="938077"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North</a:t>
            </a:r>
          </a:p>
        </p:txBody>
      </p:sp>
      <p:sp>
        <p:nvSpPr>
          <p:cNvPr id="40" name="TextBox 39">
            <a:extLst>
              <a:ext uri="{FF2B5EF4-FFF2-40B4-BE49-F238E27FC236}">
                <a16:creationId xmlns:a16="http://schemas.microsoft.com/office/drawing/2014/main" id="{CD0082D9-9D17-4F4B-8C5E-40EF2E3EB609}"/>
              </a:ext>
            </a:extLst>
          </p:cNvPr>
          <p:cNvSpPr txBox="1"/>
          <p:nvPr/>
        </p:nvSpPr>
        <p:spPr>
          <a:xfrm>
            <a:off x="7249239" y="6396335"/>
            <a:ext cx="989373"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South</a:t>
            </a:r>
          </a:p>
        </p:txBody>
      </p:sp>
    </p:spTree>
    <p:extLst>
      <p:ext uri="{BB962C8B-B14F-4D97-AF65-F5344CB8AC3E}">
        <p14:creationId xmlns:p14="http://schemas.microsoft.com/office/powerpoint/2010/main" val="704612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7B37-25C2-9E45-BCC3-AD28F0FC57F7}"/>
              </a:ext>
            </a:extLst>
          </p:cNvPr>
          <p:cNvSpPr>
            <a:spLocks noGrp="1"/>
          </p:cNvSpPr>
          <p:nvPr>
            <p:ph type="title"/>
          </p:nvPr>
        </p:nvSpPr>
        <p:spPr/>
        <p:txBody>
          <a:bodyPr/>
          <a:lstStyle/>
          <a:p>
            <a:r>
              <a:rPr lang="en-US" dirty="0">
                <a:solidFill>
                  <a:schemeClr val="bg2"/>
                </a:solidFill>
              </a:rPr>
              <a:t>That view emphasized </a:t>
            </a:r>
            <a:r>
              <a:rPr lang="en-US" i="1" dirty="0">
                <a:solidFill>
                  <a:srgbClr val="C00000"/>
                </a:solidFill>
              </a:rPr>
              <a:t>jet streams</a:t>
            </a:r>
            <a:r>
              <a:rPr lang="en-US" dirty="0">
                <a:solidFill>
                  <a:schemeClr val="bg2"/>
                </a:solidFill>
              </a:rPr>
              <a:t> as the unit of flow</a:t>
            </a:r>
          </a:p>
        </p:txBody>
      </p:sp>
      <p:sp>
        <p:nvSpPr>
          <p:cNvPr id="3" name="Content Placeholder 2">
            <a:extLst>
              <a:ext uri="{FF2B5EF4-FFF2-40B4-BE49-F238E27FC236}">
                <a16:creationId xmlns:a16="http://schemas.microsoft.com/office/drawing/2014/main" id="{14374774-83FB-6748-A1DB-A2D2FC42BA0A}"/>
              </a:ext>
            </a:extLst>
          </p:cNvPr>
          <p:cNvSpPr>
            <a:spLocks noGrp="1"/>
          </p:cNvSpPr>
          <p:nvPr>
            <p:ph idx="1"/>
          </p:nvPr>
        </p:nvSpPr>
        <p:spPr/>
        <p:txBody>
          <a:bodyPr/>
          <a:lstStyle/>
          <a:p>
            <a:r>
              <a:rPr lang="en-US" dirty="0">
                <a:solidFill>
                  <a:schemeClr val="bg2"/>
                </a:solidFill>
              </a:rPr>
              <a:t>OK, suppose we want to think in those terms. </a:t>
            </a:r>
          </a:p>
          <a:p>
            <a:r>
              <a:rPr lang="en-US" dirty="0">
                <a:solidFill>
                  <a:schemeClr val="bg2"/>
                </a:solidFill>
              </a:rPr>
              <a:t>What is a jet made of? </a:t>
            </a:r>
          </a:p>
          <a:p>
            <a:pPr lvl="1"/>
            <a:r>
              <a:rPr lang="en-US" i="1" dirty="0">
                <a:solidFill>
                  <a:schemeClr val="bg2"/>
                </a:solidFill>
              </a:rPr>
              <a:t>momentum, or ½ its square KE </a:t>
            </a:r>
          </a:p>
          <a:p>
            <a:pPr lvl="2"/>
            <a:r>
              <a:rPr lang="en-US" dirty="0">
                <a:solidFill>
                  <a:schemeClr val="bg2"/>
                </a:solidFill>
              </a:rPr>
              <a:t>per unit mass</a:t>
            </a:r>
          </a:p>
          <a:p>
            <a:r>
              <a:rPr lang="en-US" dirty="0">
                <a:solidFill>
                  <a:schemeClr val="bg2"/>
                </a:solidFill>
              </a:rPr>
              <a:t>What equation governs momentum? </a:t>
            </a:r>
          </a:p>
          <a:p>
            <a:endParaRPr lang="en-US" dirty="0">
              <a:solidFill>
                <a:schemeClr val="bg2"/>
              </a:solidFill>
            </a:endParaRPr>
          </a:p>
          <a:p>
            <a:endParaRPr lang="en-US" i="1" dirty="0">
              <a:solidFill>
                <a:schemeClr val="bg2"/>
              </a:solidFill>
            </a:endParaRPr>
          </a:p>
        </p:txBody>
      </p:sp>
      <p:pic>
        <p:nvPicPr>
          <p:cNvPr id="5" name="Picture 7" descr="final">
            <a:extLst>
              <a:ext uri="{FF2B5EF4-FFF2-40B4-BE49-F238E27FC236}">
                <a16:creationId xmlns:a16="http://schemas.microsoft.com/office/drawing/2014/main" id="{711D81B4-B020-E249-A1F0-320FEC2EF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6667"/>
          <a:stretch>
            <a:fillRect/>
          </a:stretch>
        </p:blipFill>
        <p:spPr bwMode="auto">
          <a:xfrm>
            <a:off x="1828800" y="5257800"/>
            <a:ext cx="48768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1156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7B37-25C2-9E45-BCC3-AD28F0FC57F7}"/>
              </a:ext>
            </a:extLst>
          </p:cNvPr>
          <p:cNvSpPr>
            <a:spLocks noGrp="1"/>
          </p:cNvSpPr>
          <p:nvPr>
            <p:ph type="title"/>
          </p:nvPr>
        </p:nvSpPr>
        <p:spPr/>
        <p:txBody>
          <a:bodyPr/>
          <a:lstStyle/>
          <a:p>
            <a:r>
              <a:rPr lang="en-US" dirty="0">
                <a:solidFill>
                  <a:schemeClr val="bg2"/>
                </a:solidFill>
              </a:rPr>
              <a:t>That view emphasized </a:t>
            </a:r>
            <a:r>
              <a:rPr lang="en-US" i="1" dirty="0">
                <a:solidFill>
                  <a:srgbClr val="C00000"/>
                </a:solidFill>
              </a:rPr>
              <a:t>jet streams</a:t>
            </a:r>
            <a:r>
              <a:rPr lang="en-US" dirty="0">
                <a:solidFill>
                  <a:schemeClr val="bg2"/>
                </a:solidFill>
              </a:rPr>
              <a:t> as the unit of flow</a:t>
            </a:r>
          </a:p>
        </p:txBody>
      </p:sp>
      <p:sp>
        <p:nvSpPr>
          <p:cNvPr id="3" name="Content Placeholder 2">
            <a:extLst>
              <a:ext uri="{FF2B5EF4-FFF2-40B4-BE49-F238E27FC236}">
                <a16:creationId xmlns:a16="http://schemas.microsoft.com/office/drawing/2014/main" id="{14374774-83FB-6748-A1DB-A2D2FC42BA0A}"/>
              </a:ext>
            </a:extLst>
          </p:cNvPr>
          <p:cNvSpPr>
            <a:spLocks noGrp="1"/>
          </p:cNvSpPr>
          <p:nvPr>
            <p:ph idx="1"/>
          </p:nvPr>
        </p:nvSpPr>
        <p:spPr>
          <a:xfrm>
            <a:off x="457200" y="1981200"/>
            <a:ext cx="8534400" cy="4114800"/>
          </a:xfrm>
        </p:spPr>
        <p:txBody>
          <a:bodyPr/>
          <a:lstStyle/>
          <a:p>
            <a:endParaRPr lang="en-US" dirty="0">
              <a:solidFill>
                <a:schemeClr val="bg2"/>
              </a:solidFill>
            </a:endParaRPr>
          </a:p>
          <a:p>
            <a:endParaRPr lang="en-US" dirty="0">
              <a:solidFill>
                <a:schemeClr val="bg2"/>
              </a:solidFill>
            </a:endParaRPr>
          </a:p>
          <a:p>
            <a:r>
              <a:rPr lang="en-US" dirty="0">
                <a:solidFill>
                  <a:schemeClr val="bg2"/>
                </a:solidFill>
              </a:rPr>
              <a:t>To predict vector momentum </a:t>
            </a:r>
            <a:r>
              <a:rPr lang="en-US" b="1" dirty="0" err="1">
                <a:solidFill>
                  <a:schemeClr val="bg2"/>
                </a:solidFill>
              </a:rPr>
              <a:t>V</a:t>
            </a:r>
            <a:r>
              <a:rPr lang="en-US" b="1" baseline="-25000" dirty="0" err="1">
                <a:solidFill>
                  <a:schemeClr val="bg2"/>
                </a:solidFill>
              </a:rPr>
              <a:t>h</a:t>
            </a:r>
            <a:r>
              <a:rPr lang="en-US" dirty="0">
                <a:solidFill>
                  <a:schemeClr val="bg2"/>
                </a:solidFill>
              </a:rPr>
              <a:t>, need </a:t>
            </a:r>
            <a:r>
              <a:rPr lang="en-US" dirty="0">
                <a:solidFill>
                  <a:schemeClr val="bg2"/>
                </a:solidFill>
                <a:latin typeface="Symbol" pitchFamily="2" charset="2"/>
              </a:rPr>
              <a:t>F</a:t>
            </a:r>
            <a:endParaRPr lang="en-US" dirty="0">
              <a:solidFill>
                <a:schemeClr val="bg2"/>
              </a:solidFill>
            </a:endParaRPr>
          </a:p>
          <a:p>
            <a:r>
              <a:rPr lang="en-US" dirty="0">
                <a:solidFill>
                  <a:schemeClr val="bg2"/>
                </a:solidFill>
              </a:rPr>
              <a:t>But that drags thermo into our equation set</a:t>
            </a:r>
          </a:p>
          <a:p>
            <a:pPr lvl="2"/>
            <a:r>
              <a:rPr lang="en-US" dirty="0">
                <a:solidFill>
                  <a:schemeClr val="bg2"/>
                </a:solidFill>
              </a:rPr>
              <a:t>must</a:t>
            </a:r>
            <a:r>
              <a:rPr lang="en-US" i="1" dirty="0">
                <a:solidFill>
                  <a:schemeClr val="bg2"/>
                </a:solidFill>
              </a:rPr>
              <a:t> predict</a:t>
            </a:r>
            <a:r>
              <a:rPr lang="en-US" dirty="0">
                <a:solidFill>
                  <a:schemeClr val="bg2"/>
                </a:solidFill>
              </a:rPr>
              <a:t> T, not just guess its structure by TWB</a:t>
            </a:r>
          </a:p>
          <a:p>
            <a:endParaRPr lang="en-US" dirty="0">
              <a:solidFill>
                <a:schemeClr val="bg2"/>
              </a:solidFill>
            </a:endParaRPr>
          </a:p>
          <a:p>
            <a:r>
              <a:rPr lang="en-US" dirty="0">
                <a:solidFill>
                  <a:schemeClr val="bg2"/>
                </a:solidFill>
              </a:rPr>
              <a:t>We work hard to avoid that with </a:t>
            </a:r>
            <a:r>
              <a:rPr lang="en-US" i="1" dirty="0">
                <a:solidFill>
                  <a:schemeClr val="bg2"/>
                </a:solidFill>
              </a:rPr>
              <a:t>vorticity</a:t>
            </a:r>
            <a:r>
              <a:rPr lang="en-US" dirty="0">
                <a:solidFill>
                  <a:schemeClr val="bg2"/>
                </a:solidFill>
              </a:rPr>
              <a:t> </a:t>
            </a:r>
            <a:endParaRPr lang="en-US" dirty="0">
              <a:solidFill>
                <a:schemeClr val="bg2"/>
              </a:solidFill>
              <a:latin typeface="Symbol" pitchFamily="2" charset="2"/>
            </a:endParaRPr>
          </a:p>
          <a:p>
            <a:endParaRPr lang="en-US" dirty="0">
              <a:solidFill>
                <a:schemeClr val="bg2"/>
              </a:solidFill>
              <a:latin typeface="Symbol" pitchFamily="2" charset="2"/>
            </a:endParaRPr>
          </a:p>
          <a:p>
            <a:endParaRPr lang="en-US" i="1" dirty="0">
              <a:solidFill>
                <a:schemeClr val="bg2"/>
              </a:solidFill>
            </a:endParaRPr>
          </a:p>
        </p:txBody>
      </p:sp>
      <p:pic>
        <p:nvPicPr>
          <p:cNvPr id="5" name="Picture 7" descr="final">
            <a:extLst>
              <a:ext uri="{FF2B5EF4-FFF2-40B4-BE49-F238E27FC236}">
                <a16:creationId xmlns:a16="http://schemas.microsoft.com/office/drawing/2014/main" id="{24FBA10F-954E-9943-BFDB-792B58672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6667"/>
          <a:stretch>
            <a:fillRect/>
          </a:stretch>
        </p:blipFill>
        <p:spPr bwMode="auto">
          <a:xfrm>
            <a:off x="2057400" y="1981200"/>
            <a:ext cx="48768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7317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2387278-8F2E-9041-ADEE-945CE5A8B761}"/>
              </a:ext>
            </a:extLst>
          </p:cNvPr>
          <p:cNvSpPr>
            <a:spLocks noGrp="1" noChangeArrowheads="1"/>
          </p:cNvSpPr>
          <p:nvPr>
            <p:ph type="title"/>
          </p:nvPr>
        </p:nvSpPr>
        <p:spPr>
          <a:xfrm>
            <a:off x="228600" y="304800"/>
            <a:ext cx="8610600" cy="609600"/>
          </a:xfrm>
        </p:spPr>
        <p:txBody>
          <a:bodyPr/>
          <a:lstStyle/>
          <a:p>
            <a:pPr eaLnBrk="1" hangingPunct="1">
              <a:defRPr/>
            </a:pPr>
            <a:r>
              <a:rPr lang="en-US" sz="4000" i="1" dirty="0"/>
              <a:t>Holy grail of dynamics</a:t>
            </a:r>
            <a:r>
              <a:rPr lang="en-US" sz="4000" dirty="0"/>
              <a:t>: get div &amp; </a:t>
            </a:r>
            <a:r>
              <a:rPr lang="en-US" sz="4000" dirty="0">
                <a:latin typeface="Symbol" charset="2"/>
                <a:sym typeface="Symbol" charset="2"/>
              </a:rPr>
              <a:t></a:t>
            </a:r>
            <a:endParaRPr lang="en-US" sz="4000" b="1" dirty="0">
              <a:solidFill>
                <a:srgbClr val="FFFF00"/>
              </a:solidFill>
              <a:effectLst>
                <a:outerShdw blurRad="38100" dist="38100" dir="2700000" algn="tl">
                  <a:srgbClr val="DDDDDD"/>
                </a:outerShdw>
              </a:effectLst>
              <a:latin typeface="Times" charset="0"/>
            </a:endParaRPr>
          </a:p>
        </p:txBody>
      </p:sp>
      <p:pic>
        <p:nvPicPr>
          <p:cNvPr id="40963" name="Picture 7" descr="final">
            <a:extLst>
              <a:ext uri="{FF2B5EF4-FFF2-40B4-BE49-F238E27FC236}">
                <a16:creationId xmlns:a16="http://schemas.microsoft.com/office/drawing/2014/main" id="{2B8C7FCF-3352-3444-BDFC-8BB2765646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6667"/>
          <a:stretch>
            <a:fillRect/>
          </a:stretch>
        </p:blipFill>
        <p:spPr bwMode="auto">
          <a:xfrm>
            <a:off x="2057400" y="990600"/>
            <a:ext cx="48768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Text Box 8">
            <a:extLst>
              <a:ext uri="{FF2B5EF4-FFF2-40B4-BE49-F238E27FC236}">
                <a16:creationId xmlns:a16="http://schemas.microsoft.com/office/drawing/2014/main" id="{9C96A9BE-FCEA-084C-8EA8-4358D6C5532D}"/>
              </a:ext>
            </a:extLst>
          </p:cNvPr>
          <p:cNvSpPr txBox="1">
            <a:spLocks noChangeArrowheads="1"/>
          </p:cNvSpPr>
          <p:nvPr/>
        </p:nvSpPr>
        <p:spPr bwMode="auto">
          <a:xfrm>
            <a:off x="533400" y="2133600"/>
            <a:ext cx="8077200" cy="1160463"/>
          </a:xfrm>
          <a:prstGeom prst="rect">
            <a:avLst/>
          </a:prstGeom>
          <a:noFill/>
          <a:ln w="9525">
            <a:noFill/>
            <a:miter lim="800000"/>
            <a:headEnd/>
            <a:tailEnd/>
          </a:ln>
        </p:spPr>
        <p:txBody>
          <a:bodyPr>
            <a:spAutoFit/>
          </a:bodyPr>
          <a:lstStyle/>
          <a:p>
            <a:pPr marL="0" marR="0" lvl="0" indent="0" algn="l" defTabSz="457200" rtl="0" eaLnBrk="1" fontAlgn="base" latinLnBrk="0" hangingPunct="1">
              <a:lnSpc>
                <a:spcPct val="100000"/>
              </a:lnSpc>
              <a:spcBef>
                <a:spcPct val="50000"/>
              </a:spcBef>
              <a:spcAft>
                <a:spcPct val="0"/>
              </a:spcAft>
              <a:buClrTx/>
              <a:buSzTx/>
              <a:buFontTx/>
              <a:buNone/>
              <a:tabLst/>
              <a:defRPr/>
            </a:pPr>
            <a:r>
              <a:rPr kumimoji="0" lang="en-US" sz="2800" b="0" i="0" u="sng" strike="noStrike" kern="1200" cap="none" spc="0" normalizeH="0" baseline="0" noProof="0" dirty="0" err="1">
                <a:ln>
                  <a:noFill/>
                </a:ln>
                <a:solidFill>
                  <a:srgbClr val="FF3300"/>
                </a:solidFill>
                <a:effectLst>
                  <a:outerShdw blurRad="38100" dist="38100" dir="2700000" algn="tl">
                    <a:srgbClr val="DDDDDD"/>
                  </a:outerShdw>
                </a:effectLst>
                <a:uLnTx/>
                <a:uFillTx/>
                <a:latin typeface="Times" charset="0"/>
                <a:ea typeface="ＭＳ Ｐゴシック" pitchFamily="-84" charset="-128"/>
              </a:rPr>
              <a:t>Gotta</a:t>
            </a:r>
            <a:r>
              <a:rPr kumimoji="0" lang="en-US" sz="2800" b="0" i="0" u="none" strike="noStrike" kern="1200" cap="none" spc="0" normalizeH="0" baseline="0" noProof="0" dirty="0">
                <a:ln>
                  <a:noFill/>
                </a:ln>
                <a:solidFill>
                  <a:srgbClr val="FF3300"/>
                </a:solidFill>
                <a:effectLst>
                  <a:outerShdw blurRad="38100" dist="38100" dir="2700000" algn="tl">
                    <a:srgbClr val="DDDDDD"/>
                  </a:outerShdw>
                </a:effectLst>
                <a:uLnTx/>
                <a:uFillTx/>
                <a:latin typeface="Times" charset="0"/>
                <a:ea typeface="ＭＳ Ｐゴシック" pitchFamily="-84" charset="-128"/>
              </a:rPr>
              <a:t> avoid dragging thermo into this via </a:t>
            </a:r>
            <a:r>
              <a:rPr kumimoji="0" lang="en-US" sz="2800" b="0" i="0" u="none" strike="noStrike" kern="1200" cap="none" spc="0" normalizeH="0" baseline="0" noProof="0" dirty="0">
                <a:ln>
                  <a:noFill/>
                </a:ln>
                <a:solidFill>
                  <a:srgbClr val="FF3300"/>
                </a:solidFill>
                <a:effectLst>
                  <a:outerShdw blurRad="38100" dist="38100" dir="2700000" algn="tl">
                    <a:srgbClr val="DDDDDD"/>
                  </a:outerShdw>
                </a:effectLst>
                <a:uLnTx/>
                <a:uFillTx/>
                <a:latin typeface="Symbol" charset="2"/>
                <a:ea typeface="ＭＳ Ｐゴシック" pitchFamily="-84" charset="-128"/>
                <a:sym typeface="Symbol" charset="2"/>
              </a:rPr>
              <a:t></a:t>
            </a:r>
          </a:p>
          <a:p>
            <a:pPr marL="0" marR="0" lvl="0" indent="0" algn="l" defTabSz="457200" rtl="0" eaLnBrk="1" fontAlgn="base" latinLnBrk="0" hangingPunct="1">
              <a:lnSpc>
                <a:spcPct val="100000"/>
              </a:lnSpc>
              <a:spcBef>
                <a:spcPct val="50000"/>
              </a:spcBef>
              <a:spcAft>
                <a:spcPct val="0"/>
              </a:spcAft>
              <a:buClrTx/>
              <a:buSzTx/>
              <a:buFontTx/>
              <a:buNone/>
              <a:tabLst/>
              <a:defRPr/>
            </a:pPr>
            <a:r>
              <a:rPr kumimoji="0" lang="en-US" sz="2800" b="0" i="0" u="none" strike="noStrike" kern="1200" cap="none" spc="0" normalizeH="0" baseline="0" noProof="0" dirty="0">
                <a:ln>
                  <a:noFill/>
                </a:ln>
                <a:solidFill>
                  <a:srgbClr val="FF3300"/>
                </a:solidFill>
                <a:effectLst>
                  <a:outerShdw blurRad="38100" dist="38100" dir="2700000" algn="tl">
                    <a:srgbClr val="DDDDDD"/>
                  </a:outerShdw>
                </a:effectLst>
                <a:uLnTx/>
                <a:uFillTx/>
                <a:latin typeface="Arial"/>
                <a:ea typeface="ＭＳ Ｐゴシック" pitchFamily="-84" charset="-128"/>
              </a:rPr>
              <a:t>Get rid of</a:t>
            </a:r>
            <a:r>
              <a:rPr kumimoji="0" lang="en-US" sz="2800" b="0" i="0" u="none" strike="noStrike" kern="1200" cap="none" spc="0" normalizeH="0" baseline="0" noProof="0" dirty="0">
                <a:ln>
                  <a:noFill/>
                </a:ln>
                <a:solidFill>
                  <a:srgbClr val="FF3300"/>
                </a:solidFill>
                <a:effectLst>
                  <a:outerShdw blurRad="38100" dist="38100" dir="2700000" algn="tl">
                    <a:srgbClr val="DDDDDD"/>
                  </a:outerShdw>
                </a:effectLst>
                <a:uLnTx/>
                <a:uFillTx/>
                <a:latin typeface="Symbol" charset="2"/>
                <a:ea typeface="ＭＳ Ｐゴシック" pitchFamily="-84" charset="-128"/>
                <a:sym typeface="Symbol" charset="2"/>
              </a:rPr>
              <a:t></a:t>
            </a:r>
            <a:r>
              <a:rPr kumimoji="0" lang="en-US" sz="2800" b="0" i="0" u="none" strike="noStrike" kern="1200" cap="none" spc="0" normalizeH="0" baseline="0" noProof="0" dirty="0">
                <a:ln>
                  <a:noFill/>
                </a:ln>
                <a:solidFill>
                  <a:srgbClr val="FF3300"/>
                </a:solidFill>
                <a:effectLst>
                  <a:outerShdw blurRad="38100" dist="38100" dir="2700000" algn="tl">
                    <a:srgbClr val="DDDDDD"/>
                  </a:outerShdw>
                </a:effectLst>
                <a:uLnTx/>
                <a:uFillTx/>
                <a:latin typeface="Arial"/>
                <a:ea typeface="ＭＳ Ｐゴシック" pitchFamily="-84" charset="-128"/>
              </a:rPr>
              <a:t>at </a:t>
            </a:r>
            <a:r>
              <a:rPr kumimoji="0" lang="en-US" sz="2800" b="0" i="0" u="sng" strike="noStrike" kern="1200" cap="none" spc="0" normalizeH="0" baseline="0" noProof="0" dirty="0">
                <a:ln>
                  <a:noFill/>
                </a:ln>
                <a:solidFill>
                  <a:srgbClr val="FF3300"/>
                </a:solidFill>
                <a:effectLst>
                  <a:outerShdw blurRad="38100" dist="38100" dir="2700000" algn="tl">
                    <a:srgbClr val="DDDDDD"/>
                  </a:outerShdw>
                </a:effectLst>
                <a:uLnTx/>
                <a:uFillTx/>
                <a:latin typeface="Arial"/>
                <a:ea typeface="ＭＳ Ｐゴシック" pitchFamily="-84" charset="-128"/>
              </a:rPr>
              <a:t>any cost</a:t>
            </a:r>
            <a:r>
              <a:rPr kumimoji="0" lang="en-US" sz="2800" b="0" i="0" u="none" strike="noStrike" kern="1200" cap="none" spc="0" normalizeH="0" baseline="0" noProof="0" dirty="0">
                <a:ln>
                  <a:noFill/>
                </a:ln>
                <a:solidFill>
                  <a:srgbClr val="FF3300"/>
                </a:solidFill>
                <a:effectLst>
                  <a:outerShdw blurRad="38100" dist="38100" dir="2700000" algn="tl">
                    <a:srgbClr val="DDDDDD"/>
                  </a:outerShdw>
                </a:effectLst>
                <a:uLnTx/>
                <a:uFillTx/>
                <a:latin typeface="Arial"/>
                <a:ea typeface="ＭＳ Ｐゴシック" pitchFamily="-84" charset="-128"/>
              </a:rPr>
              <a:t>. </a:t>
            </a:r>
            <a:r>
              <a:rPr kumimoji="0" lang="en-US" sz="2800" b="1" i="0" u="none" strike="noStrike" kern="1200" cap="none" spc="0" normalizeH="0" baseline="0" noProof="0" dirty="0">
                <a:ln>
                  <a:noFill/>
                </a:ln>
                <a:solidFill>
                  <a:srgbClr val="FF3300"/>
                </a:solidFill>
                <a:effectLst>
                  <a:outerShdw blurRad="38100" dist="38100" dir="2700000" algn="tl">
                    <a:srgbClr val="DDDDDD"/>
                  </a:outerShdw>
                </a:effectLst>
                <a:uLnTx/>
                <a:uFillTx/>
                <a:latin typeface="Arial"/>
                <a:ea typeface="ＭＳ Ｐゴシック" pitchFamily="-84" charset="-128"/>
              </a:rPr>
              <a:t>Curl to the rescue!</a:t>
            </a:r>
          </a:p>
        </p:txBody>
      </p:sp>
      <p:pic>
        <p:nvPicPr>
          <p:cNvPr id="8211" name="Picture 19" descr="final">
            <a:extLst>
              <a:ext uri="{FF2B5EF4-FFF2-40B4-BE49-F238E27FC236}">
                <a16:creationId xmlns:a16="http://schemas.microsoft.com/office/drawing/2014/main" id="{5ADED4DB-0A5C-C246-9B50-8AED4D3A86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429000"/>
            <a:ext cx="80264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2" name="AutoShape 20">
            <a:extLst>
              <a:ext uri="{FF2B5EF4-FFF2-40B4-BE49-F238E27FC236}">
                <a16:creationId xmlns:a16="http://schemas.microsoft.com/office/drawing/2014/main" id="{127606E3-8F92-664A-A48F-EB482192077C}"/>
              </a:ext>
            </a:extLst>
          </p:cNvPr>
          <p:cNvSpPr>
            <a:spLocks noChangeArrowheads="1"/>
          </p:cNvSpPr>
          <p:nvPr/>
        </p:nvSpPr>
        <p:spPr bwMode="auto">
          <a:xfrm>
            <a:off x="6705600" y="3352800"/>
            <a:ext cx="1219200" cy="1143000"/>
          </a:xfrm>
          <a:custGeom>
            <a:avLst/>
            <a:gdLst>
              <a:gd name="T0" fmla="*/ 1942170529 w 21600"/>
              <a:gd name="T1" fmla="*/ 0 h 21600"/>
              <a:gd name="T2" fmla="*/ 568804891 w 21600"/>
              <a:gd name="T3" fmla="*/ 468679054 h 21600"/>
              <a:gd name="T4" fmla="*/ 0 w 21600"/>
              <a:gd name="T5" fmla="*/ 1600299219 h 21600"/>
              <a:gd name="T6" fmla="*/ 568804891 w 21600"/>
              <a:gd name="T7" fmla="*/ 2147483647 h 21600"/>
              <a:gd name="T8" fmla="*/ 1942170529 w 21600"/>
              <a:gd name="T9" fmla="*/ 2147483647 h 21600"/>
              <a:gd name="T10" fmla="*/ 2147483647 w 21600"/>
              <a:gd name="T11" fmla="*/ 2147483647 h 21600"/>
              <a:gd name="T12" fmla="*/ 2147483647 w 21600"/>
              <a:gd name="T13" fmla="*/ 1600299219 h 21600"/>
              <a:gd name="T14" fmla="*/ 2147483647 w 21600"/>
              <a:gd name="T15" fmla="*/ 468679054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699" y="9117"/>
                  <a:pt x="2699" y="10799"/>
                </a:cubicBezTo>
                <a:cubicBezTo>
                  <a:pt x="2700" y="15273"/>
                  <a:pt x="6326" y="18900"/>
                  <a:pt x="10800" y="18900"/>
                </a:cubicBezTo>
                <a:cubicBezTo>
                  <a:pt x="12482" y="18900"/>
                  <a:pt x="14122" y="18376"/>
                  <a:pt x="15493" y="17401"/>
                </a:cubicBezTo>
                <a:lnTo>
                  <a:pt x="4198" y="6106"/>
                </a:lnTo>
                <a:close/>
              </a:path>
            </a:pathLst>
          </a:custGeom>
          <a:solidFill>
            <a:srgbClr val="FF0000"/>
          </a:solidFill>
          <a:ln w="9525">
            <a:solidFill>
              <a:schemeClr val="tx1"/>
            </a:solidFill>
            <a:miter lim="800000"/>
            <a:headEnd/>
            <a:tailEnd/>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8213" name="Text Box 21">
            <a:extLst>
              <a:ext uri="{FF2B5EF4-FFF2-40B4-BE49-F238E27FC236}">
                <a16:creationId xmlns:a16="http://schemas.microsoft.com/office/drawing/2014/main" id="{1FD799E5-AAAC-0348-8A94-C86642F1D934}"/>
              </a:ext>
            </a:extLst>
          </p:cNvPr>
          <p:cNvSpPr txBox="1">
            <a:spLocks noChangeArrowheads="1"/>
          </p:cNvSpPr>
          <p:nvPr/>
        </p:nvSpPr>
        <p:spPr bwMode="auto">
          <a:xfrm>
            <a:off x="6324600" y="4419600"/>
            <a:ext cx="236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rPr>
              <a:t>Ker-CHING!</a:t>
            </a:r>
          </a:p>
        </p:txBody>
      </p:sp>
      <p:sp>
        <p:nvSpPr>
          <p:cNvPr id="8214" name="Text Box 22">
            <a:extLst>
              <a:ext uri="{FF2B5EF4-FFF2-40B4-BE49-F238E27FC236}">
                <a16:creationId xmlns:a16="http://schemas.microsoft.com/office/drawing/2014/main" id="{65A9A985-CD88-AB4F-8787-2C6C936D1468}"/>
              </a:ext>
            </a:extLst>
          </p:cNvPr>
          <p:cNvSpPr txBox="1">
            <a:spLocks noChangeArrowheads="1"/>
          </p:cNvSpPr>
          <p:nvPr/>
        </p:nvSpPr>
        <p:spPr bwMode="auto">
          <a:xfrm>
            <a:off x="762000" y="4953000"/>
            <a:ext cx="76200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Braggadocio" pitchFamily="82" charset="77"/>
                <a:ea typeface="ＭＳ Ｐゴシック" panose="020B0600070205080204" pitchFamily="34" charset="-128"/>
              </a:rPr>
              <a:t>We are Masters of the Universe with our sexy vector identities! </a:t>
            </a:r>
          </a:p>
          <a:p>
            <a:pPr marL="0" marR="0" lvl="0" indent="0" algn="ctr" defTabSz="4572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Braggadocio" pitchFamily="82" charset="77"/>
                <a:ea typeface="ＭＳ Ｐゴシック" panose="020B0600070205080204" pitchFamily="34" charset="-128"/>
              </a:rPr>
              <a:t>The grail is in the bag!</a:t>
            </a:r>
          </a:p>
        </p:txBody>
      </p:sp>
    </p:spTree>
    <p:extLst>
      <p:ext uri="{BB962C8B-B14F-4D97-AF65-F5344CB8AC3E}">
        <p14:creationId xmlns:p14="http://schemas.microsoft.com/office/powerpoint/2010/main" val="3134367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2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2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213">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214">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2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3" grpId="0" build="p" autoUpdateAnimBg="0"/>
      <p:bldP spid="8214"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BD47FCD-E2F9-4148-AE5B-BDA1BD64C8BC}"/>
              </a:ext>
            </a:extLst>
          </p:cNvPr>
          <p:cNvSpPr>
            <a:spLocks noGrp="1" noChangeArrowheads="1"/>
          </p:cNvSpPr>
          <p:nvPr>
            <p:ph type="title"/>
          </p:nvPr>
        </p:nvSpPr>
        <p:spPr>
          <a:xfrm>
            <a:off x="609600" y="76200"/>
            <a:ext cx="7772400" cy="762000"/>
          </a:xfrm>
        </p:spPr>
        <p:txBody>
          <a:bodyPr/>
          <a:lstStyle/>
          <a:p>
            <a:pPr eaLnBrk="1" hangingPunct="1"/>
            <a:r>
              <a:rPr lang="en-US" altLang="en-US" sz="3200">
                <a:solidFill>
                  <a:srgbClr val="FF0000"/>
                </a:solidFill>
              </a:rPr>
              <a:t>Heh heh ... did I say "any cost"... ? gulp</a:t>
            </a:r>
          </a:p>
        </p:txBody>
      </p:sp>
      <p:pic>
        <p:nvPicPr>
          <p:cNvPr id="41987" name="Picture 4">
            <a:extLst>
              <a:ext uri="{FF2B5EF4-FFF2-40B4-BE49-F238E27FC236}">
                <a16:creationId xmlns:a16="http://schemas.microsoft.com/office/drawing/2014/main" id="{F7CF751C-60E0-1444-8B17-FD20074C4D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30250"/>
            <a:ext cx="9144000" cy="567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Rectangle 5">
            <a:extLst>
              <a:ext uri="{FF2B5EF4-FFF2-40B4-BE49-F238E27FC236}">
                <a16:creationId xmlns:a16="http://schemas.microsoft.com/office/drawing/2014/main" id="{2F2EC1FC-848F-1443-9B62-FD382BC23268}"/>
              </a:ext>
            </a:extLst>
          </p:cNvPr>
          <p:cNvSpPr>
            <a:spLocks noChangeArrowheads="1"/>
          </p:cNvSpPr>
          <p:nvPr/>
        </p:nvSpPr>
        <p:spPr bwMode="auto">
          <a:xfrm>
            <a:off x="2057400" y="5562600"/>
            <a:ext cx="914400" cy="762000"/>
          </a:xfrm>
          <a:prstGeom prst="rect">
            <a:avLst/>
          </a:prstGeom>
          <a:noFill/>
          <a:ln w="571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2294" name="Text Box 6">
            <a:extLst>
              <a:ext uri="{FF2B5EF4-FFF2-40B4-BE49-F238E27FC236}">
                <a16:creationId xmlns:a16="http://schemas.microsoft.com/office/drawing/2014/main" id="{7D078D07-848E-0848-A922-8AAA609E326B}"/>
              </a:ext>
            </a:extLst>
          </p:cNvPr>
          <p:cNvSpPr txBox="1">
            <a:spLocks noChangeArrowheads="1"/>
          </p:cNvSpPr>
          <p:nvPr/>
        </p:nvSpPr>
        <p:spPr bwMode="auto">
          <a:xfrm>
            <a:off x="76200" y="64008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dirty="0">
                <a:ln>
                  <a:noFill/>
                </a:ln>
                <a:solidFill>
                  <a:srgbClr val="0000FF"/>
                </a:solidFill>
                <a:effectLst/>
                <a:uLnTx/>
                <a:uFillTx/>
                <a:latin typeface="Arial" panose="020B0604020202020204" pitchFamily="34" charset="0"/>
                <a:ea typeface="ＭＳ Ｐゴシック" panose="020B0600070205080204" pitchFamily="34" charset="-128"/>
              </a:rPr>
              <a:t>Wait a sec, what's this??</a:t>
            </a: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endParaRPr>
          </a:p>
        </p:txBody>
      </p:sp>
      <p:sp>
        <p:nvSpPr>
          <p:cNvPr id="12296" name="Text Box 8">
            <a:extLst>
              <a:ext uri="{FF2B5EF4-FFF2-40B4-BE49-F238E27FC236}">
                <a16:creationId xmlns:a16="http://schemas.microsoft.com/office/drawing/2014/main" id="{15197CB7-CB89-BF4F-B5AC-D166B98EDA59}"/>
              </a:ext>
            </a:extLst>
          </p:cNvPr>
          <p:cNvSpPr>
            <a:spLocks noGrp="1" noChangeArrowheads="1"/>
          </p:cNvSpPr>
          <p:nvPr>
            <p:ph type="body" idx="1"/>
          </p:nvPr>
        </p:nvSpPr>
        <p:spPr>
          <a:xfrm>
            <a:off x="3429000" y="6172200"/>
            <a:ext cx="5181600" cy="533400"/>
          </a:xfrm>
        </p:spPr>
        <p:txBody>
          <a:bodyPr/>
          <a:lstStyle/>
          <a:p>
            <a:pPr>
              <a:spcBef>
                <a:spcPct val="50000"/>
              </a:spcBef>
              <a:buFontTx/>
              <a:buNone/>
            </a:pPr>
            <a:r>
              <a:rPr lang="en-US" altLang="en-US" sz="2400" dirty="0">
                <a:solidFill>
                  <a:srgbClr val="0000FF"/>
                </a:solidFill>
              </a:rPr>
              <a:t> </a:t>
            </a:r>
            <a:r>
              <a:rPr lang="en-US" altLang="en-US" sz="1800" dirty="0">
                <a:solidFill>
                  <a:srgbClr val="FF0000"/>
                </a:solidFill>
              </a:rPr>
              <a:t>Can we scrape back some of these cobwebs?</a:t>
            </a:r>
            <a:endParaRPr lang="en-US" altLang="en-US" sz="2400" dirty="0"/>
          </a:p>
        </p:txBody>
      </p:sp>
    </p:spTree>
    <p:extLst>
      <p:ext uri="{BB962C8B-B14F-4D97-AF65-F5344CB8AC3E}">
        <p14:creationId xmlns:p14="http://schemas.microsoft.com/office/powerpoint/2010/main" val="3808755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29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nimBg="1"/>
      <p:bldP spid="12294" grpId="0" build="p" autoUpdateAnimBg="0"/>
      <p:bldP spid="12296"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mporary">
  <a:themeElements>
    <a:clrScheme name="">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ntemporary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ntemporary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ntemporary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ntemporary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ntemporary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ntemporary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1" charset="0"/>
            <a:ea typeface="ＭＳ Ｐゴシック" pitchFamily="-111" charset="-128"/>
            <a:cs typeface="ＭＳ Ｐゴシック" pitchFamily="-11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1" charset="0"/>
            <a:ea typeface="ＭＳ Ｐゴシック" pitchFamily="-111" charset="-128"/>
            <a:cs typeface="ＭＳ Ｐゴシック" pitchFamily="-11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4510</TotalTime>
  <Words>1561</Words>
  <Application>Microsoft Office PowerPoint</Application>
  <PresentationFormat>On-screen Show (4:3)</PresentationFormat>
  <Paragraphs>245</Paragraphs>
  <Slides>38</Slides>
  <Notes>11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38</vt:i4>
      </vt:variant>
    </vt:vector>
  </HeadingPairs>
  <TitlesOfParts>
    <vt:vector size="48" baseType="lpstr">
      <vt:lpstr>Academy Engraved LET Plain</vt:lpstr>
      <vt:lpstr>Arial</vt:lpstr>
      <vt:lpstr>Braggadocio</vt:lpstr>
      <vt:lpstr>Calibri</vt:lpstr>
      <vt:lpstr>Symbol</vt:lpstr>
      <vt:lpstr>Times</vt:lpstr>
      <vt:lpstr>Times New Roman</vt:lpstr>
      <vt:lpstr>Office Theme</vt:lpstr>
      <vt:lpstr>Contemporary</vt:lpstr>
      <vt:lpstr>1_Blank Presentation</vt:lpstr>
      <vt:lpstr>Warm-core vs. cool-core vortices Combining the prior concepts of:  thermal wind and vorticity  Background first, then  Assignment: slides 22-38</vt:lpstr>
      <vt:lpstr>The big idea of it</vt:lpstr>
      <vt:lpstr>PowerPoint Presentation</vt:lpstr>
      <vt:lpstr>PowerPoint Presentation</vt:lpstr>
      <vt:lpstr>PowerPoint Presentation</vt:lpstr>
      <vt:lpstr>That view emphasized jet streams as the unit of flow</vt:lpstr>
      <vt:lpstr>That view emphasized jet streams as the unit of flow</vt:lpstr>
      <vt:lpstr>Holy grail of dynamics: get div &amp; </vt:lpstr>
      <vt:lpstr>Heh heh ... did I say "any cost"... ? gulp</vt:lpstr>
      <vt:lpstr>This view emphasizes vortices as the unit of flow</vt:lpstr>
      <vt:lpstr>So what’s the TWB structure of a vortex? </vt:lpstr>
      <vt:lpstr>PowerPoint Presentation</vt:lpstr>
      <vt:lpstr>PowerPoint Presentation</vt:lpstr>
      <vt:lpstr>PowerPoint Presentation</vt:lpstr>
      <vt:lpstr>PowerPoint Presentation</vt:lpstr>
      <vt:lpstr>PowerPoint Presentation</vt:lpstr>
      <vt:lpstr>PowerPoint Presentation</vt:lpstr>
      <vt:lpstr>Generalization: PV</vt:lpstr>
      <vt:lpstr>Balanced anticyclones exist too...</vt:lpstr>
      <vt:lpstr>Vorticity (or PV) blobs</vt:lpstr>
      <vt:lpstr>Since our main weather concern is in the lower troposphere (where water is),</vt:lpstr>
      <vt:lpstr>IDV lab assignment -- part 1</vt:lpstr>
      <vt:lpstr>IDV lab assignment -- part 1</vt:lpstr>
      <vt:lpstr>A warm core anticyclone</vt:lpstr>
      <vt:lpstr>A warm core cyclone</vt:lpstr>
      <vt:lpstr>A cool core anticyclone</vt:lpstr>
      <vt:lpstr>Isentropic surfaces</vt:lpstr>
      <vt:lpstr>IDV Lab assignment part 2</vt:lpstr>
      <vt:lpstr>Mean slope of the 310K isosurface</vt:lpstr>
      <vt:lpstr>A depression in the 310K surface </vt:lpstr>
      <vt:lpstr>A peak on the 310K isosurface </vt:lpstr>
      <vt:lpstr>Mean slope of the 330K isosurface</vt:lpstr>
      <vt:lpstr>A depression in the 330K surface</vt:lpstr>
      <vt:lpstr>A peak on the 330K isosurface</vt:lpstr>
      <vt:lpstr>Mean slope of the 360K isosurface</vt:lpstr>
      <vt:lpstr>A depression in the 360K surface</vt:lpstr>
      <vt:lpstr>A peak on the 360K isosurface</vt:lpstr>
      <vt:lpstr>Use the Print facility of Powerpoint</vt:lpstr>
    </vt:vector>
  </TitlesOfParts>
  <Manager/>
  <Company>Univ of Miami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 and warm and cool core vortex structure</dc:title>
  <dc:subject/>
  <dc:creator>Brian Mapes</dc:creator>
  <cp:keywords/>
  <dc:description/>
  <cp:lastModifiedBy>Sisam Shrestha</cp:lastModifiedBy>
  <cp:revision>176</cp:revision>
  <dcterms:created xsi:type="dcterms:W3CDTF">2017-03-09T19:32:50Z</dcterms:created>
  <dcterms:modified xsi:type="dcterms:W3CDTF">2019-10-09T13:36:14Z</dcterms:modified>
  <cp:category/>
</cp:coreProperties>
</file>