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378" r:id="rId3"/>
    <p:sldId id="379" r:id="rId4"/>
    <p:sldId id="380" r:id="rId5"/>
    <p:sldId id="381" r:id="rId6"/>
    <p:sldId id="382" r:id="rId7"/>
    <p:sldId id="384" r:id="rId8"/>
    <p:sldId id="383"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434" autoAdjust="0"/>
  </p:normalViewPr>
  <p:slideViewPr>
    <p:cSldViewPr snapToGrid="0">
      <p:cViewPr varScale="1">
        <p:scale>
          <a:sx n="76" d="100"/>
          <a:sy n="76" d="100"/>
        </p:scale>
        <p:origin x="426" y="108"/>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33"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22/10/2022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xmlns=""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2BC638D5-718C-4E49-9D1E-190F3C8E07C2}"/>
              </a:ext>
            </a:extLst>
          </p:cNvPr>
          <p:cNvSpPr>
            <a:spLocks noGrp="1"/>
          </p:cNvSpPr>
          <p:nvPr>
            <p:ph type="dt" sz="half" idx="10"/>
          </p:nvPr>
        </p:nvSpPr>
        <p:spPr/>
        <p:txBody>
          <a:bodyPr/>
          <a:lstStyle/>
          <a:p>
            <a:fld id="{20D1709E-3946-46D0-AB21-FE17C010AAA6}" type="datetimeFigureOut">
              <a:rPr lang="es-CO" smtClean="0"/>
              <a:t>22/10/2022</a:t>
            </a:fld>
            <a:endParaRPr lang="es-CO"/>
          </a:p>
        </p:txBody>
      </p:sp>
      <p:sp>
        <p:nvSpPr>
          <p:cNvPr id="5" name="Marcador de pie de página 4">
            <a:extLst>
              <a:ext uri="{FF2B5EF4-FFF2-40B4-BE49-F238E27FC236}">
                <a16:creationId xmlns:a16="http://schemas.microsoft.com/office/drawing/2014/main" xmlns=""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xmlns=""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AF922-BFAF-44E6-8AFB-FBEF3F4E2A8D}"/>
              </a:ext>
            </a:extLst>
          </p:cNvPr>
          <p:cNvSpPr>
            <a:spLocks noGrp="1"/>
          </p:cNvSpPr>
          <p:nvPr>
            <p:ph type="dt" sz="half" idx="10"/>
          </p:nvPr>
        </p:nvSpPr>
        <p:spPr/>
        <p:txBody>
          <a:bodyPr/>
          <a:lstStyle/>
          <a:p>
            <a:fld id="{20D1709E-3946-46D0-AB21-FE17C010AAA6}" type="datetimeFigureOut">
              <a:rPr lang="es-CO" smtClean="0"/>
              <a:t>22/10/2022</a:t>
            </a:fld>
            <a:endParaRPr lang="es-CO"/>
          </a:p>
        </p:txBody>
      </p:sp>
      <p:sp>
        <p:nvSpPr>
          <p:cNvPr id="5" name="Marcador de pie de página 4">
            <a:extLst>
              <a:ext uri="{FF2B5EF4-FFF2-40B4-BE49-F238E27FC236}">
                <a16:creationId xmlns:a16="http://schemas.microsoft.com/office/drawing/2014/main" xmlns=""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EF89162C-18BA-4599-A8AB-FC4ECB05A9EB}"/>
              </a:ext>
            </a:extLst>
          </p:cNvPr>
          <p:cNvSpPr>
            <a:spLocks noGrp="1"/>
          </p:cNvSpPr>
          <p:nvPr>
            <p:ph type="dt" sz="half" idx="10"/>
          </p:nvPr>
        </p:nvSpPr>
        <p:spPr/>
        <p:txBody>
          <a:bodyPr/>
          <a:lstStyle/>
          <a:p>
            <a:fld id="{20D1709E-3946-46D0-AB21-FE17C010AAA6}" type="datetimeFigureOut">
              <a:rPr lang="es-CO" smtClean="0"/>
              <a:t>22/10/2022</a:t>
            </a:fld>
            <a:endParaRPr lang="es-CO"/>
          </a:p>
        </p:txBody>
      </p:sp>
      <p:sp>
        <p:nvSpPr>
          <p:cNvPr id="8" name="Marcador de pie de página 7">
            <a:extLst>
              <a:ext uri="{FF2B5EF4-FFF2-40B4-BE49-F238E27FC236}">
                <a16:creationId xmlns:a16="http://schemas.microsoft.com/office/drawing/2014/main" xmlns=""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0ED10905-2E74-417D-B07D-7B1A9F8BA4DC}"/>
              </a:ext>
            </a:extLst>
          </p:cNvPr>
          <p:cNvSpPr>
            <a:spLocks noGrp="1"/>
          </p:cNvSpPr>
          <p:nvPr>
            <p:ph type="dt" sz="half" idx="10"/>
          </p:nvPr>
        </p:nvSpPr>
        <p:spPr/>
        <p:txBody>
          <a:bodyPr/>
          <a:lstStyle/>
          <a:p>
            <a:fld id="{20D1709E-3946-46D0-AB21-FE17C010AAA6}" type="datetimeFigureOut">
              <a:rPr lang="es-CO" smtClean="0"/>
              <a:t>22/10/2022</a:t>
            </a:fld>
            <a:endParaRPr lang="es-CO"/>
          </a:p>
        </p:txBody>
      </p:sp>
      <p:sp>
        <p:nvSpPr>
          <p:cNvPr id="4" name="Marcador de pie de página 3">
            <a:extLst>
              <a:ext uri="{FF2B5EF4-FFF2-40B4-BE49-F238E27FC236}">
                <a16:creationId xmlns:a16="http://schemas.microsoft.com/office/drawing/2014/main" xmlns=""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a16="http://schemas.microsoft.com/office/drawing/2014/main" xmlns=""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177A5E3B-651B-4CA4-B2B7-24787CADE4A2}"/>
              </a:ext>
            </a:extLst>
          </p:cNvPr>
          <p:cNvSpPr>
            <a:spLocks noGrp="1"/>
          </p:cNvSpPr>
          <p:nvPr>
            <p:ph type="dt" sz="half" idx="10"/>
          </p:nvPr>
        </p:nvSpPr>
        <p:spPr/>
        <p:txBody>
          <a:bodyPr/>
          <a:lstStyle/>
          <a:p>
            <a:fld id="{20D1709E-3946-46D0-AB21-FE17C010AAA6}" type="datetimeFigureOut">
              <a:rPr lang="es-CO" smtClean="0"/>
              <a:t>22/10/2022</a:t>
            </a:fld>
            <a:endParaRPr lang="es-CO"/>
          </a:p>
        </p:txBody>
      </p:sp>
      <p:sp>
        <p:nvSpPr>
          <p:cNvPr id="6" name="Marcador de pie de página 5">
            <a:extLst>
              <a:ext uri="{FF2B5EF4-FFF2-40B4-BE49-F238E27FC236}">
                <a16:creationId xmlns:a16="http://schemas.microsoft.com/office/drawing/2014/main" xmlns=""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304120D9-3139-4247-8249-76C6B65EE3D5}"/>
              </a:ext>
            </a:extLst>
          </p:cNvPr>
          <p:cNvSpPr>
            <a:spLocks noGrp="1"/>
          </p:cNvSpPr>
          <p:nvPr>
            <p:ph type="dt" sz="half" idx="10"/>
          </p:nvPr>
        </p:nvSpPr>
        <p:spPr/>
        <p:txBody>
          <a:bodyPr/>
          <a:lstStyle/>
          <a:p>
            <a:fld id="{20D1709E-3946-46D0-AB21-FE17C010AAA6}" type="datetimeFigureOut">
              <a:rPr lang="es-CO" smtClean="0"/>
              <a:t>22/10/2022</a:t>
            </a:fld>
            <a:endParaRPr lang="es-CO"/>
          </a:p>
        </p:txBody>
      </p:sp>
      <p:sp>
        <p:nvSpPr>
          <p:cNvPr id="6" name="Marcador de pie de página 5">
            <a:extLst>
              <a:ext uri="{FF2B5EF4-FFF2-40B4-BE49-F238E27FC236}">
                <a16:creationId xmlns:a16="http://schemas.microsoft.com/office/drawing/2014/main" xmlns=""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DC3E86A-F4EC-451F-BB90-76AC435D6089}"/>
              </a:ext>
            </a:extLst>
          </p:cNvPr>
          <p:cNvSpPr>
            <a:spLocks noGrp="1"/>
          </p:cNvSpPr>
          <p:nvPr>
            <p:ph type="dt" sz="half" idx="10"/>
          </p:nvPr>
        </p:nvSpPr>
        <p:spPr/>
        <p:txBody>
          <a:bodyPr/>
          <a:lstStyle/>
          <a:p>
            <a:fld id="{20D1709E-3946-46D0-AB21-FE17C010AAA6}" type="datetimeFigureOut">
              <a:rPr lang="es-CO" smtClean="0"/>
              <a:t>22/10/2022</a:t>
            </a:fld>
            <a:endParaRPr lang="es-CO"/>
          </a:p>
        </p:txBody>
      </p:sp>
      <p:sp>
        <p:nvSpPr>
          <p:cNvPr id="5" name="Marcador de pie de página 4">
            <a:extLst>
              <a:ext uri="{FF2B5EF4-FFF2-40B4-BE49-F238E27FC236}">
                <a16:creationId xmlns:a16="http://schemas.microsoft.com/office/drawing/2014/main" xmlns=""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C9021-E32F-4B8E-BB06-5A91B194A9C7}"/>
              </a:ext>
            </a:extLst>
          </p:cNvPr>
          <p:cNvSpPr>
            <a:spLocks noGrp="1"/>
          </p:cNvSpPr>
          <p:nvPr>
            <p:ph type="dt" sz="half" idx="10"/>
          </p:nvPr>
        </p:nvSpPr>
        <p:spPr/>
        <p:txBody>
          <a:bodyPr/>
          <a:lstStyle/>
          <a:p>
            <a:fld id="{20D1709E-3946-46D0-AB21-FE17C010AAA6}" type="datetimeFigureOut">
              <a:rPr lang="es-CO" smtClean="0"/>
              <a:t>22/10/2022</a:t>
            </a:fld>
            <a:endParaRPr lang="es-CO"/>
          </a:p>
        </p:txBody>
      </p:sp>
      <p:sp>
        <p:nvSpPr>
          <p:cNvPr id="5" name="Marcador de pie de página 4">
            <a:extLst>
              <a:ext uri="{FF2B5EF4-FFF2-40B4-BE49-F238E27FC236}">
                <a16:creationId xmlns:a16="http://schemas.microsoft.com/office/drawing/2014/main" xmlns=""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xmlns=""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22/10/2022</a:t>
            </a:fld>
            <a:endParaRPr lang="es-CO"/>
          </a:p>
        </p:txBody>
      </p:sp>
      <p:sp>
        <p:nvSpPr>
          <p:cNvPr id="5" name="Marcador de pie de página 4">
            <a:extLst>
              <a:ext uri="{FF2B5EF4-FFF2-40B4-BE49-F238E27FC236}">
                <a16:creationId xmlns:a16="http://schemas.microsoft.com/office/drawing/2014/main" xmlns=""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5" name="Rectángulo 4">
            <a:extLst>
              <a:ext uri="{FF2B5EF4-FFF2-40B4-BE49-F238E27FC236}">
                <a16:creationId xmlns:a16="http://schemas.microsoft.com/office/drawing/2014/main" xmlns=""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a16="http://schemas.microsoft.com/office/drawing/2014/main" xmlns=""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BASES DE DATOS RELACIONALES</a:t>
            </a:r>
            <a:endParaRPr lang="es-CO" sz="3200" dirty="0">
              <a:solidFill>
                <a:srgbClr val="3366CA"/>
              </a:solidFill>
              <a:latin typeface="Volkswagen-Medium" pitchFamily="2" charset="0"/>
            </a:endParaRPr>
          </a:p>
        </p:txBody>
      </p:sp>
      <p:sp>
        <p:nvSpPr>
          <p:cNvPr id="7" name="2 Marcador de texto">
            <a:extLst>
              <a:ext uri="{FF2B5EF4-FFF2-40B4-BE49-F238E27FC236}">
                <a16:creationId xmlns:a16="http://schemas.microsoft.com/office/drawing/2014/main" xmlns="" id="{4185A630-10D0-4A68-B775-CDEA3FC338CC}"/>
              </a:ext>
            </a:extLst>
          </p:cNvPr>
          <p:cNvSpPr txBox="1">
            <a:spLocks/>
          </p:cNvSpPr>
          <p:nvPr/>
        </p:nvSpPr>
        <p:spPr>
          <a:xfrm>
            <a:off x="927534" y="5273142"/>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ahyp="http://schemas.microsoft.com/office/drawing/2018/hyperlinkcolor" xmlns=""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a16="http://schemas.microsoft.com/office/drawing/2014/main" xmlns="" id="{F6E59D80-076C-4696-A8CA-B30D77AEDCFC}"/>
              </a:ext>
            </a:extLst>
          </p:cNvPr>
          <p:cNvGrpSpPr/>
          <p:nvPr/>
        </p:nvGrpSpPr>
        <p:grpSpPr>
          <a:xfrm flipH="1">
            <a:off x="431717" y="5095128"/>
            <a:ext cx="237104" cy="710199"/>
            <a:chOff x="2319338" y="1338263"/>
            <a:chExt cx="1416050" cy="5519738"/>
          </a:xfrm>
        </p:grpSpPr>
        <p:sp>
          <p:nvSpPr>
            <p:cNvPr id="9" name="Freeform 99">
              <a:extLst>
                <a:ext uri="{FF2B5EF4-FFF2-40B4-BE49-F238E27FC236}">
                  <a16:creationId xmlns:a16="http://schemas.microsoft.com/office/drawing/2014/main" xmlns=""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a16="http://schemas.microsoft.com/office/drawing/2014/main" xmlns=""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a16="http://schemas.microsoft.com/office/drawing/2014/main" xmlns=""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a16="http://schemas.microsoft.com/office/drawing/2014/main" xmlns=""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a16="http://schemas.microsoft.com/office/drawing/2014/main" xmlns=""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a16="http://schemas.microsoft.com/office/drawing/2014/main" xmlns=""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a16="http://schemas.microsoft.com/office/drawing/2014/main" xmlns=""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a16="http://schemas.microsoft.com/office/drawing/2014/main" xmlns=""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a16="http://schemas.microsoft.com/office/drawing/2014/main" xmlns=""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a16="http://schemas.microsoft.com/office/drawing/2014/main" xmlns=""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a16="http://schemas.microsoft.com/office/drawing/2014/main" xmlns=""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a16="http://schemas.microsoft.com/office/drawing/2014/main" xmlns=""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a16="http://schemas.microsoft.com/office/drawing/2014/main" xmlns=""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a16="http://schemas.microsoft.com/office/drawing/2014/main" xmlns=""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a16="http://schemas.microsoft.com/office/drawing/2014/main" xmlns=""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a16="http://schemas.microsoft.com/office/drawing/2014/main" xmlns=""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a16="http://schemas.microsoft.com/office/drawing/2014/main" xmlns=""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a16="http://schemas.microsoft.com/office/drawing/2014/main" xmlns=""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a16="http://schemas.microsoft.com/office/drawing/2014/main" xmlns=""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a16="http://schemas.microsoft.com/office/drawing/2014/main" xmlns=""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a16="http://schemas.microsoft.com/office/drawing/2014/main" xmlns=""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a16="http://schemas.microsoft.com/office/drawing/2014/main" xmlns=""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a16="http://schemas.microsoft.com/office/drawing/2014/main" xmlns=""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a16="http://schemas.microsoft.com/office/drawing/2014/main" xmlns=""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a16="http://schemas.microsoft.com/office/drawing/2014/main" xmlns=""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a16="http://schemas.microsoft.com/office/drawing/2014/main" xmlns=""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a16="http://schemas.microsoft.com/office/drawing/2014/main" xmlns=""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a16="http://schemas.microsoft.com/office/drawing/2014/main" xmlns=""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2" name="CuadroTexto 1"/>
          <p:cNvSpPr txBox="1"/>
          <p:nvPr/>
        </p:nvSpPr>
        <p:spPr>
          <a:xfrm>
            <a:off x="1059929" y="2591265"/>
            <a:ext cx="7928645" cy="2308324"/>
          </a:xfrm>
          <a:prstGeom prst="rect">
            <a:avLst/>
          </a:prstGeom>
          <a:noFill/>
        </p:spPr>
        <p:txBody>
          <a:bodyPr wrap="none" rtlCol="0">
            <a:spAutoFit/>
          </a:bodyPr>
          <a:lstStyle/>
          <a:p>
            <a:r>
              <a:rPr lang="es-CO" sz="2400" dirty="0" smtClean="0"/>
              <a:t>HERRAMIENTAS DE DISEÑO</a:t>
            </a:r>
          </a:p>
          <a:p>
            <a:pPr marL="285750" indent="-285750">
              <a:buFont typeface="Arial" panose="020B0604020202020204" pitchFamily="34" charset="0"/>
              <a:buChar char="•"/>
            </a:pPr>
            <a:r>
              <a:rPr lang="es-CO" sz="2400" dirty="0" smtClean="0"/>
              <a:t>YED GRAPH EDITOR,  PARA EL MODELO CONCEPTUAL</a:t>
            </a:r>
          </a:p>
          <a:p>
            <a:pPr marL="285750" indent="-285750">
              <a:buFont typeface="Arial" panose="020B0604020202020204" pitchFamily="34" charset="0"/>
              <a:buChar char="•"/>
            </a:pPr>
            <a:r>
              <a:rPr lang="es-CO" sz="2400" dirty="0" err="1" smtClean="0"/>
              <a:t>MySQL</a:t>
            </a:r>
            <a:r>
              <a:rPr lang="es-CO" sz="2400" dirty="0" smtClean="0"/>
              <a:t> </a:t>
            </a:r>
            <a:r>
              <a:rPr lang="es-CO" sz="2400" dirty="0" err="1" smtClean="0"/>
              <a:t>work</a:t>
            </a:r>
            <a:r>
              <a:rPr lang="es-CO" sz="2400" dirty="0" smtClean="0"/>
              <a:t> </a:t>
            </a:r>
            <a:r>
              <a:rPr lang="es-CO" sz="2400" dirty="0" err="1" smtClean="0"/>
              <a:t>bench</a:t>
            </a:r>
            <a:r>
              <a:rPr lang="es-CO" sz="2400" dirty="0" smtClean="0"/>
              <a:t>,  PARA EL DISEÑO DE LA BASE DE DATOS</a:t>
            </a:r>
          </a:p>
          <a:p>
            <a:pPr marL="285750" indent="-285750">
              <a:buFont typeface="Arial" panose="020B0604020202020204" pitchFamily="34" charset="0"/>
              <a:buChar char="•"/>
            </a:pPr>
            <a:r>
              <a:rPr lang="es-CO" sz="2400" dirty="0" smtClean="0"/>
              <a:t>WAMP SERVER, SIMULA UN SERVIDOR LOCAL  (XAMP)</a:t>
            </a:r>
          </a:p>
          <a:p>
            <a:pPr marL="342900" indent="-342900">
              <a:buFont typeface="Arial" panose="020B0604020202020204" pitchFamily="34" charset="0"/>
              <a:buChar char="•"/>
            </a:pPr>
            <a:r>
              <a:rPr lang="es-CO" sz="2400" dirty="0" smtClean="0">
                <a:solidFill>
                  <a:srgbClr val="00B050"/>
                </a:solidFill>
              </a:rPr>
              <a:t>SERVIDOR APACHE</a:t>
            </a:r>
          </a:p>
          <a:p>
            <a:pPr marL="342900" indent="-342900">
              <a:buFont typeface="Arial" panose="020B0604020202020204" pitchFamily="34" charset="0"/>
              <a:buChar char="•"/>
            </a:pPr>
            <a:r>
              <a:rPr lang="es-CO" sz="2400" dirty="0" smtClean="0">
                <a:solidFill>
                  <a:srgbClr val="00B050"/>
                </a:solidFill>
              </a:rPr>
              <a:t>MOTOR DE BASE DE DATOS SGBD MYSQL</a:t>
            </a:r>
            <a:endParaRPr lang="es-CO" sz="2400" dirty="0">
              <a:solidFill>
                <a:srgbClr val="00B050"/>
              </a:solidFill>
            </a:endParaRPr>
          </a:p>
        </p:txBody>
      </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878718" y="152685"/>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256" y="926461"/>
            <a:ext cx="10452882" cy="593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p:cNvSpPr/>
          <p:nvPr/>
        </p:nvSpPr>
        <p:spPr>
          <a:xfrm>
            <a:off x="3675518" y="0"/>
            <a:ext cx="5277982" cy="830997"/>
          </a:xfrm>
          <a:prstGeom prst="rect">
            <a:avLst/>
          </a:prstGeom>
        </p:spPr>
        <p:txBody>
          <a:bodyPr wrap="square">
            <a:spAutoFit/>
          </a:bodyPr>
          <a:lstStyle/>
          <a:p>
            <a:pPr algn="ctr"/>
            <a:r>
              <a:rPr lang="es-CO" sz="2400" b="1" dirty="0" smtClean="0">
                <a:solidFill>
                  <a:schemeClr val="bg1"/>
                </a:solidFill>
              </a:rPr>
              <a:t>TERMINOLOGÍA RESPECTIVA</a:t>
            </a:r>
          </a:p>
          <a:p>
            <a:pPr algn="ctr"/>
            <a:r>
              <a:rPr lang="es-CO" sz="2400" b="1" dirty="0" smtClean="0">
                <a:solidFill>
                  <a:schemeClr val="bg1"/>
                </a:solidFill>
              </a:rPr>
              <a:t>DOMINIO – ATRIBUTOS - ENTIDADES</a:t>
            </a:r>
            <a:endParaRPr lang="es-CO" sz="2400" b="1" dirty="0">
              <a:solidFill>
                <a:schemeClr val="bg1"/>
              </a:solidFill>
            </a:endParaRPr>
          </a:p>
        </p:txBody>
      </p:sp>
    </p:spTree>
    <p:extLst>
      <p:ext uri="{BB962C8B-B14F-4D97-AF65-F5344CB8AC3E}">
        <p14:creationId xmlns:p14="http://schemas.microsoft.com/office/powerpoint/2010/main" val="189824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13" name="Título 1">
            <a:extLst>
              <a:ext uri="{FF2B5EF4-FFF2-40B4-BE49-F238E27FC236}">
                <a16:creationId xmlns:a16="http://schemas.microsoft.com/office/drawing/2014/main" xmlns="" id="{C74FDE85-A811-49B8-BCA5-144B3BF9178F}"/>
              </a:ext>
            </a:extLst>
          </p:cNvPr>
          <p:cNvSpPr txBox="1">
            <a:spLocks/>
          </p:cNvSpPr>
          <p:nvPr/>
        </p:nvSpPr>
        <p:spPr>
          <a:xfrm>
            <a:off x="3105201" y="-8536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rgbClr val="0070C0"/>
              </a:solidFill>
              <a:latin typeface="Calabri"/>
            </a:endParaRPr>
          </a:p>
        </p:txBody>
      </p:sp>
      <p:sp>
        <p:nvSpPr>
          <p:cNvPr id="14" name="Título 1">
            <a:extLst>
              <a:ext uri="{FF2B5EF4-FFF2-40B4-BE49-F238E27FC236}">
                <a16:creationId xmlns:a16="http://schemas.microsoft.com/office/drawing/2014/main" xmlns="" id="{C74FDE85-A811-49B8-BCA5-144B3BF9178F}"/>
              </a:ext>
            </a:extLst>
          </p:cNvPr>
          <p:cNvSpPr txBox="1">
            <a:spLocks/>
          </p:cNvSpPr>
          <p:nvPr/>
        </p:nvSpPr>
        <p:spPr>
          <a:xfrm>
            <a:off x="3606085" y="115401"/>
            <a:ext cx="5267459" cy="5593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graphicFrame>
        <p:nvGraphicFramePr>
          <p:cNvPr id="11" name="Tabla 10"/>
          <p:cNvGraphicFramePr>
            <a:graphicFrameLocks noGrp="1"/>
          </p:cNvGraphicFramePr>
          <p:nvPr>
            <p:extLst>
              <p:ext uri="{D42A27DB-BD31-4B8C-83A1-F6EECF244321}">
                <p14:modId xmlns:p14="http://schemas.microsoft.com/office/powerpoint/2010/main" val="895778346"/>
              </p:ext>
            </p:extLst>
          </p:nvPr>
        </p:nvGraphicFramePr>
        <p:xfrm>
          <a:off x="0" y="3045995"/>
          <a:ext cx="11847443" cy="3174219"/>
        </p:xfrm>
        <a:graphic>
          <a:graphicData uri="http://schemas.openxmlformats.org/drawingml/2006/table">
            <a:tbl>
              <a:tblPr firstRow="1" firstCol="1" bandRow="1">
                <a:tableStyleId>{5C22544A-7EE6-4342-B048-85BDC9FD1C3A}</a:tableStyleId>
              </a:tblPr>
              <a:tblGrid>
                <a:gridCol w="474470"/>
                <a:gridCol w="11372973"/>
              </a:tblGrid>
              <a:tr h="1371459">
                <a:tc>
                  <a:txBody>
                    <a:bodyPr/>
                    <a:lstStyle/>
                    <a:p>
                      <a:pPr marL="342900" lvl="0" indent="-342900">
                        <a:lnSpc>
                          <a:spcPct val="107000"/>
                        </a:lnSpc>
                        <a:spcAft>
                          <a:spcPts val="800"/>
                        </a:spcAft>
                        <a:buFont typeface="+mj-lt"/>
                        <a:buAutoNum type="arabicPeriod"/>
                      </a:pPr>
                      <a:r>
                        <a:rPr lang="es-CO" sz="1400" dirty="0">
                          <a:solidFill>
                            <a:srgbClr val="FF0000"/>
                          </a:solidFill>
                          <a:effectLst/>
                          <a:latin typeface="Arial" panose="020B0604020202020204" pitchFamily="34" charset="0"/>
                          <a:cs typeface="Arial" panose="020B0604020202020204" pitchFamily="34" charset="0"/>
                        </a:rPr>
                        <a:t> </a:t>
                      </a:r>
                      <a:endParaRPr lang="es-CO" sz="1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just">
                        <a:lnSpc>
                          <a:spcPct val="107000"/>
                        </a:lnSpc>
                        <a:spcAft>
                          <a:spcPts val="800"/>
                        </a:spcAft>
                      </a:pPr>
                      <a:r>
                        <a:rPr lang="es-CO" sz="2400" b="1" kern="1200" dirty="0">
                          <a:solidFill>
                            <a:srgbClr val="00B0F0"/>
                          </a:solidFill>
                          <a:latin typeface="+mn-lt"/>
                          <a:ea typeface="+mn-ea"/>
                          <a:cs typeface="+mn-cs"/>
                        </a:rPr>
                        <a:t>REQUERIMIENTOS FUNCIONALES (RF): </a:t>
                      </a:r>
                      <a:r>
                        <a:rPr lang="es-CO" sz="2000" kern="1200" dirty="0">
                          <a:solidFill>
                            <a:schemeClr val="tx1"/>
                          </a:solidFill>
                          <a:latin typeface="+mn-lt"/>
                          <a:ea typeface="+mn-ea"/>
                          <a:cs typeface="+mn-cs"/>
                        </a:rPr>
                        <a:t>En un Sistema de Información son: cálculos, detalles técnicos, manipulación de datos y otras funcionalidades específicas que se supone, un sistema debe cumplir y que el usuario plantea desde un inicio.</a:t>
                      </a:r>
                    </a:p>
                  </a:txBody>
                  <a:tcPr marL="68580" marR="68580" marT="0" marB="0">
                    <a:noFill/>
                  </a:tcPr>
                </a:tc>
              </a:tr>
              <a:tr h="1802760">
                <a:tc>
                  <a:txBody>
                    <a:bodyPr/>
                    <a:lstStyle/>
                    <a:p>
                      <a:pPr marL="0" lvl="0" indent="0">
                        <a:lnSpc>
                          <a:spcPct val="107000"/>
                        </a:lnSpc>
                        <a:spcAft>
                          <a:spcPts val="800"/>
                        </a:spcAft>
                        <a:buFont typeface="+mj-lt"/>
                        <a:buNone/>
                      </a:pPr>
                      <a:r>
                        <a:rPr lang="es-CO" sz="1400" dirty="0" smtClean="0">
                          <a:solidFill>
                            <a:srgbClr val="FF0000"/>
                          </a:solidFill>
                          <a:effectLst/>
                          <a:latin typeface="Arial" panose="020B0604020202020204" pitchFamily="34" charset="0"/>
                          <a:cs typeface="Arial" panose="020B0604020202020204" pitchFamily="34" charset="0"/>
                        </a:rPr>
                        <a:t>2. </a:t>
                      </a:r>
                      <a:r>
                        <a:rPr lang="es-CO" sz="1400" dirty="0">
                          <a:solidFill>
                            <a:srgbClr val="FF0000"/>
                          </a:solidFill>
                          <a:effectLst/>
                          <a:latin typeface="Arial" panose="020B0604020202020204" pitchFamily="34" charset="0"/>
                          <a:cs typeface="Arial" panose="020B0604020202020204" pitchFamily="34" charset="0"/>
                        </a:rPr>
                        <a:t> </a:t>
                      </a:r>
                      <a:endParaRPr lang="es-CO" sz="1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just">
                        <a:lnSpc>
                          <a:spcPct val="107000"/>
                        </a:lnSpc>
                        <a:spcAft>
                          <a:spcPts val="800"/>
                        </a:spcAft>
                      </a:pPr>
                      <a:r>
                        <a:rPr lang="es-CO" sz="2400" b="1" kern="1200" dirty="0">
                          <a:solidFill>
                            <a:srgbClr val="00B0F0"/>
                          </a:solidFill>
                          <a:latin typeface="+mn-lt"/>
                          <a:ea typeface="+mn-ea"/>
                          <a:cs typeface="+mn-cs"/>
                        </a:rPr>
                        <a:t>REQUERIMIENTOS NO FUNCIONALES (RNF): </a:t>
                      </a:r>
                      <a:r>
                        <a:rPr lang="es-CO" sz="2000" b="1" kern="1200" dirty="0">
                          <a:solidFill>
                            <a:schemeClr val="tx1"/>
                          </a:solidFill>
                          <a:latin typeface="+mn-lt"/>
                          <a:ea typeface="+mn-ea"/>
                          <a:cs typeface="+mn-cs"/>
                        </a:rPr>
                        <a:t>En un Sistema de Información: representan características generales y restricciones de la aplicación o sistema que se esté desarrollando son: la Administración de usuarios, administración de perfiles, auditoría; el usuario final NO tiene porque solicitarlo pero es nuestro deber como programadores implementar</a:t>
                      </a:r>
                      <a:r>
                        <a:rPr lang="es-CO" sz="1400" dirty="0">
                          <a:solidFill>
                            <a:srgbClr val="002060"/>
                          </a:solidFill>
                          <a:effectLst/>
                          <a:latin typeface="Arial" panose="020B0604020202020204" pitchFamily="34" charset="0"/>
                          <a:cs typeface="Arial" panose="020B0604020202020204" pitchFamily="34" charset="0"/>
                        </a:rPr>
                        <a:t>.</a:t>
                      </a:r>
                      <a:endParaRPr lang="es-CO" sz="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r>
            </a:tbl>
          </a:graphicData>
        </a:graphic>
      </p:graphicFrame>
      <p:sp>
        <p:nvSpPr>
          <p:cNvPr id="15" name="Rectángulo 14"/>
          <p:cNvSpPr/>
          <p:nvPr/>
        </p:nvSpPr>
        <p:spPr>
          <a:xfrm>
            <a:off x="3126058" y="38618"/>
            <a:ext cx="6096000" cy="707886"/>
          </a:xfrm>
          <a:prstGeom prst="rect">
            <a:avLst/>
          </a:prstGeom>
        </p:spPr>
        <p:txBody>
          <a:bodyPr>
            <a:spAutoFit/>
          </a:bodyPr>
          <a:lstStyle/>
          <a:p>
            <a:r>
              <a:rPr lang="es-CO" sz="2000" b="1" dirty="0" smtClean="0">
                <a:solidFill>
                  <a:schemeClr val="bg1"/>
                </a:solidFill>
              </a:rPr>
              <a:t>                      BASES DE DATOS RELACIONALES </a:t>
            </a:r>
          </a:p>
          <a:p>
            <a:pPr algn="ctr"/>
            <a:r>
              <a:rPr lang="es-CO" sz="2000" b="1" dirty="0" smtClean="0">
                <a:solidFill>
                  <a:schemeClr val="bg1"/>
                </a:solidFill>
              </a:rPr>
              <a:t>REQUERIMIENTOS FUNCIONALES Y NO FUNCIONALES</a:t>
            </a:r>
            <a:endParaRPr lang="es-CO" sz="2000" b="1" dirty="0">
              <a:solidFill>
                <a:schemeClr val="bg1"/>
              </a:solidFill>
            </a:endParaRPr>
          </a:p>
        </p:txBody>
      </p:sp>
      <p:sp>
        <p:nvSpPr>
          <p:cNvPr id="16" name="Rectángulo 15"/>
          <p:cNvSpPr/>
          <p:nvPr/>
        </p:nvSpPr>
        <p:spPr>
          <a:xfrm>
            <a:off x="2567936" y="875464"/>
            <a:ext cx="9279507" cy="1969770"/>
          </a:xfrm>
          <a:prstGeom prst="rect">
            <a:avLst/>
          </a:prstGeom>
        </p:spPr>
        <p:txBody>
          <a:bodyPr wrap="square">
            <a:spAutoFit/>
          </a:bodyPr>
          <a:lstStyle/>
          <a:p>
            <a:r>
              <a:rPr lang="es-ES" sz="2400" b="1" dirty="0">
                <a:solidFill>
                  <a:srgbClr val="00B0F0"/>
                </a:solidFill>
              </a:rPr>
              <a:t>¿Qué son bases de datos relacionales y qué características tiene</a:t>
            </a:r>
            <a:r>
              <a:rPr lang="es-ES" sz="2400" b="1" dirty="0" smtClean="0">
                <a:solidFill>
                  <a:srgbClr val="00B0F0"/>
                </a:solidFill>
              </a:rPr>
              <a:t>?</a:t>
            </a:r>
          </a:p>
          <a:p>
            <a:endParaRPr lang="es-ES" dirty="0"/>
          </a:p>
          <a:p>
            <a:r>
              <a:rPr lang="es-ES" sz="2000" dirty="0"/>
              <a:t>Una </a:t>
            </a:r>
            <a:r>
              <a:rPr lang="es-ES" sz="2000" b="1" dirty="0"/>
              <a:t>base de datos relacional</a:t>
            </a:r>
            <a:r>
              <a:rPr lang="es-ES" sz="2000" dirty="0"/>
              <a:t> es, en esencia, un conjunto de tablas (o relaciones) formadas por filas (registros) y columnas (campos); así, cada registro (cada fila) tiene una ID única, denominada clave y las columnas de la tabla contienen los atributos de los </a:t>
            </a:r>
            <a:r>
              <a:rPr lang="es-ES" sz="2000" b="1" dirty="0" smtClean="0"/>
              <a:t>datos (campos)</a:t>
            </a:r>
            <a:r>
              <a:rPr lang="es-ES" sz="2000" dirty="0" smtClean="0"/>
              <a:t>.</a:t>
            </a:r>
            <a:endParaRPr lang="es-ES" sz="2000" dirty="0">
              <a:effectLst/>
            </a:endParaRPr>
          </a:p>
        </p:txBody>
      </p:sp>
    </p:spTree>
    <p:extLst>
      <p:ext uri="{BB962C8B-B14F-4D97-AF65-F5344CB8AC3E}">
        <p14:creationId xmlns:p14="http://schemas.microsoft.com/office/powerpoint/2010/main" val="3602639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sz="2800"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6" name="Título 1">
            <a:extLst>
              <a:ext uri="{FF2B5EF4-FFF2-40B4-BE49-F238E27FC236}">
                <a16:creationId xmlns:a16="http://schemas.microsoft.com/office/drawing/2014/main" xmlns="" id="{C74FDE85-A811-49B8-BCA5-144B3BF9178F}"/>
              </a:ext>
            </a:extLst>
          </p:cNvPr>
          <p:cNvSpPr txBox="1">
            <a:spLocks/>
          </p:cNvSpPr>
          <p:nvPr/>
        </p:nvSpPr>
        <p:spPr>
          <a:xfrm>
            <a:off x="3606085" y="115401"/>
            <a:ext cx="5267459" cy="559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smtClean="0">
                <a:solidFill>
                  <a:schemeClr val="bg1"/>
                </a:solidFill>
                <a:latin typeface="Calabri"/>
              </a:rPr>
              <a:t>MODELO CONCEPTUAL</a:t>
            </a:r>
            <a:endParaRPr lang="es-CO" sz="2800" b="1" dirty="0">
              <a:solidFill>
                <a:schemeClr val="bg1"/>
              </a:solidFill>
              <a:latin typeface="Calabri"/>
            </a:endParaRPr>
          </a:p>
        </p:txBody>
      </p:sp>
      <p:graphicFrame>
        <p:nvGraphicFramePr>
          <p:cNvPr id="2" name="Tabla 1"/>
          <p:cNvGraphicFramePr>
            <a:graphicFrameLocks noGrp="1"/>
          </p:cNvGraphicFramePr>
          <p:nvPr>
            <p:extLst>
              <p:ext uri="{D42A27DB-BD31-4B8C-83A1-F6EECF244321}">
                <p14:modId xmlns:p14="http://schemas.microsoft.com/office/powerpoint/2010/main" val="2242372065"/>
              </p:ext>
            </p:extLst>
          </p:nvPr>
        </p:nvGraphicFramePr>
        <p:xfrm>
          <a:off x="218940" y="1468191"/>
          <a:ext cx="10947044" cy="4700789"/>
        </p:xfrm>
        <a:graphic>
          <a:graphicData uri="http://schemas.openxmlformats.org/drawingml/2006/table">
            <a:tbl>
              <a:tblPr firstRow="1" firstCol="1" bandRow="1">
                <a:tableStyleId>{5C22544A-7EE6-4342-B048-85BDC9FD1C3A}</a:tableStyleId>
              </a:tblPr>
              <a:tblGrid>
                <a:gridCol w="10947044"/>
              </a:tblGrid>
              <a:tr h="4700789">
                <a:tc>
                  <a:txBody>
                    <a:bodyPr/>
                    <a:lstStyle/>
                    <a:p>
                      <a:pPr marL="0" algn="just" defTabSz="914400" rtl="0" eaLnBrk="1" latinLnBrk="0" hangingPunct="1">
                        <a:lnSpc>
                          <a:spcPct val="107000"/>
                        </a:lnSpc>
                        <a:spcAft>
                          <a:spcPts val="800"/>
                        </a:spcAft>
                      </a:pPr>
                      <a:r>
                        <a:rPr lang="es-CO" sz="2400" b="1" kern="1200" dirty="0" smtClean="0">
                          <a:solidFill>
                            <a:srgbClr val="00B0F0"/>
                          </a:solidFill>
                          <a:latin typeface="+mn-lt"/>
                          <a:ea typeface="+mn-ea"/>
                          <a:cs typeface="+mn-cs"/>
                        </a:rPr>
                        <a:t>ENTIDADES (</a:t>
                      </a:r>
                      <a:r>
                        <a:rPr lang="es-CO" sz="2400" b="1" kern="1200" dirty="0" err="1" smtClean="0">
                          <a:solidFill>
                            <a:srgbClr val="00B0F0"/>
                          </a:solidFill>
                          <a:latin typeface="+mn-lt"/>
                          <a:ea typeface="+mn-ea"/>
                          <a:cs typeface="+mn-cs"/>
                        </a:rPr>
                        <a:t>Rectangulos</a:t>
                      </a:r>
                      <a:r>
                        <a:rPr lang="es-CO" sz="2400" b="1" kern="1200" dirty="0" smtClean="0">
                          <a:solidFill>
                            <a:srgbClr val="00B0F0"/>
                          </a:solidFill>
                          <a:latin typeface="+mn-lt"/>
                          <a:ea typeface="+mn-ea"/>
                          <a:cs typeface="+mn-cs"/>
                        </a:rPr>
                        <a:t>): </a:t>
                      </a:r>
                      <a:r>
                        <a:rPr lang="es-CO" sz="2000" b="1" kern="1200" dirty="0">
                          <a:solidFill>
                            <a:schemeClr val="tx1"/>
                          </a:solidFill>
                          <a:latin typeface="+mn-lt"/>
                          <a:ea typeface="+mn-ea"/>
                          <a:cs typeface="+mn-cs"/>
                        </a:rPr>
                        <a:t>Cualquier persona, lugar, objeto, tangible o intangible, normalmente son </a:t>
                      </a:r>
                      <a:r>
                        <a:rPr lang="es-CO" sz="2000" b="1" kern="1200" dirty="0" smtClean="0">
                          <a:solidFill>
                            <a:schemeClr val="tx1"/>
                          </a:solidFill>
                          <a:latin typeface="+mn-lt"/>
                          <a:ea typeface="+mn-ea"/>
                          <a:cs typeface="+mn-cs"/>
                        </a:rPr>
                        <a:t>sustantivos</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smtClean="0">
                          <a:solidFill>
                            <a:srgbClr val="00B0F0"/>
                          </a:solidFill>
                          <a:latin typeface="+mn-lt"/>
                          <a:ea typeface="+mn-ea"/>
                          <a:cs typeface="+mn-cs"/>
                        </a:rPr>
                        <a:t>ATRIBUTOS (Elipses): </a:t>
                      </a:r>
                      <a:r>
                        <a:rPr lang="es-CO" sz="2000" b="1" kern="1200" dirty="0">
                          <a:solidFill>
                            <a:schemeClr val="tx1"/>
                          </a:solidFill>
                          <a:latin typeface="+mn-lt"/>
                          <a:ea typeface="+mn-ea"/>
                          <a:cs typeface="+mn-cs"/>
                        </a:rPr>
                        <a:t>Características propias de una entidad, normalmente son adjetivos, lo que se dice del </a:t>
                      </a:r>
                      <a:r>
                        <a:rPr lang="es-CO" sz="2000" b="1" kern="1200" dirty="0" smtClean="0">
                          <a:solidFill>
                            <a:schemeClr val="tx1"/>
                          </a:solidFill>
                          <a:latin typeface="+mn-lt"/>
                          <a:ea typeface="+mn-ea"/>
                          <a:cs typeface="+mn-cs"/>
                        </a:rPr>
                        <a:t>sustantivo; pueden ser  normal (elipse), calculados(elipse</a:t>
                      </a:r>
                      <a:r>
                        <a:rPr lang="es-CO" sz="2000" b="1" kern="1200" baseline="0" dirty="0" smtClean="0">
                          <a:solidFill>
                            <a:schemeClr val="tx1"/>
                          </a:solidFill>
                          <a:latin typeface="+mn-lt"/>
                          <a:ea typeface="+mn-ea"/>
                          <a:cs typeface="+mn-cs"/>
                        </a:rPr>
                        <a:t> punteada), </a:t>
                      </a:r>
                      <a:r>
                        <a:rPr lang="es-CO" sz="2000" b="1" kern="1200" baseline="0" dirty="0" err="1" smtClean="0">
                          <a:solidFill>
                            <a:schemeClr val="tx1"/>
                          </a:solidFill>
                          <a:latin typeface="+mn-lt"/>
                          <a:ea typeface="+mn-ea"/>
                          <a:cs typeface="+mn-cs"/>
                        </a:rPr>
                        <a:t>multivaluado</a:t>
                      </a:r>
                      <a:r>
                        <a:rPr lang="es-CO" sz="2000" b="1" kern="1200" baseline="0" dirty="0" smtClean="0">
                          <a:solidFill>
                            <a:schemeClr val="tx1"/>
                          </a:solidFill>
                          <a:latin typeface="+mn-lt"/>
                          <a:ea typeface="+mn-ea"/>
                          <a:cs typeface="+mn-cs"/>
                        </a:rPr>
                        <a:t>(elipse doble). Los atributos se unen a la entidad con </a:t>
                      </a:r>
                      <a:r>
                        <a:rPr lang="es-CO" sz="2000" b="1" kern="1200" baseline="0" dirty="0" err="1" smtClean="0">
                          <a:solidFill>
                            <a:schemeClr val="tx1"/>
                          </a:solidFill>
                          <a:latin typeface="+mn-lt"/>
                          <a:ea typeface="+mn-ea"/>
                          <a:cs typeface="+mn-cs"/>
                        </a:rPr>
                        <a:t>líena</a:t>
                      </a:r>
                      <a:r>
                        <a:rPr lang="es-CO" sz="2000" b="1" kern="1200" baseline="0" dirty="0" smtClean="0">
                          <a:solidFill>
                            <a:schemeClr val="tx1"/>
                          </a:solidFill>
                          <a:latin typeface="+mn-lt"/>
                          <a:ea typeface="+mn-ea"/>
                          <a:cs typeface="+mn-cs"/>
                        </a:rPr>
                        <a:t> normal si es opcional y  punteada si es obligada.</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a:solidFill>
                            <a:srgbClr val="00B0F0"/>
                          </a:solidFill>
                          <a:latin typeface="+mn-lt"/>
                          <a:ea typeface="+mn-ea"/>
                          <a:cs typeface="+mn-cs"/>
                        </a:rPr>
                        <a:t>ATRIBUTOS </a:t>
                      </a:r>
                      <a:r>
                        <a:rPr lang="es-CO" sz="2400" b="1" kern="1200" dirty="0" smtClean="0">
                          <a:solidFill>
                            <a:srgbClr val="00B0F0"/>
                          </a:solidFill>
                          <a:latin typeface="+mn-lt"/>
                          <a:ea typeface="+mn-ea"/>
                          <a:cs typeface="+mn-cs"/>
                        </a:rPr>
                        <a:t>MULTIVALUADOS (elipse doble): </a:t>
                      </a:r>
                      <a:r>
                        <a:rPr lang="es-CO" sz="2000" b="1" kern="1200" dirty="0">
                          <a:solidFill>
                            <a:schemeClr val="tx1"/>
                          </a:solidFill>
                          <a:latin typeface="+mn-lt"/>
                          <a:ea typeface="+mn-ea"/>
                          <a:cs typeface="+mn-cs"/>
                        </a:rPr>
                        <a:t>Atributos que toman diferentes valores, normalmente en una GUI se deben seleccionar de una lista, por ejemplo: color (amarillo, azul, rojo,  etc..), genero(M-F</a:t>
                      </a:r>
                      <a:r>
                        <a:rPr lang="es-CO" sz="2000" b="1" kern="1200" dirty="0" smtClean="0">
                          <a:solidFill>
                            <a:schemeClr val="tx1"/>
                          </a:solidFill>
                          <a:latin typeface="+mn-lt"/>
                          <a:ea typeface="+mn-ea"/>
                          <a:cs typeface="+mn-cs"/>
                        </a:rPr>
                        <a:t>)</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a:solidFill>
                            <a:srgbClr val="00B0F0"/>
                          </a:solidFill>
                          <a:latin typeface="+mn-lt"/>
                          <a:ea typeface="+mn-ea"/>
                          <a:cs typeface="+mn-cs"/>
                        </a:rPr>
                        <a:t>DEPENDENCIAS ENTRE ENTIDADES: </a:t>
                      </a:r>
                      <a:r>
                        <a:rPr lang="es-CO" sz="2000" b="1" kern="1200" dirty="0">
                          <a:solidFill>
                            <a:schemeClr val="tx1"/>
                          </a:solidFill>
                          <a:latin typeface="+mn-lt"/>
                          <a:ea typeface="+mn-ea"/>
                          <a:cs typeface="+mn-cs"/>
                        </a:rPr>
                        <a:t>Definir que entidades requieren de la existencia de otras para poder existir; en otras palabras, buscar una relación directa entre dependencias</a:t>
                      </a:r>
                      <a:r>
                        <a:rPr lang="es-CO" sz="2000" b="1" kern="1200" dirty="0" smtClean="0">
                          <a:solidFill>
                            <a:schemeClr val="tx1"/>
                          </a:solidFill>
                          <a:latin typeface="+mn-lt"/>
                          <a:ea typeface="+mn-ea"/>
                          <a:cs typeface="+mn-cs"/>
                        </a:rPr>
                        <a:t>.</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a:solidFill>
                            <a:srgbClr val="00B0F0"/>
                          </a:solidFill>
                          <a:latin typeface="+mn-lt"/>
                          <a:ea typeface="+mn-ea"/>
                          <a:cs typeface="+mn-cs"/>
                        </a:rPr>
                        <a:t>CARDINALIDAD: </a:t>
                      </a:r>
                      <a:r>
                        <a:rPr lang="es-CO" sz="2000" b="1" kern="1200" dirty="0">
                          <a:solidFill>
                            <a:schemeClr val="tx1"/>
                          </a:solidFill>
                          <a:latin typeface="+mn-lt"/>
                          <a:ea typeface="+mn-ea"/>
                          <a:cs typeface="+mn-cs"/>
                        </a:rPr>
                        <a:t>Hace referencia a la cantidad de veces que puede existir entre una entidad con respecto a otra, se debe leer en ambos sentidos (uno a muchos, muchos a muchos, uno a uno).</a:t>
                      </a:r>
                    </a:p>
                  </a:txBody>
                  <a:tcPr marL="68580" marR="68580" marT="0" marB="0">
                    <a:noFill/>
                  </a:tcPr>
                </a:tc>
              </a:tr>
            </a:tbl>
          </a:graphicData>
        </a:graphic>
      </p:graphicFrame>
      <p:sp>
        <p:nvSpPr>
          <p:cNvPr id="8" name="Rectángulo 7"/>
          <p:cNvSpPr/>
          <p:nvPr/>
        </p:nvSpPr>
        <p:spPr>
          <a:xfrm>
            <a:off x="2567936" y="863323"/>
            <a:ext cx="8044256" cy="750975"/>
          </a:xfrm>
          <a:prstGeom prst="rect">
            <a:avLst/>
          </a:prstGeom>
        </p:spPr>
        <p:txBody>
          <a:bodyPr wrap="square">
            <a:spAutoFit/>
          </a:bodyPr>
          <a:lstStyle/>
          <a:p>
            <a:pPr algn="just">
              <a:lnSpc>
                <a:spcPct val="107000"/>
              </a:lnSpc>
              <a:spcAft>
                <a:spcPts val="800"/>
              </a:spcAft>
            </a:pPr>
            <a:r>
              <a:rPr lang="es-CO" sz="2000" b="1" dirty="0">
                <a:solidFill>
                  <a:srgbClr val="00B0F0"/>
                </a:solidFill>
              </a:rPr>
              <a:t>MODELO CONCEPTUAL: </a:t>
            </a:r>
            <a:r>
              <a:rPr lang="es-CO" sz="2000" b="1" dirty="0"/>
              <a:t>Se recomienda </a:t>
            </a:r>
            <a:r>
              <a:rPr lang="es-CO" sz="2000" b="1" dirty="0" err="1"/>
              <a:t>Yed</a:t>
            </a:r>
            <a:r>
              <a:rPr lang="es-CO" sz="2000" b="1" dirty="0"/>
              <a:t> </a:t>
            </a:r>
            <a:r>
              <a:rPr lang="es-CO" sz="2000" b="1" dirty="0" err="1"/>
              <a:t>Graph</a:t>
            </a:r>
            <a:r>
              <a:rPr lang="es-CO" sz="2000" b="1" dirty="0"/>
              <a:t> Editor Se representan en forma gráfica los siguientes componentes:</a:t>
            </a:r>
          </a:p>
        </p:txBody>
      </p:sp>
    </p:spTree>
    <p:extLst>
      <p:ext uri="{BB962C8B-B14F-4D97-AF65-F5344CB8AC3E}">
        <p14:creationId xmlns:p14="http://schemas.microsoft.com/office/powerpoint/2010/main" val="1527381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878718" y="152685"/>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Rectángulo 6"/>
          <p:cNvSpPr/>
          <p:nvPr/>
        </p:nvSpPr>
        <p:spPr>
          <a:xfrm>
            <a:off x="3675518" y="0"/>
            <a:ext cx="5277982" cy="830997"/>
          </a:xfrm>
          <a:prstGeom prst="rect">
            <a:avLst/>
          </a:prstGeom>
        </p:spPr>
        <p:txBody>
          <a:bodyPr wrap="square">
            <a:spAutoFit/>
          </a:bodyPr>
          <a:lstStyle/>
          <a:p>
            <a:pPr algn="ctr"/>
            <a:r>
              <a:rPr lang="es-CO" sz="2400" b="1" dirty="0" smtClean="0">
                <a:solidFill>
                  <a:schemeClr val="bg1"/>
                </a:solidFill>
              </a:rPr>
              <a:t>DESCRIPCIÓN DEL PROBLEMA A SOLUCIONAR</a:t>
            </a:r>
            <a:endParaRPr lang="es-CO" sz="2400" b="1" dirty="0">
              <a:solidFill>
                <a:schemeClr val="bg1"/>
              </a:solidFill>
            </a:endParaRPr>
          </a:p>
        </p:txBody>
      </p:sp>
      <p:sp>
        <p:nvSpPr>
          <p:cNvPr id="2" name="Rectángulo 1"/>
          <p:cNvSpPr/>
          <p:nvPr/>
        </p:nvSpPr>
        <p:spPr>
          <a:xfrm>
            <a:off x="3048000" y="-6663026"/>
            <a:ext cx="6096000" cy="4203715"/>
          </a:xfrm>
          <a:prstGeom prst="rect">
            <a:avLst/>
          </a:prstGeom>
        </p:spPr>
        <p:txBody>
          <a:bodyPr>
            <a:spAutoFit/>
          </a:bodyPr>
          <a:lstStyle/>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La Universidad de Caldas, tiene dificultad con la gestión de los proyectos de los grupos de las asignaturas de Desarrollo de Software del Ciclo 3, ya que se presenta inconsistencias en la información, existen reproceso, pérdida de información, ineficiencia a la hora de dar respuestas sobre el estado de los proyectos, pérdida de tiempo.  La forma como se viene manejando es que cada Tutor y Formador, lo hace a través de la hoja electrónica Excel, documentos en Word complementado con planillas manuales y otros ni siquiera llevan un control, es importante tener presente que los proyectos de equipo, en este momento es de Desarrollo de Software en lenguaje C# y utilizando la metodología </a:t>
            </a:r>
            <a:r>
              <a:rPr lang="es-CO" sz="700" dirty="0" err="1">
                <a:solidFill>
                  <a:srgbClr val="606060"/>
                </a:solidFill>
                <a:latin typeface="Calibri" panose="020F0502020204030204" pitchFamily="34" charset="0"/>
                <a:ea typeface="Calibri" panose="020F0502020204030204" pitchFamily="34" charset="0"/>
              </a:rPr>
              <a:t>Scrum</a:t>
            </a:r>
            <a:r>
              <a:rPr lang="es-CO" sz="700" dirty="0">
                <a:solidFill>
                  <a:srgbClr val="606060"/>
                </a:solidFill>
                <a:latin typeface="Calibri" panose="020F0502020204030204" pitchFamily="34" charset="0"/>
                <a:ea typeface="Calibri" panose="020F0502020204030204" pitchFamily="34" charset="0"/>
              </a:rPr>
              <a:t> y </a:t>
            </a:r>
            <a:r>
              <a:rPr lang="es-CO" sz="700" dirty="0" err="1">
                <a:solidFill>
                  <a:srgbClr val="606060"/>
                </a:solidFill>
                <a:latin typeface="Calibri" panose="020F0502020204030204" pitchFamily="34" charset="0"/>
                <a:ea typeface="Calibri" panose="020F0502020204030204" pitchFamily="34" charset="0"/>
              </a:rPr>
              <a:t>Kanban</a:t>
            </a:r>
            <a:r>
              <a:rPr lang="es-CO" sz="700" dirty="0">
                <a:solidFill>
                  <a:srgbClr val="606060"/>
                </a:solidFill>
                <a:latin typeface="Calibri" panose="020F0502020204030204" pitchFamily="34" charset="0"/>
                <a:ea typeface="Calibri" panose="020F0502020204030204" pitchFamily="34" charset="0"/>
              </a:rPr>
              <a:t>, el equipo para desarrollar el trabajo puede ser máximo de cinco y mínimo de tres estudiantes, asignándoles el Rol o Roles a desempeñar y las respectivas tareas durante cada Sprint.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Además, se maneja la información de los Tutores y Formadores de dichos proyectos, así como el tema o los temas sobre los cuales trata el proyecto (Inventarios, Préstamos, Bibliotecas, Encuestas, Facturación, Negocio Virtual, Cultura, Ecología, entre otros), se debe tener en cuenta que cada estudiante solo debe de figurar en un solo proyecto.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Se ha definido que el Tutor debe ingresar dos notas equivalentes al 20% cada una y el Formador tres notas equivalentes al 60% restante, por lo tanto la nota definitiva y de aprobación es de 3.0</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Debe registrarse un control de los encuentros con los Tutores y Formadores, en los cuales se le dio o dará entrega de los Sprint al proyecto. En cualquier momento se requieren informes y consultas para el Coordinador, Tutores, Formadores, Estudiantes, Secretaria y no siempre se tiene la información a la mano, generándose inconformidad en muchas ocasiones. </a:t>
            </a:r>
            <a:endParaRPr lang="es-CO" sz="900" dirty="0">
              <a:solidFill>
                <a:srgbClr val="606060"/>
              </a:solidFill>
              <a:latin typeface="Calibri" panose="020F0502020204030204" pitchFamily="34" charset="0"/>
              <a:ea typeface="Calibri" panose="020F0502020204030204" pitchFamily="34" charset="0"/>
            </a:endParaRPr>
          </a:p>
          <a:p>
            <a:pPr marL="228600" marR="61595" indent="335280" algn="just">
              <a:lnSpc>
                <a:spcPct val="149000"/>
              </a:lnSpc>
              <a:spcAft>
                <a:spcPts val="0"/>
              </a:spcAft>
            </a:pPr>
            <a:r>
              <a:rPr lang="es-CO" sz="700" dirty="0">
                <a:solidFill>
                  <a:srgbClr val="606060"/>
                </a:solidFill>
                <a:latin typeface="Calibri" panose="020F0502020204030204" pitchFamily="34" charset="0"/>
                <a:ea typeface="Calibri" panose="020F0502020204030204" pitchFamily="34" charset="0"/>
              </a:rPr>
              <a:t> </a:t>
            </a:r>
            <a:endParaRPr lang="es-CO" sz="900" dirty="0">
              <a:solidFill>
                <a:srgbClr val="606060"/>
              </a:solidFill>
              <a:latin typeface="Calibri" panose="020F0502020204030204" pitchFamily="34" charset="0"/>
              <a:ea typeface="Calibri" panose="020F0502020204030204" pitchFamily="34" charset="0"/>
            </a:endParaRPr>
          </a:p>
          <a:p>
            <a:pPr marL="228600" marR="4445" indent="335280" algn="just">
              <a:lnSpc>
                <a:spcPct val="107000"/>
              </a:lnSpc>
              <a:spcAft>
                <a:spcPts val="560"/>
              </a:spcAft>
            </a:pPr>
            <a:r>
              <a:rPr lang="es-CO" sz="700" dirty="0">
                <a:solidFill>
                  <a:srgbClr val="606060"/>
                </a:solidFill>
                <a:latin typeface="Calibri" panose="020F0502020204030204" pitchFamily="34" charset="0"/>
                <a:ea typeface="Calibri" panose="020F0502020204030204" pitchFamily="34" charset="0"/>
              </a:rPr>
              <a:t>Entre algunas de las solicitudes que se requieren en relación a los proyectos de equipo son: </a:t>
            </a:r>
            <a:endParaRPr lang="es-CO" sz="900" dirty="0">
              <a:solidFill>
                <a:srgbClr val="606060"/>
              </a:solidFill>
              <a:latin typeface="Calibri" panose="020F0502020204030204" pitchFamily="34" charset="0"/>
              <a:ea typeface="Calibri" panose="020F0502020204030204" pitchFamily="34" charset="0"/>
            </a:endParaRPr>
          </a:p>
          <a:p>
            <a:pPr marL="228600" marR="4445" indent="335280" algn="just">
              <a:lnSpc>
                <a:spcPct val="107000"/>
              </a:lnSpc>
              <a:spcAft>
                <a:spcPts val="640"/>
              </a:spcAft>
            </a:pPr>
            <a:r>
              <a:rPr lang="es-CO" sz="700" dirty="0">
                <a:solidFill>
                  <a:srgbClr val="606060"/>
                </a:solidFill>
                <a:latin typeface="Calibri" panose="020F0502020204030204" pitchFamily="34" charset="0"/>
                <a:ea typeface="Calibri" panose="020F0502020204030204" pitchFamily="34" charset="0"/>
              </a:rPr>
              <a:t> </a:t>
            </a:r>
            <a:endParaRPr lang="es-CO" sz="900" dirty="0">
              <a:solidFill>
                <a:srgbClr val="606060"/>
              </a:solidFill>
              <a:latin typeface="Calibri" panose="020F0502020204030204" pitchFamily="34" charset="0"/>
              <a:ea typeface="Calibri" panose="020F0502020204030204" pitchFamily="34" charset="0"/>
            </a:endParaRPr>
          </a:p>
          <a:p>
            <a:pPr marL="342900" marR="4445" lvl="0" indent="-342900" algn="just">
              <a:lnSpc>
                <a:spcPct val="107000"/>
              </a:lnSpc>
              <a:spcAft>
                <a:spcPts val="650"/>
              </a:spcAft>
              <a:buFont typeface="Symbol" panose="05050102010706020507" pitchFamily="18" charset="2"/>
              <a:buChar char=""/>
            </a:pPr>
            <a:r>
              <a:rPr lang="es-CO" sz="700" dirty="0">
                <a:solidFill>
                  <a:srgbClr val="606060"/>
                </a:solidFill>
                <a:latin typeface="Calibri" panose="020F0502020204030204" pitchFamily="34" charset="0"/>
                <a:ea typeface="Calibri" panose="020F0502020204030204" pitchFamily="34" charset="0"/>
              </a:rPr>
              <a:t>Nombre de los proyectos con sus Integrantes. </a:t>
            </a:r>
            <a:endParaRPr lang="es-CO" sz="900" dirty="0">
              <a:solidFill>
                <a:srgbClr val="606060"/>
              </a:solidFill>
              <a:latin typeface="Calibri" panose="020F0502020204030204" pitchFamily="34" charset="0"/>
              <a:ea typeface="Calibri" panose="020F0502020204030204" pitchFamily="34" charset="0"/>
            </a:endParaRPr>
          </a:p>
          <a:p>
            <a:pPr marL="342900" marR="4445" lvl="0" indent="-342900" algn="just">
              <a:lnSpc>
                <a:spcPct val="149000"/>
              </a:lnSpc>
              <a:spcAft>
                <a:spcPts val="90"/>
              </a:spcAft>
              <a:buFont typeface="Symbol" panose="05050102010706020507" pitchFamily="18" charset="2"/>
              <a:buChar char=""/>
            </a:pPr>
            <a:r>
              <a:rPr lang="es-CO" sz="700" dirty="0">
                <a:solidFill>
                  <a:srgbClr val="606060"/>
                </a:solidFill>
                <a:latin typeface="Calibri" panose="020F0502020204030204" pitchFamily="34" charset="0"/>
                <a:ea typeface="Calibri" panose="020F0502020204030204" pitchFamily="34" charset="0"/>
              </a:rPr>
              <a:t>Proyecto con sus respectivos Tutores y Formadores, y sus fechas de Sprint, tanto para los aprobados, como para los que se encuentran en proceso. </a:t>
            </a:r>
            <a:endParaRPr lang="es-CO" sz="900" dirty="0">
              <a:solidFill>
                <a:srgbClr val="606060"/>
              </a:solidFill>
              <a:latin typeface="Calibri" panose="020F0502020204030204" pitchFamily="34" charset="0"/>
              <a:ea typeface="Calibri" panose="020F0502020204030204" pitchFamily="34" charset="0"/>
            </a:endParaRPr>
          </a:p>
          <a:p>
            <a:pPr marL="342900" marR="4445" lvl="0" indent="-342900" algn="just">
              <a:lnSpc>
                <a:spcPct val="149000"/>
              </a:lnSpc>
              <a:spcAft>
                <a:spcPts val="90"/>
              </a:spcAft>
              <a:buFont typeface="Symbol" panose="05050102010706020507" pitchFamily="18" charset="2"/>
              <a:buChar char=""/>
            </a:pPr>
            <a:r>
              <a:rPr lang="es-CO" sz="700" dirty="0">
                <a:solidFill>
                  <a:srgbClr val="606060"/>
                </a:solidFill>
                <a:latin typeface="Calibri" panose="020F0502020204030204" pitchFamily="34" charset="0"/>
                <a:ea typeface="Calibri" panose="020F0502020204030204" pitchFamily="34" charset="0"/>
              </a:rPr>
              <a:t>Consulta por parte de los estudiantes para visualizar su proyecto y sus respectivas notas. </a:t>
            </a:r>
            <a:endParaRPr lang="es-CO" sz="900" dirty="0">
              <a:solidFill>
                <a:srgbClr val="606060"/>
              </a:solidFill>
              <a:latin typeface="Calibri" panose="020F0502020204030204" pitchFamily="34" charset="0"/>
              <a:ea typeface="Calibri" panose="020F0502020204030204" pitchFamily="34" charset="0"/>
            </a:endParaRPr>
          </a:p>
          <a:p>
            <a:pPr marL="342900" marR="4445" lvl="0" indent="-342900" algn="just">
              <a:lnSpc>
                <a:spcPct val="107000"/>
              </a:lnSpc>
              <a:spcAft>
                <a:spcPts val="0"/>
              </a:spcAft>
              <a:buFont typeface="Symbol" panose="05050102010706020507" pitchFamily="18" charset="2"/>
              <a:buChar char=""/>
            </a:pPr>
            <a:r>
              <a:rPr lang="es-CO" sz="700" dirty="0">
                <a:solidFill>
                  <a:srgbClr val="606060"/>
                </a:solidFill>
                <a:latin typeface="Calibri" panose="020F0502020204030204" pitchFamily="34" charset="0"/>
                <a:ea typeface="Calibri" panose="020F0502020204030204" pitchFamily="34" charset="0"/>
              </a:rPr>
              <a:t>Consulta sobre las fechas de asesorías de los proyectos </a:t>
            </a:r>
            <a:endParaRPr lang="es-CO" sz="900" dirty="0">
              <a:solidFill>
                <a:srgbClr val="606060"/>
              </a:solidFill>
              <a:latin typeface="Calibri" panose="020F0502020204030204" pitchFamily="34" charset="0"/>
              <a:ea typeface="Calibri" panose="020F0502020204030204" pitchFamily="34" charset="0"/>
            </a:endParaRPr>
          </a:p>
          <a:p>
            <a:pPr marL="342900" marR="177800" lvl="0" indent="-342900" algn="just">
              <a:lnSpc>
                <a:spcPct val="107000"/>
              </a:lnSpc>
              <a:spcAft>
                <a:spcPts val="560"/>
              </a:spcAft>
              <a:buFont typeface="Symbol" panose="05050102010706020507" pitchFamily="18" charset="2"/>
              <a:buChar char=""/>
            </a:pPr>
            <a:r>
              <a:rPr lang="es-CO" sz="700" dirty="0">
                <a:solidFill>
                  <a:srgbClr val="606060"/>
                </a:solidFill>
                <a:latin typeface="Calibri" panose="020F0502020204030204" pitchFamily="34" charset="0"/>
                <a:ea typeface="Calibri" panose="020F0502020204030204" pitchFamily="34" charset="0"/>
              </a:rPr>
              <a:t>Consultar sobre proyectos aprobados, antes de realizar del proceso de matrículas del siguiente ciclo, entre otras. </a:t>
            </a:r>
            <a:endParaRPr lang="es-CO" sz="900" dirty="0">
              <a:solidFill>
                <a:srgbClr val="606060"/>
              </a:solidFill>
              <a:effectLst/>
              <a:latin typeface="Calibri" panose="020F0502020204030204" pitchFamily="34" charset="0"/>
              <a:ea typeface="Calibri" panose="020F0502020204030204" pitchFamily="34" charset="0"/>
            </a:endParaRPr>
          </a:p>
        </p:txBody>
      </p:sp>
      <p:sp>
        <p:nvSpPr>
          <p:cNvPr id="6" name="CuadroTexto 5"/>
          <p:cNvSpPr txBox="1"/>
          <p:nvPr/>
        </p:nvSpPr>
        <p:spPr>
          <a:xfrm>
            <a:off x="598292" y="1729090"/>
            <a:ext cx="9307708" cy="1569660"/>
          </a:xfrm>
          <a:prstGeom prst="rect">
            <a:avLst/>
          </a:prstGeom>
          <a:noFill/>
        </p:spPr>
        <p:txBody>
          <a:bodyPr wrap="square" rtlCol="0">
            <a:spAutoFit/>
          </a:bodyPr>
          <a:lstStyle/>
          <a:p>
            <a:pPr algn="just"/>
            <a:r>
              <a:rPr lang="es-CO" sz="1600" b="1" dirty="0" smtClean="0"/>
              <a:t>Se requiere de un Sistema de Información, qu</a:t>
            </a:r>
            <a:r>
              <a:rPr lang="es-CO" sz="1600" b="1" dirty="0" smtClean="0"/>
              <a:t>e permita la Administración y control de las </a:t>
            </a:r>
            <a:r>
              <a:rPr lang="es-CO" sz="1600" b="1" dirty="0" smtClean="0">
                <a:solidFill>
                  <a:srgbClr val="00B050"/>
                </a:solidFill>
              </a:rPr>
              <a:t>notas</a:t>
            </a:r>
            <a:r>
              <a:rPr lang="es-CO" sz="1600" b="1" dirty="0" smtClean="0"/>
              <a:t> y </a:t>
            </a:r>
            <a:r>
              <a:rPr lang="es-CO" sz="1600" b="1" dirty="0" smtClean="0">
                <a:solidFill>
                  <a:srgbClr val="00B050"/>
                </a:solidFill>
              </a:rPr>
              <a:t>asistencia</a:t>
            </a:r>
            <a:r>
              <a:rPr lang="es-CO" sz="1600" b="1" dirty="0" smtClean="0"/>
              <a:t> en </a:t>
            </a:r>
            <a:r>
              <a:rPr lang="es-CO" sz="1600" b="1" dirty="0" smtClean="0">
                <a:solidFill>
                  <a:srgbClr val="00B050"/>
                </a:solidFill>
              </a:rPr>
              <a:t>Programación, Ingles y Coach </a:t>
            </a:r>
            <a:r>
              <a:rPr lang="es-CO" sz="1600" b="1" dirty="0" smtClean="0"/>
              <a:t>de los </a:t>
            </a:r>
            <a:r>
              <a:rPr lang="es-CO" sz="1600" b="1" dirty="0" smtClean="0">
                <a:solidFill>
                  <a:srgbClr val="FF0000"/>
                </a:solidFill>
              </a:rPr>
              <a:t>estudiantes</a:t>
            </a:r>
            <a:r>
              <a:rPr lang="es-CO" sz="1600" b="1" dirty="0" smtClean="0"/>
              <a:t> de refuerzo</a:t>
            </a:r>
            <a:r>
              <a:rPr lang="es-CO" sz="1600" b="1" dirty="0" smtClean="0"/>
              <a:t>.  </a:t>
            </a:r>
          </a:p>
          <a:p>
            <a:pPr algn="just"/>
            <a:endParaRPr lang="es-CO" sz="1600" b="1" dirty="0" smtClean="0"/>
          </a:p>
          <a:p>
            <a:pPr algn="just"/>
            <a:r>
              <a:rPr lang="es-CO" sz="1600" b="1" dirty="0" smtClean="0"/>
              <a:t>Las notas requeridas son 4 para hallar el promedio respectivo.</a:t>
            </a:r>
            <a:endParaRPr lang="es-CO" sz="1600" b="1" dirty="0" smtClean="0"/>
          </a:p>
          <a:p>
            <a:pPr algn="just"/>
            <a:endParaRPr lang="es-CO" sz="1600" b="1" dirty="0"/>
          </a:p>
          <a:p>
            <a:pPr algn="just"/>
            <a:r>
              <a:rPr lang="es-CO" sz="1600" b="1" dirty="0" smtClean="0"/>
              <a:t>Por tiempos NO se requiere manejar grupos, ni docentes</a:t>
            </a:r>
            <a:endParaRPr lang="es-CO" sz="1600" b="1" dirty="0"/>
          </a:p>
        </p:txBody>
      </p:sp>
      <p:sp>
        <p:nvSpPr>
          <p:cNvPr id="10" name="CuadroTexto 9"/>
          <p:cNvSpPr txBox="1"/>
          <p:nvPr/>
        </p:nvSpPr>
        <p:spPr>
          <a:xfrm>
            <a:off x="711200" y="3746500"/>
            <a:ext cx="9564863" cy="1200329"/>
          </a:xfrm>
          <a:prstGeom prst="rect">
            <a:avLst/>
          </a:prstGeom>
          <a:noFill/>
        </p:spPr>
        <p:txBody>
          <a:bodyPr wrap="none" rtlCol="0">
            <a:spAutoFit/>
          </a:bodyPr>
          <a:lstStyle/>
          <a:p>
            <a:r>
              <a:rPr lang="es-CO" dirty="0" smtClean="0"/>
              <a:t>FORMAS NORMALES</a:t>
            </a:r>
          </a:p>
          <a:p>
            <a:pPr marL="342900" indent="-342900">
              <a:buFont typeface="+mj-lt"/>
              <a:buAutoNum type="arabicPeriod"/>
            </a:pPr>
            <a:r>
              <a:rPr lang="es-CO" dirty="0" smtClean="0"/>
              <a:t>TOMESE EL PROBLEMA DE FORMA ATOMICA (ENTIDADES – ATRIBUTOS)</a:t>
            </a:r>
          </a:p>
          <a:p>
            <a:pPr marL="342900" indent="-342900">
              <a:buFont typeface="+mj-lt"/>
              <a:buAutoNum type="arabicPeriod"/>
            </a:pPr>
            <a:r>
              <a:rPr lang="es-CO" dirty="0" smtClean="0"/>
              <a:t>ASIGNAR LOS ATRIBUTOS A LAS DEPEDENCIA QUE CORRESPONDAN</a:t>
            </a:r>
          </a:p>
          <a:p>
            <a:pPr marL="342900" indent="-342900">
              <a:buFont typeface="+mj-lt"/>
              <a:buAutoNum type="arabicPeriod"/>
            </a:pPr>
            <a:r>
              <a:rPr lang="es-CO" dirty="0" smtClean="0"/>
              <a:t>TODO ATRIBUTO DEBE CORRESPONDER DE FORMA ÚNICA A SU DEPENDENCIA O DEPENDENCIAS</a:t>
            </a:r>
            <a:endParaRPr lang="es-CO" dirty="0"/>
          </a:p>
        </p:txBody>
      </p:sp>
    </p:spTree>
    <p:extLst>
      <p:ext uri="{BB962C8B-B14F-4D97-AF65-F5344CB8AC3E}">
        <p14:creationId xmlns:p14="http://schemas.microsoft.com/office/powerpoint/2010/main" val="4063872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Representación del Modelo Conceptual del problema planteado</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6" name="CuadroTexto 5"/>
          <p:cNvSpPr txBox="1"/>
          <p:nvPr/>
        </p:nvSpPr>
        <p:spPr>
          <a:xfrm>
            <a:off x="8338597" y="1628006"/>
            <a:ext cx="2735044" cy="1200329"/>
          </a:xfrm>
          <a:prstGeom prst="rect">
            <a:avLst/>
          </a:prstGeom>
          <a:noFill/>
        </p:spPr>
        <p:txBody>
          <a:bodyPr wrap="none" rtlCol="0">
            <a:spAutoFit/>
          </a:bodyPr>
          <a:lstStyle/>
          <a:p>
            <a:r>
              <a:rPr lang="es-CO" b="1" dirty="0" smtClean="0">
                <a:solidFill>
                  <a:srgbClr val="FF0000"/>
                </a:solidFill>
              </a:rPr>
              <a:t>CARDINALIDAD:</a:t>
            </a:r>
          </a:p>
          <a:p>
            <a:r>
              <a:rPr lang="es-CO" b="1" dirty="0" smtClean="0">
                <a:solidFill>
                  <a:srgbClr val="FF0000"/>
                </a:solidFill>
              </a:rPr>
              <a:t>Uno a Muchos ( 1….*)</a:t>
            </a:r>
          </a:p>
          <a:p>
            <a:r>
              <a:rPr lang="es-CO" b="1" dirty="0" smtClean="0">
                <a:solidFill>
                  <a:srgbClr val="FF0000"/>
                </a:solidFill>
              </a:rPr>
              <a:t>Uno a Uno        (1 ….1)</a:t>
            </a:r>
          </a:p>
          <a:p>
            <a:r>
              <a:rPr lang="es-CO" b="1" dirty="0" smtClean="0">
                <a:solidFill>
                  <a:srgbClr val="FF0000"/>
                </a:solidFill>
              </a:rPr>
              <a:t>Muchos a Muchos ( * …. *)</a:t>
            </a:r>
            <a:endParaRPr lang="es-CO" b="1" dirty="0">
              <a:solidFill>
                <a:srgbClr val="FF0000"/>
              </a:solidFill>
            </a:endParaRPr>
          </a:p>
        </p:txBody>
      </p:sp>
      <p:sp>
        <p:nvSpPr>
          <p:cNvPr id="8" name="CuadroTexto 7"/>
          <p:cNvSpPr txBox="1"/>
          <p:nvPr/>
        </p:nvSpPr>
        <p:spPr>
          <a:xfrm>
            <a:off x="9688454" y="2724371"/>
            <a:ext cx="2503546" cy="923330"/>
          </a:xfrm>
          <a:prstGeom prst="rect">
            <a:avLst/>
          </a:prstGeom>
          <a:noFill/>
        </p:spPr>
        <p:txBody>
          <a:bodyPr wrap="square" rtlCol="0">
            <a:spAutoFit/>
          </a:bodyPr>
          <a:lstStyle/>
          <a:p>
            <a:r>
              <a:rPr lang="es-CO" b="1" dirty="0" smtClean="0">
                <a:solidFill>
                  <a:srgbClr val="0070C0"/>
                </a:solidFill>
              </a:rPr>
              <a:t>Leer en ambos sentidos y tomar de cada extremo el mayor</a:t>
            </a:r>
            <a:endParaRPr lang="es-CO" b="1" dirty="0">
              <a:solidFill>
                <a:srgbClr val="0070C0"/>
              </a:solidFill>
            </a:endParaRPr>
          </a:p>
        </p:txBody>
      </p:sp>
      <p:sp>
        <p:nvSpPr>
          <p:cNvPr id="5" name="CuadroTexto 4"/>
          <p:cNvSpPr txBox="1"/>
          <p:nvPr/>
        </p:nvSpPr>
        <p:spPr>
          <a:xfrm>
            <a:off x="8185921" y="3543736"/>
            <a:ext cx="4006079" cy="3416320"/>
          </a:xfrm>
          <a:prstGeom prst="rect">
            <a:avLst/>
          </a:prstGeom>
          <a:noFill/>
        </p:spPr>
        <p:txBody>
          <a:bodyPr wrap="square" rtlCol="0">
            <a:spAutoFit/>
          </a:bodyPr>
          <a:lstStyle/>
          <a:p>
            <a:r>
              <a:rPr lang="es-CO" b="1" dirty="0">
                <a:solidFill>
                  <a:srgbClr val="002060"/>
                </a:solidFill>
              </a:rPr>
              <a:t>Atributo </a:t>
            </a:r>
            <a:r>
              <a:rPr lang="es-CO" b="1" dirty="0" smtClean="0">
                <a:solidFill>
                  <a:srgbClr val="002060"/>
                </a:solidFill>
              </a:rPr>
              <a:t>Identificador:</a:t>
            </a:r>
            <a:r>
              <a:rPr lang="es-CO" dirty="0" smtClean="0"/>
              <a:t> </a:t>
            </a:r>
            <a:r>
              <a:rPr lang="es-CO" dirty="0"/>
              <a:t>Si </a:t>
            </a:r>
            <a:r>
              <a:rPr lang="es-CO" dirty="0" smtClean="0"/>
              <a:t>puede identificar de forma única un registro de la entidad</a:t>
            </a:r>
            <a:endParaRPr lang="es-CO" b="1" dirty="0" smtClean="0">
              <a:solidFill>
                <a:srgbClr val="002060"/>
              </a:solidFill>
            </a:endParaRPr>
          </a:p>
          <a:p>
            <a:r>
              <a:rPr lang="es-CO" b="1" dirty="0" smtClean="0">
                <a:solidFill>
                  <a:srgbClr val="002060"/>
                </a:solidFill>
              </a:rPr>
              <a:t>Atributo </a:t>
            </a:r>
            <a:r>
              <a:rPr lang="es-CO" b="1" dirty="0" err="1" smtClean="0">
                <a:solidFill>
                  <a:srgbClr val="002060"/>
                </a:solidFill>
              </a:rPr>
              <a:t>Multivaluado</a:t>
            </a:r>
            <a:r>
              <a:rPr lang="es-CO" b="1" dirty="0" smtClean="0">
                <a:solidFill>
                  <a:srgbClr val="002060"/>
                </a:solidFill>
              </a:rPr>
              <a:t>:</a:t>
            </a:r>
            <a:r>
              <a:rPr lang="es-CO" dirty="0" smtClean="0"/>
              <a:t> Si procederá de una lista corta y finita.</a:t>
            </a:r>
          </a:p>
          <a:p>
            <a:endParaRPr lang="es-CO" dirty="0"/>
          </a:p>
          <a:p>
            <a:r>
              <a:rPr lang="es-CO" b="1" dirty="0" smtClean="0">
                <a:solidFill>
                  <a:srgbClr val="002060"/>
                </a:solidFill>
              </a:rPr>
              <a:t>Atributo Calculado: </a:t>
            </a:r>
            <a:r>
              <a:rPr lang="es-CO" dirty="0" smtClean="0"/>
              <a:t>si su valor se puede calcular de otros atributos existentes.</a:t>
            </a:r>
          </a:p>
          <a:p>
            <a:endParaRPr lang="es-CO" dirty="0"/>
          </a:p>
          <a:p>
            <a:r>
              <a:rPr lang="es-CO" b="1" dirty="0" smtClean="0">
                <a:solidFill>
                  <a:srgbClr val="002060"/>
                </a:solidFill>
              </a:rPr>
              <a:t>Opcional</a:t>
            </a:r>
            <a:r>
              <a:rPr lang="es-CO" dirty="0" smtClean="0"/>
              <a:t> Si el valor a ingresar  no es obligado o puede ser </a:t>
            </a:r>
            <a:r>
              <a:rPr lang="es-CO" dirty="0" err="1" smtClean="0"/>
              <a:t>Null</a:t>
            </a:r>
            <a:r>
              <a:rPr lang="es-CO" dirty="0" smtClean="0"/>
              <a:t>, </a:t>
            </a:r>
            <a:r>
              <a:rPr lang="es-CO" dirty="0" err="1" smtClean="0"/>
              <a:t>punterar</a:t>
            </a:r>
            <a:r>
              <a:rPr lang="es-CO" dirty="0" smtClean="0"/>
              <a:t> su línea</a:t>
            </a:r>
            <a:endParaRPr lang="es-CO" dirty="0"/>
          </a:p>
        </p:txBody>
      </p:sp>
    </p:spTree>
    <p:extLst>
      <p:ext uri="{BB962C8B-B14F-4D97-AF65-F5344CB8AC3E}">
        <p14:creationId xmlns:p14="http://schemas.microsoft.com/office/powerpoint/2010/main" val="4100380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Representación del Modelo Conceptual del problema </a:t>
            </a:r>
            <a:r>
              <a:rPr lang="es-CO" b="1" dirty="0" smtClean="0">
                <a:solidFill>
                  <a:schemeClr val="bg1"/>
                </a:solidFill>
                <a:latin typeface="Calabri"/>
              </a:rPr>
              <a:t>planteado - avanzado</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6" name="CuadroTexto 5"/>
          <p:cNvSpPr txBox="1"/>
          <p:nvPr/>
        </p:nvSpPr>
        <p:spPr>
          <a:xfrm>
            <a:off x="8338597" y="1628006"/>
            <a:ext cx="2735044" cy="1200329"/>
          </a:xfrm>
          <a:prstGeom prst="rect">
            <a:avLst/>
          </a:prstGeom>
          <a:noFill/>
        </p:spPr>
        <p:txBody>
          <a:bodyPr wrap="none" rtlCol="0">
            <a:spAutoFit/>
          </a:bodyPr>
          <a:lstStyle/>
          <a:p>
            <a:r>
              <a:rPr lang="es-CO" b="1" dirty="0" smtClean="0">
                <a:solidFill>
                  <a:srgbClr val="FF0000"/>
                </a:solidFill>
              </a:rPr>
              <a:t>CARDINALIDAD:</a:t>
            </a:r>
          </a:p>
          <a:p>
            <a:r>
              <a:rPr lang="es-CO" b="1" dirty="0" smtClean="0">
                <a:solidFill>
                  <a:srgbClr val="FF0000"/>
                </a:solidFill>
              </a:rPr>
              <a:t>Uno a Muchos ( 1….*)</a:t>
            </a:r>
          </a:p>
          <a:p>
            <a:r>
              <a:rPr lang="es-CO" b="1" dirty="0" smtClean="0">
                <a:solidFill>
                  <a:srgbClr val="FF0000"/>
                </a:solidFill>
              </a:rPr>
              <a:t>Uno a Uno        (1 ….1)</a:t>
            </a:r>
          </a:p>
          <a:p>
            <a:r>
              <a:rPr lang="es-CO" b="1" dirty="0" smtClean="0">
                <a:solidFill>
                  <a:srgbClr val="FF0000"/>
                </a:solidFill>
              </a:rPr>
              <a:t>Muchos a Muchos ( * …. *)</a:t>
            </a:r>
            <a:endParaRPr lang="es-CO" b="1" dirty="0">
              <a:solidFill>
                <a:srgbClr val="FF0000"/>
              </a:solidFill>
            </a:endParaRPr>
          </a:p>
        </p:txBody>
      </p:sp>
      <p:sp>
        <p:nvSpPr>
          <p:cNvPr id="8" name="CuadroTexto 7"/>
          <p:cNvSpPr txBox="1"/>
          <p:nvPr/>
        </p:nvSpPr>
        <p:spPr>
          <a:xfrm>
            <a:off x="9688454" y="2724371"/>
            <a:ext cx="2503546" cy="923330"/>
          </a:xfrm>
          <a:prstGeom prst="rect">
            <a:avLst/>
          </a:prstGeom>
          <a:noFill/>
        </p:spPr>
        <p:txBody>
          <a:bodyPr wrap="square" rtlCol="0">
            <a:spAutoFit/>
          </a:bodyPr>
          <a:lstStyle/>
          <a:p>
            <a:r>
              <a:rPr lang="es-CO" b="1" dirty="0" smtClean="0">
                <a:solidFill>
                  <a:srgbClr val="0070C0"/>
                </a:solidFill>
              </a:rPr>
              <a:t>Leer en ambos sentidos y tomar de cada extremo el mayor</a:t>
            </a:r>
            <a:endParaRPr lang="es-CO" b="1" dirty="0">
              <a:solidFill>
                <a:srgbClr val="0070C0"/>
              </a:solidFill>
            </a:endParaRPr>
          </a:p>
        </p:txBody>
      </p:sp>
      <p:sp>
        <p:nvSpPr>
          <p:cNvPr id="9" name="CuadroTexto 8"/>
          <p:cNvSpPr txBox="1"/>
          <p:nvPr/>
        </p:nvSpPr>
        <p:spPr>
          <a:xfrm>
            <a:off x="2567936" y="780727"/>
            <a:ext cx="9357364" cy="923330"/>
          </a:xfrm>
          <a:prstGeom prst="rect">
            <a:avLst/>
          </a:prstGeom>
          <a:noFill/>
        </p:spPr>
        <p:txBody>
          <a:bodyPr wrap="square" rtlCol="0">
            <a:spAutoFit/>
          </a:bodyPr>
          <a:lstStyle/>
          <a:p>
            <a:r>
              <a:rPr lang="es-CO" dirty="0" smtClean="0"/>
              <a:t>Se recomienda en una hoja Excel, leer el problema y describir uno a uno: </a:t>
            </a:r>
            <a:r>
              <a:rPr lang="es-CO" b="1" dirty="0" smtClean="0">
                <a:solidFill>
                  <a:srgbClr val="002060"/>
                </a:solidFill>
              </a:rPr>
              <a:t>ENTIDADES, ATRIBUTOS, DEPENDENCIAS</a:t>
            </a:r>
            <a:r>
              <a:rPr lang="es-CO" dirty="0" smtClean="0"/>
              <a:t>; posteriormente con </a:t>
            </a:r>
            <a:r>
              <a:rPr lang="es-CO" dirty="0" err="1" smtClean="0"/>
              <a:t>yed</a:t>
            </a:r>
            <a:r>
              <a:rPr lang="es-CO" dirty="0" smtClean="0"/>
              <a:t> </a:t>
            </a:r>
            <a:r>
              <a:rPr lang="es-CO" dirty="0" err="1" smtClean="0"/>
              <a:t>Graph</a:t>
            </a:r>
            <a:r>
              <a:rPr lang="es-CO" dirty="0" smtClean="0"/>
              <a:t> Editor crear el Modelo respectivo. Completar con los atributos(obligados, calculados) faltantes y su respectiva </a:t>
            </a:r>
            <a:r>
              <a:rPr lang="es-CO" dirty="0" err="1" smtClean="0"/>
              <a:t>cardinalidad</a:t>
            </a:r>
            <a:r>
              <a:rPr lang="es-CO" dirty="0" smtClean="0"/>
              <a:t>.</a:t>
            </a:r>
            <a:endParaRPr lang="es-CO" dirty="0"/>
          </a:p>
        </p:txBody>
      </p:sp>
      <p:sp>
        <p:nvSpPr>
          <p:cNvPr id="5" name="CuadroTexto 4"/>
          <p:cNvSpPr txBox="1"/>
          <p:nvPr/>
        </p:nvSpPr>
        <p:spPr>
          <a:xfrm>
            <a:off x="8185921" y="3543736"/>
            <a:ext cx="4006079" cy="3416320"/>
          </a:xfrm>
          <a:prstGeom prst="rect">
            <a:avLst/>
          </a:prstGeom>
          <a:noFill/>
        </p:spPr>
        <p:txBody>
          <a:bodyPr wrap="square" rtlCol="0">
            <a:spAutoFit/>
          </a:bodyPr>
          <a:lstStyle/>
          <a:p>
            <a:r>
              <a:rPr lang="es-CO" b="1" dirty="0">
                <a:solidFill>
                  <a:srgbClr val="002060"/>
                </a:solidFill>
              </a:rPr>
              <a:t>Atributo </a:t>
            </a:r>
            <a:r>
              <a:rPr lang="es-CO" b="1" dirty="0" smtClean="0">
                <a:solidFill>
                  <a:srgbClr val="002060"/>
                </a:solidFill>
              </a:rPr>
              <a:t>Identificador:</a:t>
            </a:r>
            <a:r>
              <a:rPr lang="es-CO" dirty="0" smtClean="0"/>
              <a:t> </a:t>
            </a:r>
            <a:r>
              <a:rPr lang="es-CO" dirty="0"/>
              <a:t>Si </a:t>
            </a:r>
            <a:r>
              <a:rPr lang="es-CO" dirty="0" smtClean="0"/>
              <a:t>puede identificar de forma única un registro de la entidad</a:t>
            </a:r>
            <a:endParaRPr lang="es-CO" b="1" dirty="0" smtClean="0">
              <a:solidFill>
                <a:srgbClr val="002060"/>
              </a:solidFill>
            </a:endParaRPr>
          </a:p>
          <a:p>
            <a:r>
              <a:rPr lang="es-CO" b="1" dirty="0" smtClean="0">
                <a:solidFill>
                  <a:srgbClr val="002060"/>
                </a:solidFill>
              </a:rPr>
              <a:t>Atributo </a:t>
            </a:r>
            <a:r>
              <a:rPr lang="es-CO" b="1" dirty="0" err="1" smtClean="0">
                <a:solidFill>
                  <a:srgbClr val="002060"/>
                </a:solidFill>
              </a:rPr>
              <a:t>Multivaluado</a:t>
            </a:r>
            <a:r>
              <a:rPr lang="es-CO" b="1" dirty="0" smtClean="0">
                <a:solidFill>
                  <a:srgbClr val="002060"/>
                </a:solidFill>
              </a:rPr>
              <a:t>:</a:t>
            </a:r>
            <a:r>
              <a:rPr lang="es-CO" dirty="0" smtClean="0"/>
              <a:t> Si procederá de una lista corta y finita.</a:t>
            </a:r>
          </a:p>
          <a:p>
            <a:endParaRPr lang="es-CO" dirty="0"/>
          </a:p>
          <a:p>
            <a:r>
              <a:rPr lang="es-CO" b="1" dirty="0" smtClean="0">
                <a:solidFill>
                  <a:srgbClr val="002060"/>
                </a:solidFill>
              </a:rPr>
              <a:t>Atributo Calculado: </a:t>
            </a:r>
            <a:r>
              <a:rPr lang="es-CO" dirty="0" smtClean="0"/>
              <a:t>si su valor se puede calcular de otros atributos existentes.</a:t>
            </a:r>
          </a:p>
          <a:p>
            <a:endParaRPr lang="es-CO" dirty="0"/>
          </a:p>
          <a:p>
            <a:r>
              <a:rPr lang="es-CO" b="1" dirty="0" smtClean="0">
                <a:solidFill>
                  <a:srgbClr val="002060"/>
                </a:solidFill>
              </a:rPr>
              <a:t>Opcional</a:t>
            </a:r>
            <a:r>
              <a:rPr lang="es-CO" dirty="0" smtClean="0"/>
              <a:t> Si el valor a ingresar  no es obligado o puede ser </a:t>
            </a:r>
            <a:r>
              <a:rPr lang="es-CO" dirty="0" err="1" smtClean="0"/>
              <a:t>Null</a:t>
            </a:r>
            <a:r>
              <a:rPr lang="es-CO" dirty="0" smtClean="0"/>
              <a:t>, </a:t>
            </a:r>
            <a:r>
              <a:rPr lang="es-CO" dirty="0" err="1" smtClean="0"/>
              <a:t>punterar</a:t>
            </a:r>
            <a:r>
              <a:rPr lang="es-CO" dirty="0" smtClean="0"/>
              <a:t> su línea</a:t>
            </a:r>
            <a:endParaRPr lang="es-CO" dirty="0"/>
          </a:p>
        </p:txBody>
      </p:sp>
      <p:pic>
        <p:nvPicPr>
          <p:cNvPr id="10" name="Imagen 9"/>
          <p:cNvPicPr>
            <a:picLocks noChangeAspect="1"/>
          </p:cNvPicPr>
          <p:nvPr/>
        </p:nvPicPr>
        <p:blipFill>
          <a:blip r:embed="rId3"/>
          <a:stretch>
            <a:fillRect/>
          </a:stretch>
        </p:blipFill>
        <p:spPr>
          <a:xfrm>
            <a:off x="92365" y="919760"/>
            <a:ext cx="9702801" cy="5906579"/>
          </a:xfrm>
          <a:prstGeom prst="rect">
            <a:avLst/>
          </a:prstGeom>
        </p:spPr>
      </p:pic>
    </p:spTree>
    <p:extLst>
      <p:ext uri="{BB962C8B-B14F-4D97-AF65-F5344CB8AC3E}">
        <p14:creationId xmlns:p14="http://schemas.microsoft.com/office/powerpoint/2010/main" val="2743450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2" name="Rectángulo 1"/>
          <p:cNvSpPr/>
          <p:nvPr/>
        </p:nvSpPr>
        <p:spPr>
          <a:xfrm rot="20603683">
            <a:off x="3062077" y="3057941"/>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CuadroTexto 7"/>
          <p:cNvSpPr txBox="1"/>
          <p:nvPr/>
        </p:nvSpPr>
        <p:spPr>
          <a:xfrm>
            <a:off x="4561726" y="79067"/>
            <a:ext cx="3552319" cy="523220"/>
          </a:xfrm>
          <a:prstGeom prst="rect">
            <a:avLst/>
          </a:prstGeom>
          <a:noFill/>
        </p:spPr>
        <p:txBody>
          <a:bodyPr wrap="none" rtlCol="0">
            <a:spAutoFit/>
          </a:bodyPr>
          <a:lstStyle/>
          <a:p>
            <a:r>
              <a:rPr lang="es-CO" sz="2800" dirty="0" smtClean="0"/>
              <a:t>TALLER DE APLICACIÓN</a:t>
            </a:r>
            <a:endParaRPr lang="es-CO" sz="2800" dirty="0"/>
          </a:p>
        </p:txBody>
      </p:sp>
      <p:sp>
        <p:nvSpPr>
          <p:cNvPr id="9" name="CuadroTexto 8"/>
          <p:cNvSpPr txBox="1"/>
          <p:nvPr/>
        </p:nvSpPr>
        <p:spPr>
          <a:xfrm>
            <a:off x="444500" y="1876940"/>
            <a:ext cx="5174237" cy="1477328"/>
          </a:xfrm>
          <a:prstGeom prst="rect">
            <a:avLst/>
          </a:prstGeom>
          <a:noFill/>
        </p:spPr>
        <p:txBody>
          <a:bodyPr wrap="none" rtlCol="0">
            <a:spAutoFit/>
          </a:bodyPr>
          <a:lstStyle/>
          <a:p>
            <a:pPr marL="285750" indent="-285750">
              <a:buFont typeface="Arial" panose="020B0604020202020204" pitchFamily="34" charset="0"/>
              <a:buChar char="•"/>
            </a:pPr>
            <a:r>
              <a:rPr lang="es-CO" dirty="0" smtClean="0"/>
              <a:t>COMPLETAR LOS FORMATOS RU</a:t>
            </a:r>
          </a:p>
          <a:p>
            <a:pPr marL="285750" indent="-285750">
              <a:buFont typeface="Arial" panose="020B0604020202020204" pitchFamily="34" charset="0"/>
              <a:buChar char="•"/>
            </a:pPr>
            <a:r>
              <a:rPr lang="es-CO" dirty="0"/>
              <a:t>COMPLETAR LOS FORMATOS </a:t>
            </a:r>
            <a:r>
              <a:rPr lang="es-CO" dirty="0" smtClean="0"/>
              <a:t>RF</a:t>
            </a:r>
            <a:endParaRPr lang="es-CO" dirty="0"/>
          </a:p>
          <a:p>
            <a:pPr marL="285750" indent="-285750">
              <a:buFont typeface="Arial" panose="020B0604020202020204" pitchFamily="34" charset="0"/>
              <a:buChar char="•"/>
            </a:pPr>
            <a:r>
              <a:rPr lang="es-CO" dirty="0"/>
              <a:t>COMPLETAR LOS FORMATOS </a:t>
            </a:r>
            <a:r>
              <a:rPr lang="es-CO" dirty="0" smtClean="0"/>
              <a:t>RNF</a:t>
            </a:r>
          </a:p>
          <a:p>
            <a:pPr marL="285750" indent="-285750">
              <a:buFont typeface="Arial" panose="020B0604020202020204" pitchFamily="34" charset="0"/>
              <a:buChar char="•"/>
            </a:pPr>
            <a:r>
              <a:rPr lang="es-CO" dirty="0" smtClean="0"/>
              <a:t>COMPLETAR TABLA GENERAL PARA CASOS DE USO</a:t>
            </a:r>
            <a:endParaRPr lang="es-CO" dirty="0"/>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570017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9984</TotalTime>
  <Words>959</Words>
  <Application>Microsoft Office PowerPoint</Application>
  <PresentationFormat>Panorámica</PresentationFormat>
  <Paragraphs>85</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Calabri</vt:lpstr>
      <vt:lpstr>Calibri</vt:lpstr>
      <vt:lpstr>Calibri Light</vt:lpstr>
      <vt:lpstr>Symbol</vt:lpstr>
      <vt:lpstr>Volkswagen-Medium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436</cp:revision>
  <dcterms:created xsi:type="dcterms:W3CDTF">2021-04-09T13:53:49Z</dcterms:created>
  <dcterms:modified xsi:type="dcterms:W3CDTF">2022-10-23T00:33:53Z</dcterms:modified>
</cp:coreProperties>
</file>