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409" r:id="rId3"/>
    <p:sldId id="433" r:id="rId4"/>
    <p:sldId id="406" r:id="rId5"/>
    <p:sldId id="410" r:id="rId6"/>
    <p:sldId id="411" r:id="rId7"/>
    <p:sldId id="412" r:id="rId8"/>
    <p:sldId id="425" r:id="rId9"/>
    <p:sldId id="426" r:id="rId10"/>
    <p:sldId id="427" r:id="rId11"/>
    <p:sldId id="43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A65"/>
    <a:srgbClr val="346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redirect?event=video_description&amp;redir_token=QUFFLUhqa0x1ZElfdE9WVG9VUTZNVHlvallCZ1pCd1FXQXxBQ3Jtc0tta3RYZlJkTERPVG9NSUlITEhyTFlhZHI4OEhuZlpBS1NQQkFHZUg2cWdTYzNNMzNDa3ByT1ozanFRdUl6NGhIWFJjWjlTVk9wd3hqMHVma2lYeWs2b3k2RGI0S29ZblBETW1tMmpPcjNjR05yT3ZLUQ&amp;q=https://code.visualstudio.com/download" TargetMode="External"/><Relationship Id="rId5" Type="http://schemas.openxmlformats.org/officeDocument/2006/relationships/hyperlink" Target="https://www.youtube.com/redirect?event=video_description&amp;redir_token=QUFFLUhqa3ZYU180QXpxamRlQVVpNFdTUG1rWFRyM3BCd3xBQ3Jtc0trdm90YXRSNjByX0NhWUowZHJoTE83NG12RFRJQ250b243NU1TenBHTWg5Qkoyd2l0SFRmTnVCYmxqQ2R3OHdpNThyRkloWkE1UjVueU1GWVRueUlkcUR5Z29LWHFqYXlHTUdGRXVyZ1BGX2FnYkRmYw&amp;q=https://www.microsoft.com/en-US/download/details.aspx?id%3D101064" TargetMode="External"/><Relationship Id="rId4" Type="http://schemas.openxmlformats.org/officeDocument/2006/relationships/hyperlink" Target="https://www.youtube.com/redirect?event=video_description&amp;redir_token=QUFFLUhqazJ5QWRqSDNvbFBWMHdSRzY4WEVFOE5BSE1rQXxBQ3Jtc0tuSTloR0RhYVl4ZjNrenF2NFRSN0FtZmNhNkJHajJtSkk4U3hON0I4clNrc0dhTlhHU2t3VGJQVUI4cjBkNjdYUTR6WmJoOVhaR25JRU9JMHR3aHNUcEFObkNxb3JHV2xZVFd5T0cxLThrMk9IZ0pKOA&amp;q=https://dotnet.microsoft.com/download/dotnet/3.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Base_de_datos_orientada_a_objetos" TargetMode="External"/><Relationship Id="rId3" Type="http://schemas.openxmlformats.org/officeDocument/2006/relationships/hyperlink" Target="https://es.wikipedia.org/wiki/Sistema_de_tipos" TargetMode="External"/><Relationship Id="rId7" Type="http://schemas.openxmlformats.org/officeDocument/2006/relationships/hyperlink" Target="https://es.wikipedia.org/wiki/Motor_de_persistenci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Base_de_datos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es.wikipedia.org/wiki/Programaci%C3%B3n_orientada_a_objetos" TargetMode="External"/><Relationship Id="rId10" Type="http://schemas.openxmlformats.org/officeDocument/2006/relationships/hyperlink" Target="https://es.wikipedia.org/wiki/Polimorfismo_(inform%C3%A1tica)" TargetMode="External"/><Relationship Id="rId4" Type="http://schemas.openxmlformats.org/officeDocument/2006/relationships/hyperlink" Target="https://es.wikipedia.org/wiki/Lenguaje_de_programaci%C3%B3n" TargetMode="External"/><Relationship Id="rId9" Type="http://schemas.openxmlformats.org/officeDocument/2006/relationships/hyperlink" Target="https://es.wikipedia.org/wiki/Herencia_(inform%C3%A1tica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316732" y="124434"/>
            <a:ext cx="1044346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</a:rPr>
              <a:t>DESARROLLO DE APLICACIONES WEB</a:t>
            </a:r>
            <a:endParaRPr lang="es-CO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DESARROLLO DE SOFTWARE – CICLO 3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2" y="4296074"/>
            <a:ext cx="764011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136900" y="50760"/>
            <a:ext cx="6019800" cy="5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err="1" smtClean="0">
                <a:solidFill>
                  <a:schemeClr val="bg1"/>
                </a:solidFill>
              </a:rPr>
              <a:t>DBContext</a:t>
            </a:r>
            <a:endParaRPr lang="es-CO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8005" y="3467775"/>
            <a:ext cx="11006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6" y="2498890"/>
            <a:ext cx="6250969" cy="340891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005" y="1483227"/>
            <a:ext cx="113810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DbContext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es una clase importante en </a:t>
            </a: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Framework API. Es un puente entre su dominio o clases de entidad y la Base de datos. </a:t>
            </a: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DbContext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es la clase principal responsable de interactuar con la Base de datos. ... </a:t>
            </a: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Querying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Convierte consultas LINQ-to-</a:t>
            </a: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Entities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en consultas SQL y las envía a la 60 de datos.</a:t>
            </a:r>
            <a:r>
              <a:rPr kumimoji="0" lang="es-ES" alt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659" y="3160122"/>
            <a:ext cx="6461341" cy="25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136900" y="50760"/>
            <a:ext cx="6019800" cy="5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smtClean="0">
                <a:solidFill>
                  <a:schemeClr val="bg1"/>
                </a:solidFill>
              </a:rPr>
              <a:t>RESÚMEN DE ADICIONES E INSTALACIONES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8005" y="3467775"/>
            <a:ext cx="11006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40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3375"/>
              </p:ext>
            </p:extLst>
          </p:nvPr>
        </p:nvGraphicFramePr>
        <p:xfrm>
          <a:off x="0" y="1622037"/>
          <a:ext cx="12114403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/>
                <a:gridCol w="1739900"/>
                <a:gridCol w="5905500"/>
                <a:gridCol w="40606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CAPAS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LIBRERIAS REQUERIDAS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REFERENCIAS DE COMUNICACIÓN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Consola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Microsoft.EntityFrameworkCore.Design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  <a:endParaRPr lang="es-CO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..\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Proyectos.App.Dominio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marL="0" algn="l" defTabSz="914400" rtl="0" eaLnBrk="1" latinLnBrk="0" hangingPunct="1"/>
                      <a:endParaRPr lang="es-CO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..\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Proyectos.App.Persistencia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2.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Persistencia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Microsoft.EntityFrameworkCore.Tools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  <a:endParaRPr lang="es-CO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Microsoft.EntityFrameworkCore.Design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  <a:endParaRPr lang="es-CO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Microsoft.EntityFrameworkCore.SqlServer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  <a:endParaRPr lang="es-CO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..\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Proyectos.App.Dominio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marL="0" algn="l" defTabSz="914400" rtl="0" eaLnBrk="1" latinLnBrk="0" hangingPunct="1"/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3.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Microsoft.EntityFrameworkCore.Tools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  <a:endParaRPr lang="es-CO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Microsoft.EntityFrameworkCore.Design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  <a:endParaRPr lang="es-CO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package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Microsoft.EntityFrameworkCore.SqlServer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--version 5.0.9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..\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Proyectos.App.Dominio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marL="0" algn="l" defTabSz="914400" rtl="0" eaLnBrk="1" latinLnBrk="0" hangingPunct="1"/>
                      <a:endParaRPr lang="es-CO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..\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Proyectos.App.Persistencia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marL="0" algn="l" defTabSz="914400" rtl="0" eaLnBrk="1" latinLnBrk="0" hangingPunct="1"/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4.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Globales</a:t>
                      </a:r>
                      <a:r>
                        <a:rPr lang="es-CO" baseline="0" dirty="0" smtClean="0"/>
                        <a:t> a la Solución en </a:t>
                      </a:r>
                      <a:r>
                        <a:rPr lang="es-CO" baseline="0" dirty="0" err="1" smtClean="0"/>
                        <a:t>Proyectos.App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 install    --global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dotnet-ef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 update  --global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dotnet-ef</a:t>
                      </a:r>
                      <a:endParaRPr lang="es-CO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162300" y="-10159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INTERACCIÓN CON EL NAVEGADOR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PROMPT Y ALERT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9" y="0"/>
            <a:ext cx="1200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365500" y="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EXTENSIONES REQUERIDAS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EN VISUAL STUDIO CODE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02" y="1479466"/>
            <a:ext cx="8289958" cy="537853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0302" y="875821"/>
            <a:ext cx="8887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O" sz="2000" dirty="0" smtClean="0">
                <a:latin typeface="Arial Unicode MS" panose="020B0604020202020204" pitchFamily="34" charset="-128"/>
              </a:rPr>
              <a:t>P</a:t>
            </a:r>
            <a:r>
              <a:rPr kumimoji="0" lang="es-ES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ara respaldar el flujo de trabajo de desarrollo</a:t>
            </a:r>
            <a:r>
              <a:rPr kumimoji="0" lang="es-ES" altLang="es-C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05" y="61560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50171" y="262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124135" y="-89290"/>
            <a:ext cx="603858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MODELO DE CAPAS PARA UN PROYECTO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914193" y="2483536"/>
            <a:ext cx="2857500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PRESENTACIÓN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2914193" y="3493964"/>
            <a:ext cx="2857500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DOMINIO</a:t>
            </a:r>
            <a:endParaRPr lang="es-CO" dirty="0"/>
          </a:p>
        </p:txBody>
      </p:sp>
      <p:sp>
        <p:nvSpPr>
          <p:cNvPr id="8" name="Rectángulo redondeado 7"/>
          <p:cNvSpPr/>
          <p:nvPr/>
        </p:nvSpPr>
        <p:spPr>
          <a:xfrm>
            <a:off x="2914193" y="4478561"/>
            <a:ext cx="2857500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PERSISTENCIA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91401" y="3514771"/>
            <a:ext cx="2857500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SERVICIOS</a:t>
            </a:r>
            <a:endParaRPr lang="es-CO" dirty="0"/>
          </a:p>
        </p:txBody>
      </p:sp>
      <p:sp>
        <p:nvSpPr>
          <p:cNvPr id="3" name="Rectángulo redondeado 2"/>
          <p:cNvSpPr/>
          <p:nvPr/>
        </p:nvSpPr>
        <p:spPr>
          <a:xfrm>
            <a:off x="1785006" y="1462205"/>
            <a:ext cx="8038263" cy="5245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4310736" y="871726"/>
            <a:ext cx="3292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</a:rPr>
              <a:t>CAPA DE LA APLICACIÓN</a:t>
            </a: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18" y="5507933"/>
            <a:ext cx="1321191" cy="10198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001" y="1552665"/>
            <a:ext cx="2219470" cy="68433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7990" y="1775336"/>
            <a:ext cx="213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Interacción de la aplicación con el usuario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5011912"/>
            <a:ext cx="1658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Comunicación con la Base de Datos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949292" y="3473693"/>
            <a:ext cx="165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Manejo de los Servicios Web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12777" y="3189634"/>
            <a:ext cx="179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Entidades del Dominio y toda la funcionalidad de la Aplicación</a:t>
            </a:r>
            <a:endParaRPr lang="es-CO" dirty="0"/>
          </a:p>
        </p:txBody>
      </p:sp>
      <p:sp>
        <p:nvSpPr>
          <p:cNvPr id="36" name="Flecha abajo 35"/>
          <p:cNvSpPr/>
          <p:nvPr/>
        </p:nvSpPr>
        <p:spPr>
          <a:xfrm rot="16200000">
            <a:off x="6057547" y="3452492"/>
            <a:ext cx="171763" cy="415651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abajo 37"/>
          <p:cNvSpPr/>
          <p:nvPr/>
        </p:nvSpPr>
        <p:spPr>
          <a:xfrm>
            <a:off x="4127500" y="5148246"/>
            <a:ext cx="148276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lecha abajo 38"/>
          <p:cNvSpPr/>
          <p:nvPr/>
        </p:nvSpPr>
        <p:spPr>
          <a:xfrm rot="10800000">
            <a:off x="4401799" y="5110146"/>
            <a:ext cx="133834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 abajo 39"/>
          <p:cNvSpPr/>
          <p:nvPr/>
        </p:nvSpPr>
        <p:spPr>
          <a:xfrm>
            <a:off x="4127500" y="4163649"/>
            <a:ext cx="148276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Flecha abajo 40"/>
          <p:cNvSpPr/>
          <p:nvPr/>
        </p:nvSpPr>
        <p:spPr>
          <a:xfrm rot="10800000">
            <a:off x="4401799" y="4125549"/>
            <a:ext cx="133834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Flecha abajo 41"/>
          <p:cNvSpPr/>
          <p:nvPr/>
        </p:nvSpPr>
        <p:spPr>
          <a:xfrm>
            <a:off x="4053362" y="3142766"/>
            <a:ext cx="148276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 abajo 42"/>
          <p:cNvSpPr/>
          <p:nvPr/>
        </p:nvSpPr>
        <p:spPr>
          <a:xfrm rot="10800000">
            <a:off x="4327661" y="3104666"/>
            <a:ext cx="133834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Flecha abajo 45"/>
          <p:cNvSpPr/>
          <p:nvPr/>
        </p:nvSpPr>
        <p:spPr>
          <a:xfrm>
            <a:off x="4061938" y="2191643"/>
            <a:ext cx="148276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Flecha abajo 46"/>
          <p:cNvSpPr/>
          <p:nvPr/>
        </p:nvSpPr>
        <p:spPr>
          <a:xfrm rot="10800000">
            <a:off x="4336237" y="2153543"/>
            <a:ext cx="133834" cy="246535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Flecha abajo 47"/>
          <p:cNvSpPr/>
          <p:nvPr/>
        </p:nvSpPr>
        <p:spPr>
          <a:xfrm rot="5400000">
            <a:off x="5991831" y="3709464"/>
            <a:ext cx="203878" cy="406163"/>
          </a:xfrm>
          <a:prstGeom prst="downArrow">
            <a:avLst/>
          </a:prstGeom>
          <a:solidFill>
            <a:srgbClr val="FF0000"/>
          </a:solidFill>
          <a:ln>
            <a:solidFill>
              <a:srgbClr val="E71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5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2784204" y="0"/>
            <a:ext cx="6753496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smtClean="0">
                <a:solidFill>
                  <a:schemeClr val="bg1"/>
                </a:solidFill>
              </a:rPr>
              <a:t>HERRAMIENTAS PARA DESARROLLAR LA SOLUCIÓN </a:t>
            </a:r>
            <a:endParaRPr lang="es-CO" sz="2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" y="2002944"/>
            <a:ext cx="11575979" cy="266520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2332" y="4588784"/>
            <a:ext cx="118815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DotNet</a:t>
            </a:r>
            <a:r>
              <a:rPr lang="es-CO" dirty="0"/>
              <a:t> Core 3.1: </a:t>
            </a:r>
            <a:r>
              <a:rPr lang="es-CO" dirty="0">
                <a:hlinkClick r:id="rId4"/>
              </a:rPr>
              <a:t>https://dotnet.microsoft.com/</a:t>
            </a:r>
            <a:r>
              <a:rPr lang="es-CO" dirty="0" err="1">
                <a:hlinkClick r:id="rId4"/>
              </a:rPr>
              <a:t>download</a:t>
            </a:r>
            <a:r>
              <a:rPr lang="es-CO" dirty="0">
                <a:hlinkClick r:id="rId4"/>
              </a:rPr>
              <a:t>...</a:t>
            </a:r>
            <a:r>
              <a:rPr lang="es-CO" dirty="0"/>
              <a:t> </a:t>
            </a:r>
            <a:endParaRPr lang="es-CO" dirty="0" smtClean="0"/>
          </a:p>
          <a:p>
            <a:r>
              <a:rPr lang="es-CO" dirty="0" smtClean="0"/>
              <a:t>SQL </a:t>
            </a:r>
            <a:r>
              <a:rPr lang="es-CO" dirty="0"/>
              <a:t>Server 2019 Express: </a:t>
            </a:r>
            <a:r>
              <a:rPr lang="es-CO" dirty="0">
                <a:hlinkClick r:id="rId5"/>
              </a:rPr>
              <a:t>https://www.microsoft.com/en-US/</a:t>
            </a:r>
            <a:r>
              <a:rPr lang="es-CO" dirty="0" err="1">
                <a:hlinkClick r:id="rId5"/>
              </a:rPr>
              <a:t>downl</a:t>
            </a:r>
            <a:r>
              <a:rPr lang="es-CO" dirty="0">
                <a:hlinkClick r:id="rId5"/>
              </a:rPr>
              <a:t>...</a:t>
            </a:r>
            <a:r>
              <a:rPr lang="es-CO" dirty="0"/>
              <a:t> </a:t>
            </a:r>
            <a:endParaRPr lang="es-CO" dirty="0" smtClean="0"/>
          </a:p>
          <a:p>
            <a:r>
              <a:rPr lang="es-CO" dirty="0" smtClean="0"/>
              <a:t>Visual </a:t>
            </a:r>
            <a:r>
              <a:rPr lang="es-CO" dirty="0"/>
              <a:t>Studio </a:t>
            </a:r>
            <a:r>
              <a:rPr lang="es-CO" dirty="0" err="1"/>
              <a:t>Code</a:t>
            </a:r>
            <a:r>
              <a:rPr lang="es-CO" dirty="0"/>
              <a:t>: </a:t>
            </a:r>
            <a:r>
              <a:rPr lang="es-CO" dirty="0">
                <a:hlinkClick r:id="rId6"/>
              </a:rPr>
              <a:t>https://code.visualstudio.com/download</a:t>
            </a:r>
            <a:r>
              <a:rPr lang="es-CO" dirty="0"/>
              <a:t> </a:t>
            </a:r>
            <a:endParaRPr lang="es-CO" dirty="0" smtClean="0"/>
          </a:p>
          <a:p>
            <a:r>
              <a:rPr lang="es-CO" dirty="0" smtClean="0"/>
              <a:t>SQL </a:t>
            </a:r>
            <a:r>
              <a:rPr lang="es-CO" dirty="0"/>
              <a:t>Server Management Studio: </a:t>
            </a:r>
            <a:endParaRPr lang="es-CO" dirty="0" smtClean="0"/>
          </a:p>
          <a:p>
            <a:r>
              <a:rPr lang="es-CO" dirty="0" smtClean="0"/>
              <a:t>https</a:t>
            </a:r>
            <a:r>
              <a:rPr lang="es-CO" dirty="0"/>
              <a:t>://docs.microsoft.com/en-us/sql/ssms/download-sql-server-management-studio-ssms?view=sql-server-ver15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660302" y="837476"/>
            <a:ext cx="634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Como cerebro todo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Servidor de </a:t>
            </a:r>
            <a:r>
              <a:rPr lang="es-CO" dirty="0" err="1" smtClean="0"/>
              <a:t>BDs</a:t>
            </a:r>
            <a:r>
              <a:rPr lang="es-CO" dirty="0" smtClean="0"/>
              <a:t>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IDE para el código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Administrador Gráfico de la 60 de Datos en </a:t>
            </a:r>
            <a:r>
              <a:rPr lang="es-CO" dirty="0" err="1" smtClean="0"/>
              <a:t>SQLServer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958046" y="6151301"/>
            <a:ext cx="518353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RECOMENDACIÓN PARA EL PROYECTO: </a:t>
            </a:r>
          </a:p>
          <a:p>
            <a:r>
              <a:rPr lang="es-CO" dirty="0" smtClean="0"/>
              <a:t>Las mismas versiones, para compatibilidad de errores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96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2475571" y="-129566"/>
            <a:ext cx="7062129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smtClean="0">
                <a:solidFill>
                  <a:schemeClr val="bg1"/>
                </a:solidFill>
                <a:latin typeface="+mn-lt"/>
              </a:rPr>
              <a:t>HERRAMIENTA DE CONSTRUCCIÓN DEL SOFTWARE</a:t>
            </a:r>
            <a:endParaRPr lang="es-CO" sz="2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33" y="1457771"/>
            <a:ext cx="4330699" cy="282388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660302" y="914576"/>
            <a:ext cx="88966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</a:t>
            </a:r>
            <a:r>
              <a:rPr lang="es-ES" sz="2000" b="1" dirty="0"/>
              <a:t>CLI</a:t>
            </a:r>
            <a:r>
              <a:rPr lang="es-ES" sz="2000" dirty="0"/>
              <a:t> de . </a:t>
            </a:r>
            <a:r>
              <a:rPr lang="es-ES" sz="2000" b="1" dirty="0"/>
              <a:t>NET</a:t>
            </a:r>
            <a:r>
              <a:rPr lang="es-ES" sz="2000" dirty="0"/>
              <a:t> permite crear una aplicación de consola como una herramienta, que otros usuarios pueden instalar y ejecutar. Las herramientas de . </a:t>
            </a:r>
            <a:r>
              <a:rPr lang="es-ES" sz="2000" b="1" dirty="0"/>
              <a:t>NET</a:t>
            </a:r>
            <a:r>
              <a:rPr lang="es-ES" sz="2000" dirty="0"/>
              <a:t> son paquetes </a:t>
            </a:r>
            <a:r>
              <a:rPr lang="es-ES" sz="2000" dirty="0" err="1"/>
              <a:t>NuGet</a:t>
            </a:r>
            <a:r>
              <a:rPr lang="es-ES" sz="2000" dirty="0"/>
              <a:t> que se instalan desde la </a:t>
            </a:r>
            <a:r>
              <a:rPr lang="es-ES" sz="2000" b="1" dirty="0" smtClean="0"/>
              <a:t>CLI</a:t>
            </a:r>
            <a:endParaRPr lang="es-CO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5" y="4524779"/>
            <a:ext cx="2934109" cy="11336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66" y="1930239"/>
            <a:ext cx="7738160" cy="46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2598441" y="0"/>
            <a:ext cx="687739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smtClean="0">
                <a:solidFill>
                  <a:schemeClr val="bg1"/>
                </a:solidFill>
                <a:latin typeface="+mn-lt"/>
              </a:rPr>
              <a:t>CAPA APLICACIÓN = SOLUCIÓN .NET</a:t>
            </a:r>
          </a:p>
          <a:p>
            <a:r>
              <a:rPr lang="es-CO" sz="2000" b="1" dirty="0" smtClean="0">
                <a:solidFill>
                  <a:schemeClr val="bg1"/>
                </a:solidFill>
                <a:latin typeface="+mn-lt"/>
              </a:rPr>
              <a:t>QUE CONTIENE VARIOS PROYECTOS</a:t>
            </a:r>
            <a:endParaRPr lang="es-CO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71" y="1677987"/>
            <a:ext cx="7403124" cy="40100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24547" y="291582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B050"/>
                </a:solidFill>
              </a:rPr>
              <a:t>Archivo</a:t>
            </a:r>
            <a:r>
              <a:rPr lang="es-CO" b="1" dirty="0" err="1" smtClean="0">
                <a:solidFill>
                  <a:srgbClr val="FF0000"/>
                </a:solidFill>
              </a:rPr>
              <a:t>.razor</a:t>
            </a:r>
            <a:r>
              <a:rPr lang="es-CO" b="1" dirty="0" smtClean="0">
                <a:solidFill>
                  <a:srgbClr val="00B050"/>
                </a:solidFill>
              </a:rPr>
              <a:t> (HTML+CS)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024547" y="3590976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B050"/>
                </a:solidFill>
              </a:rPr>
              <a:t>Archivos</a:t>
            </a:r>
            <a:r>
              <a:rPr lang="es-CO" b="1" dirty="0" err="1" smtClean="0">
                <a:solidFill>
                  <a:srgbClr val="FF0000"/>
                </a:solidFill>
              </a:rPr>
              <a:t>.cs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053818" y="433909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B050"/>
                </a:solidFill>
              </a:rPr>
              <a:t>Archivos</a:t>
            </a:r>
            <a:r>
              <a:rPr lang="es-CO" b="1" dirty="0" err="1" smtClean="0">
                <a:solidFill>
                  <a:srgbClr val="FF0000"/>
                </a:solidFill>
              </a:rPr>
              <a:t>.cs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8151495" y="2197100"/>
            <a:ext cx="508000" cy="46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8221656" y="4323184"/>
            <a:ext cx="508000" cy="46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8221656" y="3571835"/>
            <a:ext cx="508000" cy="46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024547" y="2221307"/>
            <a:ext cx="12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Archivo</a:t>
            </a:r>
            <a:r>
              <a:rPr lang="es-CO" b="1" dirty="0" smtClean="0">
                <a:solidFill>
                  <a:srgbClr val="FF0000"/>
                </a:solidFill>
              </a:rPr>
              <a:t>.sln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278495" y="5006145"/>
            <a:ext cx="508000" cy="46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6" name="Elipse 15"/>
          <p:cNvSpPr/>
          <p:nvPr/>
        </p:nvSpPr>
        <p:spPr>
          <a:xfrm>
            <a:off x="8201012" y="2915824"/>
            <a:ext cx="508000" cy="46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03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136900" y="50760"/>
            <a:ext cx="6019800" cy="5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800" b="1" dirty="0" smtClean="0">
                <a:solidFill>
                  <a:schemeClr val="bg1"/>
                </a:solidFill>
              </a:rPr>
              <a:t>OBJECT RELATIONAL MAPPER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900" y="1473186"/>
            <a:ext cx="11772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</a:t>
            </a:r>
            <a:r>
              <a:rPr lang="es-ES" b="1" dirty="0"/>
              <a:t> mapeo objeto-relacional </a:t>
            </a:r>
            <a:r>
              <a:rPr lang="es-ES" dirty="0"/>
              <a:t>(más conocido por su nombre en inglés, </a:t>
            </a:r>
            <a:r>
              <a:rPr lang="es-ES" dirty="0" err="1"/>
              <a:t>Object-Relational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, o sus siglas O/RM, ORM, y O/R </a:t>
            </a:r>
            <a:r>
              <a:rPr lang="es-ES" dirty="0" err="1"/>
              <a:t>mapping</a:t>
            </a:r>
            <a:r>
              <a:rPr lang="es-ES" dirty="0"/>
              <a:t>) es una técnica de programación para convertir datos entre el </a:t>
            </a:r>
            <a:r>
              <a:rPr lang="es-ES" dirty="0">
                <a:hlinkClick r:id="rId3" tooltip="Sistema de tipos"/>
              </a:rPr>
              <a:t>sistema de tipos</a:t>
            </a:r>
            <a:r>
              <a:rPr lang="es-ES" dirty="0"/>
              <a:t> utilizado en un </a:t>
            </a:r>
            <a:r>
              <a:rPr lang="es-ES" dirty="0">
                <a:hlinkClick r:id="rId4" tooltip="Lenguaje de programación"/>
              </a:rPr>
              <a:t>lenguaje de programación</a:t>
            </a:r>
            <a:r>
              <a:rPr lang="es-ES" dirty="0"/>
              <a:t> </a:t>
            </a:r>
            <a:r>
              <a:rPr lang="es-ES" dirty="0">
                <a:hlinkClick r:id="rId5" tooltip="Programación orientada a objetos"/>
              </a:rPr>
              <a:t>orientado a objetos</a:t>
            </a:r>
            <a:r>
              <a:rPr lang="es-ES" dirty="0"/>
              <a:t> y la utilización de una </a:t>
            </a:r>
            <a:r>
              <a:rPr lang="es-ES" dirty="0" smtClean="0">
                <a:hlinkClick r:id="rId6" tooltip="Base de datos"/>
              </a:rPr>
              <a:t>60 </a:t>
            </a:r>
            <a:r>
              <a:rPr lang="es-ES" dirty="0">
                <a:hlinkClick r:id="rId6" tooltip="Base de datos"/>
              </a:rPr>
              <a:t>de datos relacional</a:t>
            </a:r>
            <a:r>
              <a:rPr lang="es-ES" dirty="0"/>
              <a:t> como </a:t>
            </a:r>
            <a:r>
              <a:rPr lang="es-ES" dirty="0">
                <a:hlinkClick r:id="rId7" tooltip="Motor de persistencia"/>
              </a:rPr>
              <a:t>motor de persistencia</a:t>
            </a:r>
            <a:r>
              <a:rPr lang="es-ES" dirty="0"/>
              <a:t>. En la práctica esto crea una </a:t>
            </a:r>
            <a:r>
              <a:rPr lang="es-ES" dirty="0" smtClean="0">
                <a:hlinkClick r:id="rId8" tooltip="Base de datos orientada a objetos"/>
              </a:rPr>
              <a:t>60 </a:t>
            </a:r>
            <a:r>
              <a:rPr lang="es-ES" dirty="0">
                <a:hlinkClick r:id="rId8" tooltip="Base de datos orientada a objetos"/>
              </a:rPr>
              <a:t>de datos orientada a objetos</a:t>
            </a:r>
            <a:r>
              <a:rPr lang="es-ES" dirty="0"/>
              <a:t> virtual, sobre la </a:t>
            </a:r>
            <a:r>
              <a:rPr lang="es-ES" dirty="0" smtClean="0"/>
              <a:t>60 </a:t>
            </a:r>
            <a:r>
              <a:rPr lang="es-ES" dirty="0"/>
              <a:t>de datos relacional. Esto posibilita el uso de las características propias de la orientación a objetos (básicamente </a:t>
            </a:r>
            <a:r>
              <a:rPr lang="es-ES" dirty="0">
                <a:hlinkClick r:id="rId9" tooltip="Herencia (informática)"/>
              </a:rPr>
              <a:t>herencia</a:t>
            </a:r>
            <a:r>
              <a:rPr lang="es-ES" dirty="0"/>
              <a:t> y </a:t>
            </a:r>
            <a:r>
              <a:rPr lang="es-ES" dirty="0">
                <a:hlinkClick r:id="rId10" tooltip="Polimorfismo (informática)"/>
              </a:rPr>
              <a:t>polimorfismo</a:t>
            </a:r>
            <a:r>
              <a:rPr lang="es-ES" dirty="0"/>
              <a:t>). 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3980" y="2950514"/>
            <a:ext cx="6975864" cy="39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136900" y="50760"/>
            <a:ext cx="6019800" cy="5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800" b="1" dirty="0" smtClean="0">
                <a:solidFill>
                  <a:schemeClr val="bg1"/>
                </a:solidFill>
              </a:rPr>
              <a:t>OBJECT RELATIONAL MAPPER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8005" y="3467775"/>
            <a:ext cx="11006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81" y="2475929"/>
            <a:ext cx="6733719" cy="307511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6627" y="1576860"/>
            <a:ext cx="1139787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</a:t>
            </a: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Entity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Framework es un </a:t>
            </a:r>
            <a:r>
              <a:rPr kumimoji="0" lang="es-ES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mapeador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relacional de objetos (O / RM) que habilita. NET para trabajar con una 60 de datos utilizando. NET objetos. ... Guarda los datos almacenados en las propiedades de las entidades comerciales y también recupera datos de la 60 de datos y los convierte en objetos de entidades comerciales automáticamente.</a:t>
            </a:r>
            <a:r>
              <a:rPr kumimoji="0" lang="es-ES" alt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68005" y="3306926"/>
            <a:ext cx="4370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Instalación Global del EF </a:t>
            </a:r>
            <a:endParaRPr lang="es-CO" b="1" dirty="0" smtClean="0">
              <a:solidFill>
                <a:srgbClr val="00B050"/>
              </a:solidFill>
            </a:endParaRPr>
          </a:p>
          <a:p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dirty="0" smtClean="0"/>
              <a:t>• </a:t>
            </a:r>
            <a:r>
              <a:rPr lang="es-CO" dirty="0" err="1"/>
              <a:t>dotnet</a:t>
            </a:r>
            <a:r>
              <a:rPr lang="es-CO" dirty="0"/>
              <a:t> </a:t>
            </a:r>
            <a:r>
              <a:rPr lang="es-CO" dirty="0" err="1"/>
              <a:t>tool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--global </a:t>
            </a:r>
            <a:r>
              <a:rPr lang="es-CO" dirty="0" err="1"/>
              <a:t>dotnet-ef</a:t>
            </a:r>
            <a:r>
              <a:rPr lang="es-CO" dirty="0"/>
              <a:t> </a:t>
            </a:r>
            <a:endParaRPr lang="es-CO" dirty="0" smtClean="0"/>
          </a:p>
          <a:p>
            <a:r>
              <a:rPr lang="es-CO" dirty="0" smtClean="0"/>
              <a:t>• </a:t>
            </a:r>
            <a:r>
              <a:rPr lang="es-CO" dirty="0" err="1"/>
              <a:t>dotnet</a:t>
            </a:r>
            <a:r>
              <a:rPr lang="es-CO" dirty="0"/>
              <a:t> </a:t>
            </a:r>
            <a:r>
              <a:rPr lang="es-CO" dirty="0" err="1"/>
              <a:t>tool</a:t>
            </a:r>
            <a:r>
              <a:rPr lang="es-CO" dirty="0"/>
              <a:t> </a:t>
            </a:r>
            <a:r>
              <a:rPr lang="es-CO" dirty="0" err="1"/>
              <a:t>update</a:t>
            </a:r>
            <a:r>
              <a:rPr lang="es-CO" dirty="0"/>
              <a:t> --global </a:t>
            </a:r>
            <a:r>
              <a:rPr lang="es-CO" dirty="0" err="1"/>
              <a:t>dotnet-ef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61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11184</TotalTime>
  <Words>598</Words>
  <Application>Microsoft Office PowerPoint</Application>
  <PresentationFormat>Panorámica</PresentationFormat>
  <Paragraphs>84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584</cp:revision>
  <dcterms:created xsi:type="dcterms:W3CDTF">2021-04-09T13:53:49Z</dcterms:created>
  <dcterms:modified xsi:type="dcterms:W3CDTF">2022-10-22T20:46:57Z</dcterms:modified>
</cp:coreProperties>
</file>