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401" r:id="rId3"/>
    <p:sldId id="406" r:id="rId4"/>
    <p:sldId id="422" r:id="rId5"/>
    <p:sldId id="431" r:id="rId6"/>
    <p:sldId id="432" r:id="rId7"/>
    <p:sldId id="433" r:id="rId8"/>
    <p:sldId id="423" r:id="rId9"/>
    <p:sldId id="424" r:id="rId10"/>
    <p:sldId id="425" r:id="rId11"/>
    <p:sldId id="426" r:id="rId12"/>
    <p:sldId id="405" r:id="rId13"/>
    <p:sldId id="440" r:id="rId14"/>
    <p:sldId id="441" r:id="rId15"/>
    <p:sldId id="434" r:id="rId16"/>
    <p:sldId id="435" r:id="rId17"/>
    <p:sldId id="439"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23/10/2022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23/10/2022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23/10/2022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316732" y="124434"/>
            <a:ext cx="10443468" cy="67470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rPr>
              <a:t>ESPECIFICACIÓN DE REQUISITOS DE SOFTWARE </a:t>
            </a: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INGENIERÍA DEL SOFTWARE</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 name="CuadroTexto 1"/>
          <p:cNvSpPr txBox="1"/>
          <p:nvPr/>
        </p:nvSpPr>
        <p:spPr>
          <a:xfrm>
            <a:off x="431717" y="2571396"/>
            <a:ext cx="10256077" cy="1477328"/>
          </a:xfrm>
          <a:prstGeom prst="rect">
            <a:avLst/>
          </a:prstGeom>
          <a:noFill/>
        </p:spPr>
        <p:txBody>
          <a:bodyPr wrap="none" rtlCol="0">
            <a:spAutoFit/>
          </a:bodyPr>
          <a:lstStyle/>
          <a:p>
            <a:r>
              <a:rPr lang="es-CO" dirty="0" smtClean="0"/>
              <a:t>VIDEOS X GIT X CODIGO FACILITO</a:t>
            </a:r>
          </a:p>
          <a:p>
            <a:r>
              <a:rPr lang="es-CO" dirty="0" smtClean="0"/>
              <a:t>GIT – REPOSITORIO LOCAL</a:t>
            </a:r>
          </a:p>
          <a:p>
            <a:r>
              <a:rPr lang="es-CO" smtClean="0"/>
              <a:t>GITHUB – REPOSITORIO REMOTO PARA TRABAJO EN EQUIPO</a:t>
            </a:r>
          </a:p>
          <a:p>
            <a:endParaRPr lang="es-CO" dirty="0"/>
          </a:p>
          <a:p>
            <a:r>
              <a:rPr lang="es-CO" dirty="0"/>
              <a:t>https://www.youtube.com/watch?v=Qn186NyDqOk&amp;list=PL9xYXqvLX2kMUrXTvDY6GI2hgacfy0rId&amp;index=6</a:t>
            </a:r>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823066443"/>
              </p:ext>
            </p:extLst>
          </p:nvPr>
        </p:nvGraphicFramePr>
        <p:xfrm>
          <a:off x="2758621" y="1158822"/>
          <a:ext cx="6286500" cy="1640840"/>
        </p:xfrm>
        <a:graphic>
          <a:graphicData uri="http://schemas.openxmlformats.org/drawingml/2006/table">
            <a:tbl>
              <a:tblPr firstRow="1" firstCol="1" bandRow="1">
                <a:tableStyleId>{5C22544A-7EE6-4342-B048-85BDC9FD1C3A}</a:tableStyleId>
              </a:tblPr>
              <a:tblGrid>
                <a:gridCol w="1104900"/>
                <a:gridCol w="5181600"/>
              </a:tblGrid>
              <a:tr h="508635">
                <a:tc>
                  <a:txBody>
                    <a:bodyPr/>
                    <a:lstStyle/>
                    <a:p>
                      <a:pPr marL="6350" marR="3683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nchor="ctr"/>
                </a:tc>
                <a:tc>
                  <a:txBody>
                    <a:bodyPr/>
                    <a:lstStyle/>
                    <a:p>
                      <a:pPr marL="6350" marR="31115" indent="-6350" algn="ctr">
                        <a:lnSpc>
                          <a:spcPct val="107000"/>
                        </a:lnSpc>
                        <a:spcAft>
                          <a:spcPts val="0"/>
                        </a:spcAft>
                      </a:pPr>
                      <a:r>
                        <a:rPr lang="es-CO" sz="1100">
                          <a:effectLst/>
                        </a:rPr>
                        <a:t>DESCRIPCIÓN DEL REQUISITO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nchor="ctr"/>
                </a:tc>
              </a:tr>
              <a:tr h="294005">
                <a:tc>
                  <a:txBody>
                    <a:bodyPr/>
                    <a:lstStyle/>
                    <a:p>
                      <a:pPr marL="6350" marR="3683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c>
                  <a:txBody>
                    <a:bodyPr/>
                    <a:lstStyle/>
                    <a:p>
                      <a:pPr marL="6350" marR="346710" indent="-6350" algn="l">
                        <a:lnSpc>
                          <a:spcPct val="107000"/>
                        </a:lnSpc>
                        <a:spcAft>
                          <a:spcPts val="0"/>
                        </a:spcAft>
                      </a:pPr>
                      <a:r>
                        <a:rPr lang="es-CO" sz="1100" dirty="0">
                          <a:effectLst/>
                        </a:rPr>
                        <a:t>Encriptación de las claves.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r>
              <a:tr h="548640">
                <a:tc>
                  <a:txBody>
                    <a:bodyPr/>
                    <a:lstStyle/>
                    <a:p>
                      <a:pPr marL="6350" marR="3683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nchor="ctr"/>
                </a:tc>
                <a:tc>
                  <a:txBody>
                    <a:bodyPr/>
                    <a:lstStyle/>
                    <a:p>
                      <a:pPr marL="6350" marR="346710" indent="-6350" algn="just">
                        <a:lnSpc>
                          <a:spcPct val="107000"/>
                        </a:lnSpc>
                        <a:spcAft>
                          <a:spcPts val="0"/>
                        </a:spcAft>
                      </a:pPr>
                      <a:r>
                        <a:rPr lang="es-CO" sz="1100" dirty="0">
                          <a:effectLst/>
                        </a:rPr>
                        <a:t>Realizar copia de seguridad, automático cada 6 horas, en servidor ubicado en otro espacio fuera de la </a:t>
                      </a:r>
                      <a:r>
                        <a:rPr lang="es-CO" sz="1100" dirty="0" smtClean="0">
                          <a:effectLst/>
                        </a:rPr>
                        <a:t>Universidad.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r>
              <a:tr h="289560">
                <a:tc>
                  <a:txBody>
                    <a:bodyPr/>
                    <a:lstStyle/>
                    <a:p>
                      <a:pPr marL="6350" marR="36830"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c>
                  <a:txBody>
                    <a:bodyPr/>
                    <a:lstStyle/>
                    <a:p>
                      <a:pPr marL="6350" marR="346710" indent="-6350" algn="l">
                        <a:lnSpc>
                          <a:spcPct val="107000"/>
                        </a:lnSpc>
                        <a:spcAft>
                          <a:spcPts val="0"/>
                        </a:spcAft>
                      </a:pPr>
                      <a:r>
                        <a:rPr lang="es-CO" sz="1100" dirty="0">
                          <a:effectLst/>
                        </a:rPr>
                        <a:t>Los usuarios deberán estar registrados, bajo la modalidad del perfil del sistema.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r>
            </a:tbl>
          </a:graphicData>
        </a:graphic>
      </p:graphicFrame>
      <p:sp>
        <p:nvSpPr>
          <p:cNvPr id="3" name="Rectangle 1"/>
          <p:cNvSpPr>
            <a:spLocks noChangeArrowheads="1"/>
          </p:cNvSpPr>
          <p:nvPr/>
        </p:nvSpPr>
        <p:spPr bwMode="auto">
          <a:xfrm>
            <a:off x="5104870" y="879988"/>
            <a:ext cx="24683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15 Seguridad </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
        <p:nvSpPr>
          <p:cNvPr id="8"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262854632"/>
              </p:ext>
            </p:extLst>
          </p:nvPr>
        </p:nvGraphicFramePr>
        <p:xfrm>
          <a:off x="2665828" y="3544190"/>
          <a:ext cx="6857456" cy="1092200"/>
        </p:xfrm>
        <a:graphic>
          <a:graphicData uri="http://schemas.openxmlformats.org/drawingml/2006/table">
            <a:tbl>
              <a:tblPr firstRow="1" firstCol="1" bandRow="1">
                <a:tableStyleId>{5C22544A-7EE6-4342-B048-85BDC9FD1C3A}</a:tableStyleId>
              </a:tblPr>
              <a:tblGrid>
                <a:gridCol w="1205250"/>
                <a:gridCol w="5652206"/>
              </a:tblGrid>
              <a:tr h="508635">
                <a:tc>
                  <a:txBody>
                    <a:bodyPr/>
                    <a:lstStyle/>
                    <a:p>
                      <a:pPr marL="3810" marR="34671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8255" marR="3467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3175" marR="34671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Capacitación a los usuarios del sistema, con el fin de lograr un buen manejo del mismo.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3175" marR="34671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Manuales de usuario.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sp>
        <p:nvSpPr>
          <p:cNvPr id="6" name="Rectángulo 5"/>
          <p:cNvSpPr/>
          <p:nvPr/>
        </p:nvSpPr>
        <p:spPr>
          <a:xfrm>
            <a:off x="2573462" y="2879513"/>
            <a:ext cx="5876549" cy="685059"/>
          </a:xfrm>
          <a:prstGeom prst="rect">
            <a:avLst/>
          </a:prstGeom>
        </p:spPr>
        <p:txBody>
          <a:bodyPr wrap="square">
            <a:spAutoFit/>
          </a:bodyPr>
          <a:lstStyle/>
          <a:p>
            <a:pPr marL="6350" marR="2117725" indent="-6350" algn="r">
              <a:lnSpc>
                <a:spcPct val="107000"/>
              </a:lnSpc>
              <a:spcAft>
                <a:spcPts val="5"/>
              </a:spcAft>
            </a:pPr>
            <a:r>
              <a:rPr lang="es-CO" i="1" dirty="0">
                <a:solidFill>
                  <a:srgbClr val="44546A"/>
                </a:solidFill>
                <a:latin typeface="Calibri" panose="020F0502020204030204" pitchFamily="34" charset="0"/>
                <a:ea typeface="Calibri" panose="020F0502020204030204" pitchFamily="34" charset="0"/>
              </a:rPr>
              <a:t>Tabla 16 Documentación de usuario y sistemas de </a:t>
            </a:r>
            <a:r>
              <a:rPr lang="es-CO" i="1" dirty="0" smtClean="0">
                <a:solidFill>
                  <a:srgbClr val="44546A"/>
                </a:solidFill>
                <a:latin typeface="Calibri" panose="020F0502020204030204" pitchFamily="34" charset="0"/>
                <a:ea typeface="Calibri" panose="020F0502020204030204" pitchFamily="34" charset="0"/>
              </a:rPr>
              <a:t>ayuda </a:t>
            </a:r>
            <a:endParaRPr lang="es-CO" sz="2800" dirty="0">
              <a:solidFill>
                <a:srgbClr val="000000"/>
              </a:solidFill>
              <a:effectLst/>
              <a:latin typeface="Calibri" panose="020F0502020204030204" pitchFamily="34" charset="0"/>
              <a:ea typeface="Calibri" panose="020F0502020204030204" pitchFamily="34" charset="0"/>
            </a:endParaRPr>
          </a:p>
        </p:txBody>
      </p:sp>
      <p:sp>
        <p:nvSpPr>
          <p:cNvPr id="13" name="Rectángulo 12"/>
          <p:cNvSpPr/>
          <p:nvPr/>
        </p:nvSpPr>
        <p:spPr>
          <a:xfrm>
            <a:off x="313508" y="4715639"/>
            <a:ext cx="11756571" cy="1330557"/>
          </a:xfrm>
          <a:prstGeom prst="rect">
            <a:avLst/>
          </a:prstGeom>
        </p:spPr>
        <p:txBody>
          <a:bodyPr wrap="square">
            <a:spAutoFit/>
          </a:bodyPr>
          <a:lstStyle/>
          <a:p>
            <a:pPr marL="225425" marR="259715" indent="-6350" algn="just">
              <a:lnSpc>
                <a:spcPct val="149000"/>
              </a:lnSpc>
              <a:spcAft>
                <a:spcPts val="1700"/>
              </a:spcAft>
            </a:pPr>
            <a:r>
              <a:rPr lang="es-CO" dirty="0">
                <a:solidFill>
                  <a:srgbClr val="000000"/>
                </a:solidFill>
                <a:latin typeface="Calibri" panose="020F0502020204030204" pitchFamily="34" charset="0"/>
                <a:ea typeface="Calibri" panose="020F0502020204030204" pitchFamily="34" charset="0"/>
              </a:rPr>
              <a:t>Los </a:t>
            </a:r>
            <a:r>
              <a:rPr lang="es-CO" b="1" dirty="0">
                <a:solidFill>
                  <a:srgbClr val="FF0000"/>
                </a:solidFill>
                <a:latin typeface="Calibri" panose="020F0502020204030204" pitchFamily="34" charset="0"/>
                <a:ea typeface="Calibri" panose="020F0502020204030204" pitchFamily="34" charset="0"/>
              </a:rPr>
              <a:t>requisitos no funcionales</a:t>
            </a:r>
            <a:r>
              <a:rPr lang="es-CO" dirty="0">
                <a:solidFill>
                  <a:srgbClr val="000000"/>
                </a:solidFill>
                <a:latin typeface="Calibri" panose="020F0502020204030204" pitchFamily="34" charset="0"/>
                <a:ea typeface="Calibri" panose="020F0502020204030204" pitchFamily="34" charset="0"/>
              </a:rPr>
              <a:t>, descritos en las anteriores tablas, no equivalen a todos los que se pueden tener en cuenta, </a:t>
            </a:r>
            <a:r>
              <a:rPr lang="es-CO" b="1" dirty="0">
                <a:solidFill>
                  <a:srgbClr val="000000"/>
                </a:solidFill>
                <a:latin typeface="Calibri" panose="020F0502020204030204" pitchFamily="34" charset="0"/>
                <a:ea typeface="Calibri" panose="020F0502020204030204" pitchFamily="34" charset="0"/>
              </a:rPr>
              <a:t>cada software es diferente</a:t>
            </a:r>
            <a:r>
              <a:rPr lang="es-CO" dirty="0">
                <a:solidFill>
                  <a:srgbClr val="000000"/>
                </a:solidFill>
                <a:latin typeface="Calibri" panose="020F0502020204030204" pitchFamily="34" charset="0"/>
                <a:ea typeface="Calibri" panose="020F0502020204030204" pitchFamily="34" charset="0"/>
              </a:rPr>
              <a:t>, para contextos y necesidades diferentes.  Lo que se busca con los RNF, es </a:t>
            </a:r>
            <a:r>
              <a:rPr lang="es-CO" b="1" dirty="0">
                <a:solidFill>
                  <a:srgbClr val="FF0000"/>
                </a:solidFill>
                <a:latin typeface="Calibri" panose="020F0502020204030204" pitchFamily="34" charset="0"/>
                <a:ea typeface="Calibri" panose="020F0502020204030204" pitchFamily="34" charset="0"/>
              </a:rPr>
              <a:t>garantizar </a:t>
            </a:r>
            <a:r>
              <a:rPr lang="es-CO" dirty="0">
                <a:solidFill>
                  <a:srgbClr val="000000"/>
                </a:solidFill>
                <a:latin typeface="Calibri" panose="020F0502020204030204" pitchFamily="34" charset="0"/>
                <a:ea typeface="Calibri" panose="020F0502020204030204" pitchFamily="34" charset="0"/>
              </a:rPr>
              <a:t>que el software cumpla con estándares de calidad. </a:t>
            </a:r>
            <a:endParaRPr lang="es-CO"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49177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b="1" dirty="0">
                <a:solidFill>
                  <a:schemeClr val="bg1"/>
                </a:solidFill>
              </a:rPr>
              <a:t>ESPECIFICACIÓN DE REQUISITOS DE SOFTWARE </a:t>
            </a:r>
          </a:p>
        </p:txBody>
      </p:sp>
      <p:graphicFrame>
        <p:nvGraphicFramePr>
          <p:cNvPr id="2" name="Tabla 1"/>
          <p:cNvGraphicFramePr>
            <a:graphicFrameLocks noGrp="1"/>
          </p:cNvGraphicFramePr>
          <p:nvPr>
            <p:extLst>
              <p:ext uri="{D42A27DB-BD31-4B8C-83A1-F6EECF244321}">
                <p14:modId xmlns:p14="http://schemas.microsoft.com/office/powerpoint/2010/main" val="2331215197"/>
              </p:ext>
            </p:extLst>
          </p:nvPr>
        </p:nvGraphicFramePr>
        <p:xfrm>
          <a:off x="2802572" y="3152240"/>
          <a:ext cx="5986145" cy="1575118"/>
        </p:xfrm>
        <a:graphic>
          <a:graphicData uri="http://schemas.openxmlformats.org/drawingml/2006/table">
            <a:tbl>
              <a:tblPr firstRow="1" firstCol="1" bandRow="1">
                <a:tableStyleId>{5C22544A-7EE6-4342-B048-85BDC9FD1C3A}</a:tableStyleId>
              </a:tblPr>
              <a:tblGrid>
                <a:gridCol w="1054100"/>
                <a:gridCol w="4932045"/>
              </a:tblGrid>
              <a:tr h="304800">
                <a:tc>
                  <a:txBody>
                    <a:bodyPr/>
                    <a:lstStyle/>
                    <a:p>
                      <a:pPr marL="39370" marR="346710" indent="-6350" algn="l">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23495" marR="3467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6350" marR="1905"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Será manejado a través de un computador de escritorio.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94005">
                <a:tc>
                  <a:txBody>
                    <a:bodyPr/>
                    <a:lstStyle/>
                    <a:p>
                      <a:pPr marL="6350" marR="1905"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Los colores de la aplicación serán gris claro, azul claro y blanco.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6350" marR="1905"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El texto será manejado en color negro, la fuente de la letra será Arial tamaño 12.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2887095600"/>
              </p:ext>
            </p:extLst>
          </p:nvPr>
        </p:nvGraphicFramePr>
        <p:xfrm>
          <a:off x="2802572" y="1178978"/>
          <a:ext cx="6286500" cy="1346200"/>
        </p:xfrm>
        <a:graphic>
          <a:graphicData uri="http://schemas.openxmlformats.org/drawingml/2006/table">
            <a:tbl>
              <a:tblPr firstRow="1" firstCol="1" bandRow="1">
                <a:tableStyleId>{5C22544A-7EE6-4342-B048-85BDC9FD1C3A}</a:tableStyleId>
              </a:tblPr>
              <a:tblGrid>
                <a:gridCol w="1104900"/>
                <a:gridCol w="5181600"/>
              </a:tblGrid>
              <a:tr h="508635">
                <a:tc>
                  <a:txBody>
                    <a:bodyPr/>
                    <a:lstStyle/>
                    <a:p>
                      <a:pPr marL="6350" marR="3429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nchor="ctr"/>
                </a:tc>
                <a:tc>
                  <a:txBody>
                    <a:bodyPr/>
                    <a:lstStyle/>
                    <a:p>
                      <a:pPr marL="6350" marR="28575" indent="-6350" algn="ctr">
                        <a:lnSpc>
                          <a:spcPct val="107000"/>
                        </a:lnSpc>
                        <a:spcAft>
                          <a:spcPts val="0"/>
                        </a:spcAft>
                      </a:pPr>
                      <a:r>
                        <a:rPr lang="es-CO" sz="1100">
                          <a:effectLst/>
                        </a:rPr>
                        <a:t>DESCRIPCIÓN DEL REQUISITO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nchor="ctr"/>
                </a:tc>
              </a:tr>
              <a:tr h="549910">
                <a:tc>
                  <a:txBody>
                    <a:bodyPr/>
                    <a:lstStyle/>
                    <a:p>
                      <a:pPr marL="6350" marR="3429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nchor="ctr"/>
                </a:tc>
                <a:tc>
                  <a:txBody>
                    <a:bodyPr/>
                    <a:lstStyle/>
                    <a:p>
                      <a:pPr marL="6350" marR="346710" indent="-6350" algn="just">
                        <a:lnSpc>
                          <a:spcPct val="107000"/>
                        </a:lnSpc>
                        <a:spcAft>
                          <a:spcPts val="0"/>
                        </a:spcAft>
                      </a:pPr>
                      <a:r>
                        <a:rPr lang="es-CO" sz="1100" dirty="0">
                          <a:effectLst/>
                        </a:rPr>
                        <a:t>El acceso al software será vía web, debe asegurarse la estabilidad y seguridad de la conexión.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tc>
              </a:tr>
              <a:tr h="287655">
                <a:tc>
                  <a:txBody>
                    <a:bodyPr/>
                    <a:lstStyle/>
                    <a:p>
                      <a:pPr marL="6350" marR="3429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tc>
                <a:tc>
                  <a:txBody>
                    <a:bodyPr/>
                    <a:lstStyle/>
                    <a:p>
                      <a:pPr marL="6350" marR="346710" indent="-6350" algn="l">
                        <a:lnSpc>
                          <a:spcPct val="107000"/>
                        </a:lnSpc>
                        <a:spcAft>
                          <a:spcPts val="0"/>
                        </a:spcAft>
                      </a:pPr>
                      <a:r>
                        <a:rPr lang="es-CO" sz="1100" dirty="0">
                          <a:effectLst/>
                        </a:rPr>
                        <a:t>Comunicación con la interfaz de usuario.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tc>
              </a:tr>
            </a:tbl>
          </a:graphicData>
        </a:graphic>
      </p:graphicFrame>
      <p:sp>
        <p:nvSpPr>
          <p:cNvPr id="5" name="Rectangle 1"/>
          <p:cNvSpPr>
            <a:spLocks noChangeArrowheads="1"/>
          </p:cNvSpPr>
          <p:nvPr/>
        </p:nvSpPr>
        <p:spPr bwMode="auto">
          <a:xfrm>
            <a:off x="4551147" y="821652"/>
            <a:ext cx="21502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17 Interfaz de Usuario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
        <p:nvSpPr>
          <p:cNvPr id="6" name="CuadroTexto 5"/>
          <p:cNvSpPr txBox="1"/>
          <p:nvPr/>
        </p:nvSpPr>
        <p:spPr>
          <a:xfrm>
            <a:off x="2660302" y="2728464"/>
            <a:ext cx="4026872" cy="646331"/>
          </a:xfrm>
          <a:prstGeom prst="rect">
            <a:avLst/>
          </a:prstGeom>
          <a:noFill/>
        </p:spPr>
        <p:txBody>
          <a:bodyPr wrap="none" rtlCol="0">
            <a:spAutoFit/>
          </a:bodyPr>
          <a:lstStyle/>
          <a:p>
            <a:pPr lvl="0" algn="ctr" eaLnBrk="0" fontAlgn="base" hangingPunct="0">
              <a:spcBef>
                <a:spcPct val="0"/>
              </a:spcBef>
              <a:spcAft>
                <a:spcPct val="0"/>
              </a:spcAft>
            </a:pPr>
            <a:r>
              <a:rPr lang="es-CO" altLang="es-CO" i="1" dirty="0">
                <a:solidFill>
                  <a:srgbClr val="44546A"/>
                </a:solidFill>
                <a:latin typeface="Arial" panose="020B0604020202020204" pitchFamily="34" charset="0"/>
                <a:ea typeface="Calibri" panose="020F0502020204030204" pitchFamily="34" charset="0"/>
              </a:rPr>
              <a:t>Tabla 18 Interfaces de comunicación </a:t>
            </a:r>
            <a:endParaRPr lang="es-CO" altLang="es-CO" sz="2800" dirty="0">
              <a:latin typeface="Arial" panose="020B0604020202020204" pitchFamily="34" charset="0"/>
            </a:endParaRPr>
          </a:p>
          <a:p>
            <a:endParaRPr lang="es-CO" dirty="0"/>
          </a:p>
        </p:txBody>
      </p:sp>
    </p:spTree>
    <p:extLst>
      <p:ext uri="{BB962C8B-B14F-4D97-AF65-F5344CB8AC3E}">
        <p14:creationId xmlns:p14="http://schemas.microsoft.com/office/powerpoint/2010/main" val="822061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pic>
        <p:nvPicPr>
          <p:cNvPr id="6" name="Imagen 5"/>
          <p:cNvPicPr>
            <a:picLocks noChangeAspect="1"/>
          </p:cNvPicPr>
          <p:nvPr/>
        </p:nvPicPr>
        <p:blipFill>
          <a:blip r:embed="rId3"/>
          <a:stretch>
            <a:fillRect/>
          </a:stretch>
        </p:blipFill>
        <p:spPr>
          <a:xfrm>
            <a:off x="325191" y="2181088"/>
            <a:ext cx="3515216" cy="1962424"/>
          </a:xfrm>
          <a:prstGeom prst="rect">
            <a:avLst/>
          </a:prstGeom>
        </p:spPr>
      </p:pic>
      <p:pic>
        <p:nvPicPr>
          <p:cNvPr id="10" name="Imagen 9"/>
          <p:cNvPicPr>
            <a:picLocks noChangeAspect="1"/>
          </p:cNvPicPr>
          <p:nvPr/>
        </p:nvPicPr>
        <p:blipFill>
          <a:blip r:embed="rId4"/>
          <a:stretch>
            <a:fillRect/>
          </a:stretch>
        </p:blipFill>
        <p:spPr>
          <a:xfrm>
            <a:off x="134665" y="1675148"/>
            <a:ext cx="3896269" cy="352474"/>
          </a:xfrm>
          <a:prstGeom prst="rect">
            <a:avLst/>
          </a:prstGeom>
        </p:spPr>
      </p:pic>
    </p:spTree>
    <p:extLst>
      <p:ext uri="{BB962C8B-B14F-4D97-AF65-F5344CB8AC3E}">
        <p14:creationId xmlns:p14="http://schemas.microsoft.com/office/powerpoint/2010/main" val="3753402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pic>
        <p:nvPicPr>
          <p:cNvPr id="5" name="Imagen 4"/>
          <p:cNvPicPr>
            <a:picLocks noChangeAspect="1"/>
          </p:cNvPicPr>
          <p:nvPr/>
        </p:nvPicPr>
        <p:blipFill>
          <a:blip r:embed="rId3"/>
          <a:stretch>
            <a:fillRect/>
          </a:stretch>
        </p:blipFill>
        <p:spPr>
          <a:xfrm>
            <a:off x="619760" y="1127478"/>
            <a:ext cx="10314940" cy="5730522"/>
          </a:xfrm>
          <a:prstGeom prst="rect">
            <a:avLst/>
          </a:prstGeom>
        </p:spPr>
      </p:pic>
    </p:spTree>
    <p:extLst>
      <p:ext uri="{BB962C8B-B14F-4D97-AF65-F5344CB8AC3E}">
        <p14:creationId xmlns:p14="http://schemas.microsoft.com/office/powerpoint/2010/main" val="133375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pic>
        <p:nvPicPr>
          <p:cNvPr id="2" name="Imagen 1"/>
          <p:cNvPicPr>
            <a:picLocks noChangeAspect="1"/>
          </p:cNvPicPr>
          <p:nvPr/>
        </p:nvPicPr>
        <p:blipFill>
          <a:blip r:embed="rId3"/>
          <a:stretch>
            <a:fillRect/>
          </a:stretch>
        </p:blipFill>
        <p:spPr>
          <a:xfrm>
            <a:off x="0" y="830964"/>
            <a:ext cx="7885589" cy="6004926"/>
          </a:xfrm>
          <a:prstGeom prst="rect">
            <a:avLst/>
          </a:prstGeom>
        </p:spPr>
      </p:pic>
      <p:graphicFrame>
        <p:nvGraphicFramePr>
          <p:cNvPr id="9" name="Tabla 8"/>
          <p:cNvGraphicFramePr>
            <a:graphicFrameLocks noGrp="1"/>
          </p:cNvGraphicFramePr>
          <p:nvPr>
            <p:extLst>
              <p:ext uri="{D42A27DB-BD31-4B8C-83A1-F6EECF244321}">
                <p14:modId xmlns:p14="http://schemas.microsoft.com/office/powerpoint/2010/main" val="2156648657"/>
              </p:ext>
            </p:extLst>
          </p:nvPr>
        </p:nvGraphicFramePr>
        <p:xfrm>
          <a:off x="4203700" y="1323774"/>
          <a:ext cx="7771471" cy="3050477"/>
        </p:xfrm>
        <a:graphic>
          <a:graphicData uri="http://schemas.openxmlformats.org/drawingml/2006/table">
            <a:tbl>
              <a:tblPr firstRow="1" firstCol="1" bandRow="1">
                <a:tableStyleId>{5C22544A-7EE6-4342-B048-85BDC9FD1C3A}</a:tableStyleId>
              </a:tblPr>
              <a:tblGrid>
                <a:gridCol w="1368477"/>
                <a:gridCol w="6402994"/>
              </a:tblGrid>
              <a:tr h="304800">
                <a:tc>
                  <a:txBody>
                    <a:bodyPr/>
                    <a:lstStyle/>
                    <a:p>
                      <a:pPr marL="39370" marR="346710" indent="-6350" algn="l">
                        <a:lnSpc>
                          <a:spcPct val="107000"/>
                        </a:lnSpc>
                        <a:spcAft>
                          <a:spcPts val="0"/>
                        </a:spcAft>
                      </a:pPr>
                      <a:r>
                        <a:rPr lang="es-CO" sz="1400" dirty="0">
                          <a:effectLst/>
                        </a:rPr>
                        <a:t>ID. </a:t>
                      </a:r>
                      <a:r>
                        <a:rPr lang="es-CO" sz="1400" dirty="0" smtClean="0">
                          <a:effectLst/>
                        </a:rPr>
                        <a:t>HISTORIA</a:t>
                      </a:r>
                      <a:r>
                        <a:rPr lang="es-CO" sz="1400" baseline="0" dirty="0" smtClean="0">
                          <a:effectLst/>
                        </a:rPr>
                        <a:t> USUARIO</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23495" marR="346710" indent="-6350" algn="ctr">
                        <a:lnSpc>
                          <a:spcPct val="107000"/>
                        </a:lnSpc>
                        <a:spcAft>
                          <a:spcPts val="0"/>
                        </a:spcAft>
                      </a:pPr>
                      <a:r>
                        <a:rPr lang="es-CO" sz="1400" dirty="0">
                          <a:effectLst/>
                        </a:rPr>
                        <a:t>DESCRIPCIÓN </a:t>
                      </a:r>
                      <a:r>
                        <a:rPr lang="es-CO" sz="1400" dirty="0" smtClean="0">
                          <a:effectLst/>
                        </a:rPr>
                        <a:t>DE</a:t>
                      </a:r>
                      <a:r>
                        <a:rPr lang="es-CO" sz="1400" baseline="0" dirty="0" smtClean="0">
                          <a:effectLst/>
                        </a:rPr>
                        <a:t> LA HISTORIA DE USUARIO</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6350" marR="1905" indent="-6350" algn="ctr">
                        <a:lnSpc>
                          <a:spcPct val="107000"/>
                        </a:lnSpc>
                        <a:spcAft>
                          <a:spcPts val="0"/>
                        </a:spcAft>
                      </a:pPr>
                      <a:r>
                        <a:rPr lang="es-CO" sz="1400" dirty="0" smtClean="0">
                          <a:effectLst/>
                        </a:rPr>
                        <a:t>HU-001 </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400" dirty="0" smtClean="0">
                          <a:effectLst/>
                        </a:rPr>
                        <a:t>Historia: Crear proyectos</a:t>
                      </a:r>
                    </a:p>
                    <a:p>
                      <a:pPr marL="6350" marR="346710" indent="-6350" algn="l">
                        <a:lnSpc>
                          <a:spcPct val="107000"/>
                        </a:lnSpc>
                        <a:spcAft>
                          <a:spcPts val="0"/>
                        </a:spcAft>
                      </a:pPr>
                      <a:r>
                        <a:rPr lang="es-CO" sz="1800" b="1" dirty="0" smtClean="0">
                          <a:solidFill>
                            <a:srgbClr val="FF0000"/>
                          </a:solidFill>
                          <a:effectLst/>
                        </a:rPr>
                        <a:t>Como</a:t>
                      </a:r>
                      <a:r>
                        <a:rPr lang="es-CO" sz="1800" baseline="0" dirty="0" smtClean="0">
                          <a:solidFill>
                            <a:srgbClr val="FF0000"/>
                          </a:solidFill>
                          <a:effectLst/>
                        </a:rPr>
                        <a:t> </a:t>
                      </a:r>
                      <a:r>
                        <a:rPr lang="es-CO" sz="1400" baseline="0" dirty="0" smtClean="0">
                          <a:effectLst/>
                        </a:rPr>
                        <a:t>Administrador </a:t>
                      </a:r>
                    </a:p>
                    <a:p>
                      <a:pPr marL="6350" marR="346710" indent="-6350" algn="l">
                        <a:lnSpc>
                          <a:spcPct val="107000"/>
                        </a:lnSpc>
                        <a:spcAft>
                          <a:spcPts val="0"/>
                        </a:spcAft>
                      </a:pPr>
                      <a:r>
                        <a:rPr lang="es-CO" sz="2000" b="1" baseline="0" dirty="0" smtClean="0">
                          <a:solidFill>
                            <a:srgbClr val="FF0000"/>
                          </a:solidFill>
                          <a:effectLst/>
                        </a:rPr>
                        <a:t>yo debería</a:t>
                      </a:r>
                      <a:r>
                        <a:rPr lang="es-CO" sz="1400" baseline="0" dirty="0" smtClean="0">
                          <a:effectLst/>
                        </a:rPr>
                        <a:t> Crear Proyectos, </a:t>
                      </a:r>
                    </a:p>
                    <a:p>
                      <a:pPr marL="6350" marR="346710" indent="-6350" algn="l">
                        <a:lnSpc>
                          <a:spcPct val="107000"/>
                        </a:lnSpc>
                        <a:spcAft>
                          <a:spcPts val="0"/>
                        </a:spcAft>
                      </a:pPr>
                      <a:r>
                        <a:rPr lang="es-CO" sz="2000" b="1" baseline="0" dirty="0" smtClean="0">
                          <a:solidFill>
                            <a:srgbClr val="FF0000"/>
                          </a:solidFill>
                          <a:effectLst/>
                        </a:rPr>
                        <a:t>a fin </a:t>
                      </a:r>
                      <a:r>
                        <a:rPr lang="es-CO" sz="1400" baseline="0" dirty="0" smtClean="0">
                          <a:effectLst/>
                        </a:rPr>
                        <a:t>de que puedan ser consultados por los diferentes perfiles del Sistema</a:t>
                      </a:r>
                    </a:p>
                    <a:p>
                      <a:pPr marL="6350" marR="346710" indent="-6350" algn="l">
                        <a:lnSpc>
                          <a:spcPct val="107000"/>
                        </a:lnSpc>
                        <a:spcAft>
                          <a:spcPts val="0"/>
                        </a:spcAft>
                      </a:pP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94005">
                <a:tc>
                  <a:txBody>
                    <a:bodyPr/>
                    <a:lstStyle/>
                    <a:p>
                      <a:pPr marL="6350" marR="1905" indent="-6350" algn="ctr">
                        <a:lnSpc>
                          <a:spcPct val="107000"/>
                        </a:lnSpc>
                        <a:spcAft>
                          <a:spcPts val="0"/>
                        </a:spcAft>
                      </a:pPr>
                      <a:r>
                        <a:rPr lang="es-CO" sz="1400" dirty="0" smtClean="0">
                          <a:effectLst/>
                        </a:rPr>
                        <a:t>PRIORIDAD </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400" dirty="0" smtClean="0">
                          <a:effectLst/>
                        </a:rPr>
                        <a:t> ALTA</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6350" marR="1905" indent="-6350" algn="ctr">
                        <a:lnSpc>
                          <a:spcPct val="107000"/>
                        </a:lnSpc>
                        <a:spcAft>
                          <a:spcPts val="0"/>
                        </a:spcAft>
                      </a:pPr>
                      <a:r>
                        <a:rPr lang="es-CO" sz="1400" dirty="0" smtClean="0">
                          <a:effectLst/>
                        </a:rPr>
                        <a:t>VALOR</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6350" marR="1905" indent="-6350" algn="ctr">
                        <a:lnSpc>
                          <a:spcPct val="107000"/>
                        </a:lnSpc>
                        <a:spcAft>
                          <a:spcPts val="0"/>
                        </a:spcAft>
                      </a:pPr>
                      <a:r>
                        <a:rPr lang="es-CO" sz="1400" b="1" kern="1200" dirty="0" smtClean="0">
                          <a:solidFill>
                            <a:schemeClr val="lt1"/>
                          </a:solidFill>
                          <a:effectLst/>
                          <a:latin typeface="+mn-lt"/>
                          <a:ea typeface="+mn-ea"/>
                          <a:cs typeface="+mn-cs"/>
                        </a:rPr>
                        <a:t>RESPONSABLE</a:t>
                      </a:r>
                      <a:endParaRPr lang="es-CO" sz="1400" b="1" kern="1200" dirty="0">
                        <a:solidFill>
                          <a:schemeClr val="lt1"/>
                        </a:solidFill>
                        <a:effectLst/>
                        <a:latin typeface="+mn-lt"/>
                        <a:ea typeface="+mn-ea"/>
                        <a:cs typeface="+mn-cs"/>
                      </a:endParaRPr>
                    </a:p>
                  </a:txBody>
                  <a:tcPr marL="67945" marR="73025" marT="45085" marB="0"/>
                </a:tc>
                <a:tc>
                  <a:txBody>
                    <a:bodyPr/>
                    <a:lstStyle/>
                    <a:p>
                      <a:pPr marL="6350" marR="346710" indent="-6350" algn="l">
                        <a:lnSpc>
                          <a:spcPct val="107000"/>
                        </a:lnSpc>
                        <a:spcAft>
                          <a:spcPts val="0"/>
                        </a:spcAft>
                      </a:pP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sp>
        <p:nvSpPr>
          <p:cNvPr id="6" name="CuadroTexto 5"/>
          <p:cNvSpPr txBox="1"/>
          <p:nvPr/>
        </p:nvSpPr>
        <p:spPr>
          <a:xfrm>
            <a:off x="9969708" y="4229535"/>
            <a:ext cx="950260" cy="923330"/>
          </a:xfrm>
          <a:prstGeom prst="rect">
            <a:avLst/>
          </a:prstGeom>
          <a:noFill/>
        </p:spPr>
        <p:txBody>
          <a:bodyPr wrap="none" rtlCol="0">
            <a:spAutoFit/>
          </a:bodyPr>
          <a:lstStyle/>
          <a:p>
            <a:r>
              <a:rPr lang="es-CO" b="1" dirty="0" smtClean="0">
                <a:solidFill>
                  <a:srgbClr val="FF0000"/>
                </a:solidFill>
              </a:rPr>
              <a:t>COMO</a:t>
            </a:r>
          </a:p>
          <a:p>
            <a:r>
              <a:rPr lang="es-CO" b="1" dirty="0" smtClean="0">
                <a:solidFill>
                  <a:srgbClr val="FF0000"/>
                </a:solidFill>
              </a:rPr>
              <a:t>QUIERO</a:t>
            </a:r>
          </a:p>
          <a:p>
            <a:r>
              <a:rPr lang="es-CO" b="1" dirty="0" smtClean="0">
                <a:solidFill>
                  <a:srgbClr val="FF0000"/>
                </a:solidFill>
              </a:rPr>
              <a:t>PARA</a:t>
            </a:r>
            <a:endParaRPr lang="es-CO" b="1" dirty="0">
              <a:solidFill>
                <a:srgbClr val="FF0000"/>
              </a:solidFill>
            </a:endParaRPr>
          </a:p>
        </p:txBody>
      </p:sp>
      <p:sp>
        <p:nvSpPr>
          <p:cNvPr id="11" name="Rectángulo 10"/>
          <p:cNvSpPr/>
          <p:nvPr/>
        </p:nvSpPr>
        <p:spPr>
          <a:xfrm>
            <a:off x="4476101" y="180331"/>
            <a:ext cx="2950488" cy="377667"/>
          </a:xfrm>
          <a:prstGeom prst="rect">
            <a:avLst/>
          </a:prstGeom>
        </p:spPr>
        <p:txBody>
          <a:bodyPr wrap="none">
            <a:spAutoFit/>
          </a:bodyPr>
          <a:lstStyle/>
          <a:p>
            <a:pPr marL="6350" indent="-6350" algn="just">
              <a:lnSpc>
                <a:spcPct val="103000"/>
              </a:lnSpc>
              <a:spcAft>
                <a:spcPts val="875"/>
              </a:spcAft>
            </a:pPr>
            <a:r>
              <a:rPr lang="es-CO" b="1" dirty="0" smtClean="0">
                <a:solidFill>
                  <a:schemeClr val="bg1"/>
                </a:solidFill>
                <a:latin typeface="Arial" panose="020B0604020202020204" pitchFamily="34" charset="0"/>
                <a:ea typeface="Arial" panose="020B0604020202020204" pitchFamily="34" charset="0"/>
              </a:rPr>
              <a:t>HISTORIAS DE USUARIO</a:t>
            </a:r>
            <a:endParaRPr lang="es-CO" b="1"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87055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sp>
        <p:nvSpPr>
          <p:cNvPr id="5" name="Rectángulo 4"/>
          <p:cNvSpPr/>
          <p:nvPr/>
        </p:nvSpPr>
        <p:spPr>
          <a:xfrm>
            <a:off x="0" y="4100383"/>
            <a:ext cx="11988214" cy="2031325"/>
          </a:xfrm>
          <a:prstGeom prst="rect">
            <a:avLst/>
          </a:prstGeom>
        </p:spPr>
        <p:txBody>
          <a:bodyPr wrap="square">
            <a:spAutoFit/>
          </a:bodyPr>
          <a:lstStyle/>
          <a:p>
            <a:pPr algn="just"/>
            <a:r>
              <a:rPr lang="es-CO" dirty="0" smtClean="0">
                <a:solidFill>
                  <a:srgbClr val="000000"/>
                </a:solidFill>
                <a:latin typeface="Calibri" panose="020F0502020204030204" pitchFamily="34" charset="0"/>
                <a:ea typeface="Calibri" panose="020F0502020204030204" pitchFamily="34" charset="0"/>
              </a:rPr>
              <a:t>En </a:t>
            </a:r>
            <a:r>
              <a:rPr lang="es-CO" dirty="0">
                <a:solidFill>
                  <a:srgbClr val="000000"/>
                </a:solidFill>
                <a:latin typeface="Calibri" panose="020F0502020204030204" pitchFamily="34" charset="0"/>
                <a:ea typeface="Calibri" panose="020F0502020204030204" pitchFamily="34" charset="0"/>
              </a:rPr>
              <a:t>su libro sobre análisis y gestión del riesgo, Robert </a:t>
            </a:r>
            <a:r>
              <a:rPr lang="es-CO" dirty="0" err="1">
                <a:solidFill>
                  <a:srgbClr val="000000"/>
                </a:solidFill>
                <a:latin typeface="Calibri" panose="020F0502020204030204" pitchFamily="34" charset="0"/>
                <a:ea typeface="Calibri" panose="020F0502020204030204" pitchFamily="34" charset="0"/>
              </a:rPr>
              <a:t>Charette</a:t>
            </a:r>
            <a:r>
              <a:rPr lang="es-CO" dirty="0">
                <a:solidFill>
                  <a:srgbClr val="000000"/>
                </a:solidFill>
                <a:latin typeface="Calibri" panose="020F0502020204030204" pitchFamily="34" charset="0"/>
                <a:ea typeface="Calibri" panose="020F0502020204030204" pitchFamily="34" charset="0"/>
              </a:rPr>
              <a:t> presenta la siguiente definición de riesgo: “En primer lugar, el riesgo afecta a los futuros acontecimientos. El hoy y el ayer están más allá de lo que nos pueda preocupar, pues ya estamos cosechando lo que sembramos previamente con nuestras acciones del pasado. La pregunta es, podemos por tanto, cambiando nuestras acciones actuales, crear una oportunidad para una situación diferente y, con suerte, mejor para nosotros en el futuro. Esto significa, en segundo lugar, que el riesgo implica cambio, que puede venir dado por cambios de opinión, de acciones, de lugares. En tercer lugar, el </a:t>
            </a:r>
            <a:r>
              <a:rPr lang="es-CO" dirty="0" smtClean="0">
                <a:solidFill>
                  <a:srgbClr val="000000"/>
                </a:solidFill>
                <a:latin typeface="Calibri" panose="020F0502020204030204" pitchFamily="34" charset="0"/>
                <a:ea typeface="Calibri" panose="020F0502020204030204" pitchFamily="34" charset="0"/>
              </a:rPr>
              <a:t>riesgo </a:t>
            </a:r>
            <a:r>
              <a:rPr lang="es-CO" dirty="0"/>
              <a:t>implica elección y la incertidumbre que entraña la elección. Por tanto, el riesgo, como la muerte, es una de las pocas cosas inevitables de la vida”. Ver video sobre la gestión del riesgo, según norma ISO 31000: </a:t>
            </a:r>
          </a:p>
        </p:txBody>
      </p:sp>
      <p:pic>
        <p:nvPicPr>
          <p:cNvPr id="2" name="Imagen 1"/>
          <p:cNvPicPr>
            <a:picLocks noChangeAspect="1"/>
          </p:cNvPicPr>
          <p:nvPr/>
        </p:nvPicPr>
        <p:blipFill>
          <a:blip r:embed="rId3"/>
          <a:stretch>
            <a:fillRect/>
          </a:stretch>
        </p:blipFill>
        <p:spPr>
          <a:xfrm>
            <a:off x="3124786" y="804273"/>
            <a:ext cx="6706536" cy="3296110"/>
          </a:xfrm>
          <a:prstGeom prst="rect">
            <a:avLst/>
          </a:prstGeom>
        </p:spPr>
      </p:pic>
      <p:sp>
        <p:nvSpPr>
          <p:cNvPr id="6" name="Rectángulo 5"/>
          <p:cNvSpPr/>
          <p:nvPr/>
        </p:nvSpPr>
        <p:spPr>
          <a:xfrm>
            <a:off x="4758227" y="180331"/>
            <a:ext cx="2386231" cy="358944"/>
          </a:xfrm>
          <a:prstGeom prst="rect">
            <a:avLst/>
          </a:prstGeom>
        </p:spPr>
        <p:txBody>
          <a:bodyPr wrap="none">
            <a:spAutoFit/>
          </a:bodyPr>
          <a:lstStyle/>
          <a:p>
            <a:pPr marL="6350" indent="-6350" algn="just">
              <a:lnSpc>
                <a:spcPct val="103000"/>
              </a:lnSpc>
              <a:spcAft>
                <a:spcPts val="875"/>
              </a:spcAft>
            </a:pPr>
            <a:r>
              <a:rPr lang="es-CO" b="1" dirty="0">
                <a:solidFill>
                  <a:schemeClr val="bg1"/>
                </a:solidFill>
                <a:latin typeface="Arial" panose="020B0604020202020204" pitchFamily="34" charset="0"/>
                <a:ea typeface="Arial" panose="020B0604020202020204" pitchFamily="34" charset="0"/>
              </a:rPr>
              <a:t>SOBRE EL RIESGO </a:t>
            </a:r>
          </a:p>
        </p:txBody>
      </p:sp>
    </p:spTree>
    <p:extLst>
      <p:ext uri="{BB962C8B-B14F-4D97-AF65-F5344CB8AC3E}">
        <p14:creationId xmlns:p14="http://schemas.microsoft.com/office/powerpoint/2010/main" val="734483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sp>
        <p:nvSpPr>
          <p:cNvPr id="2" name="Rectángulo 1"/>
          <p:cNvSpPr/>
          <p:nvPr/>
        </p:nvSpPr>
        <p:spPr>
          <a:xfrm>
            <a:off x="444500" y="1381782"/>
            <a:ext cx="11493500" cy="4734309"/>
          </a:xfrm>
          <a:prstGeom prst="rect">
            <a:avLst/>
          </a:prstGeom>
        </p:spPr>
        <p:txBody>
          <a:bodyPr wrap="square">
            <a:spAutoFit/>
          </a:bodyPr>
          <a:lstStyle/>
          <a:p>
            <a:pPr marL="6350" marR="259080" indent="-6350" algn="just">
              <a:lnSpc>
                <a:spcPct val="149000"/>
              </a:lnSpc>
              <a:spcAft>
                <a:spcPts val="25"/>
              </a:spcAft>
            </a:pPr>
            <a:r>
              <a:rPr lang="es-CO" dirty="0">
                <a:solidFill>
                  <a:srgbClr val="000000"/>
                </a:solidFill>
                <a:latin typeface="Calibri" panose="020F0502020204030204" pitchFamily="34" charset="0"/>
                <a:ea typeface="Calibri" panose="020F0502020204030204" pitchFamily="34" charset="0"/>
              </a:rPr>
              <a:t>Toda empresa desarrolladora de software, debe considerar </a:t>
            </a:r>
            <a:r>
              <a:rPr lang="es-CO" dirty="0">
                <a:solidFill>
                  <a:srgbClr val="FF0000"/>
                </a:solidFill>
                <a:latin typeface="Calibri" panose="020F0502020204030204" pitchFamily="34" charset="0"/>
                <a:ea typeface="Calibri" panose="020F0502020204030204" pitchFamily="34" charset="0"/>
              </a:rPr>
              <a:t>dos tipos de estrategias </a:t>
            </a:r>
            <a:r>
              <a:rPr lang="es-CO" dirty="0">
                <a:solidFill>
                  <a:srgbClr val="000000"/>
                </a:solidFill>
                <a:latin typeface="Calibri" panose="020F0502020204030204" pitchFamily="34" charset="0"/>
                <a:ea typeface="Calibri" panose="020F0502020204030204" pitchFamily="34" charset="0"/>
              </a:rPr>
              <a:t>para abordar los riesgos, las </a:t>
            </a:r>
            <a:r>
              <a:rPr lang="es-CO" dirty="0">
                <a:solidFill>
                  <a:srgbClr val="FF0000"/>
                </a:solidFill>
                <a:latin typeface="Calibri" panose="020F0502020204030204" pitchFamily="34" charset="0"/>
                <a:ea typeface="Calibri" panose="020F0502020204030204" pitchFamily="34" charset="0"/>
              </a:rPr>
              <a:t>reactivas y la proactivas</a:t>
            </a:r>
            <a:r>
              <a:rPr lang="es-CO" dirty="0">
                <a:solidFill>
                  <a:srgbClr val="000000"/>
                </a:solidFill>
                <a:latin typeface="Calibri" panose="020F0502020204030204" pitchFamily="34" charset="0"/>
                <a:ea typeface="Calibri" panose="020F0502020204030204" pitchFamily="34" charset="0"/>
              </a:rPr>
              <a:t>, donde las </a:t>
            </a:r>
            <a:r>
              <a:rPr lang="es-CO" dirty="0">
                <a:solidFill>
                  <a:srgbClr val="FF0000"/>
                </a:solidFill>
                <a:latin typeface="Calibri" panose="020F0502020204030204" pitchFamily="34" charset="0"/>
                <a:ea typeface="Calibri" panose="020F0502020204030204" pitchFamily="34" charset="0"/>
              </a:rPr>
              <a:t>estrategias reactivas se dan, cuando el suceso ha acontecido</a:t>
            </a:r>
            <a:r>
              <a:rPr lang="es-CO" dirty="0">
                <a:solidFill>
                  <a:srgbClr val="000000"/>
                </a:solidFill>
                <a:latin typeface="Calibri" panose="020F0502020204030204" pitchFamily="34" charset="0"/>
                <a:ea typeface="Calibri" panose="020F0502020204030204" pitchFamily="34" charset="0"/>
              </a:rPr>
              <a:t>, lo que lleva a buscar soluciones rápidas para abordar tal situación, como por ejemplo cuando el sistema tiene virus, se busca la forma de eliminarlo, asumiendo las consecuencias que de ello se deriven, en relación a las </a:t>
            </a:r>
            <a:r>
              <a:rPr lang="es-CO" dirty="0">
                <a:solidFill>
                  <a:srgbClr val="FF0000"/>
                </a:solidFill>
                <a:latin typeface="Calibri" panose="020F0502020204030204" pitchFamily="34" charset="0"/>
                <a:ea typeface="Calibri" panose="020F0502020204030204" pitchFamily="34" charset="0"/>
              </a:rPr>
              <a:t>estrategias proactivas, éstas se orientan hacia la previsión</a:t>
            </a:r>
            <a:r>
              <a:rPr lang="es-CO" dirty="0">
                <a:solidFill>
                  <a:srgbClr val="000000"/>
                </a:solidFill>
                <a:latin typeface="Calibri" panose="020F0502020204030204" pitchFamily="34" charset="0"/>
                <a:ea typeface="Calibri" panose="020F0502020204030204" pitchFamily="34" charset="0"/>
              </a:rPr>
              <a:t>, antes de que el acontecimiento suceda, siguiendo con el ejemplo del virus informático, previamente se ha instalado antivirus que en el caso de que se detecte un virus dentro del sistema, éste actúe con el fin de evitar consecuencias como por ejemplo pérdida de información, alteración de procesos, daño en dispositivos físicos de cómputo, entre otras dificultades que giran alrededor de dicha información. Por lo tanto, </a:t>
            </a:r>
            <a:r>
              <a:rPr lang="es-CO" dirty="0">
                <a:solidFill>
                  <a:srgbClr val="FF0000"/>
                </a:solidFill>
                <a:latin typeface="Calibri" panose="020F0502020204030204" pitchFamily="34" charset="0"/>
                <a:ea typeface="Calibri" panose="020F0502020204030204" pitchFamily="34" charset="0"/>
              </a:rPr>
              <a:t>es importante prever los riesgos</a:t>
            </a:r>
            <a:r>
              <a:rPr lang="es-CO" dirty="0">
                <a:solidFill>
                  <a:srgbClr val="000000"/>
                </a:solidFill>
                <a:latin typeface="Calibri" panose="020F0502020204030204" pitchFamily="34" charset="0"/>
                <a:ea typeface="Calibri" panose="020F0502020204030204" pitchFamily="34" charset="0"/>
              </a:rPr>
              <a:t>, antes de que sucedan. </a:t>
            </a:r>
          </a:p>
          <a:p>
            <a:pPr marL="6350" marR="346710" indent="-6350">
              <a:lnSpc>
                <a:spcPct val="107000"/>
              </a:lnSpc>
              <a:spcAft>
                <a:spcPts val="560"/>
              </a:spcAft>
            </a:pPr>
            <a:r>
              <a:rPr lang="es-CO" dirty="0">
                <a:solidFill>
                  <a:srgbClr val="000000"/>
                </a:solidFill>
                <a:latin typeface="Calibri" panose="020F0502020204030204" pitchFamily="34" charset="0"/>
                <a:ea typeface="Calibri" panose="020F0502020204030204" pitchFamily="34" charset="0"/>
              </a:rPr>
              <a:t> </a:t>
            </a:r>
          </a:p>
          <a:p>
            <a:r>
              <a:rPr lang="es-CO" dirty="0">
                <a:solidFill>
                  <a:srgbClr val="000000"/>
                </a:solidFill>
                <a:latin typeface="Calibri" panose="020F0502020204030204" pitchFamily="34" charset="0"/>
                <a:ea typeface="Calibri" panose="020F0502020204030204" pitchFamily="34" charset="0"/>
              </a:rPr>
              <a:t>La temática en relación al riesgo es bastante amplia, por lo tanto, se abordará de forma más profunda en el siguiente módulo de Ingeniería de Software II.  En éste se hará una breve inducción al respecto. </a:t>
            </a:r>
            <a:endParaRPr lang="es-CO" dirty="0"/>
          </a:p>
        </p:txBody>
      </p:sp>
      <p:sp>
        <p:nvSpPr>
          <p:cNvPr id="9" name="Rectángulo 8"/>
          <p:cNvSpPr/>
          <p:nvPr/>
        </p:nvSpPr>
        <p:spPr>
          <a:xfrm>
            <a:off x="4758227" y="180331"/>
            <a:ext cx="2386231" cy="358944"/>
          </a:xfrm>
          <a:prstGeom prst="rect">
            <a:avLst/>
          </a:prstGeom>
        </p:spPr>
        <p:txBody>
          <a:bodyPr wrap="none">
            <a:spAutoFit/>
          </a:bodyPr>
          <a:lstStyle/>
          <a:p>
            <a:pPr marL="6350" indent="-6350" algn="just">
              <a:lnSpc>
                <a:spcPct val="103000"/>
              </a:lnSpc>
              <a:spcAft>
                <a:spcPts val="875"/>
              </a:spcAft>
            </a:pPr>
            <a:r>
              <a:rPr lang="es-CO" b="1" dirty="0">
                <a:solidFill>
                  <a:schemeClr val="bg1"/>
                </a:solidFill>
                <a:latin typeface="Arial" panose="020B0604020202020204" pitchFamily="34" charset="0"/>
                <a:ea typeface="Arial" panose="020B0604020202020204" pitchFamily="34" charset="0"/>
              </a:rPr>
              <a:t>SOBRE EL RIESGO </a:t>
            </a:r>
          </a:p>
        </p:txBody>
      </p:sp>
    </p:spTree>
    <p:extLst>
      <p:ext uri="{BB962C8B-B14F-4D97-AF65-F5344CB8AC3E}">
        <p14:creationId xmlns:p14="http://schemas.microsoft.com/office/powerpoint/2010/main" val="15770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sp>
        <p:nvSpPr>
          <p:cNvPr id="9" name="Rectángulo 8"/>
          <p:cNvSpPr/>
          <p:nvPr/>
        </p:nvSpPr>
        <p:spPr>
          <a:xfrm rot="20603683">
            <a:off x="3271071" y="2737244"/>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CuadroTexto 1"/>
          <p:cNvSpPr txBox="1"/>
          <p:nvPr/>
        </p:nvSpPr>
        <p:spPr>
          <a:xfrm>
            <a:off x="470204" y="1953174"/>
            <a:ext cx="4547720" cy="646331"/>
          </a:xfrm>
          <a:prstGeom prst="rect">
            <a:avLst/>
          </a:prstGeom>
          <a:noFill/>
        </p:spPr>
        <p:txBody>
          <a:bodyPr wrap="none" rtlCol="0">
            <a:spAutoFit/>
          </a:bodyPr>
          <a:lstStyle/>
          <a:p>
            <a:pPr marL="285750" indent="-285750">
              <a:buFont typeface="Arial" panose="020B0604020202020204" pitchFamily="34" charset="0"/>
              <a:buChar char="•"/>
            </a:pPr>
            <a:r>
              <a:rPr lang="es-CO" dirty="0" smtClean="0"/>
              <a:t>APLICAR A LOS SPRINTS DE SUS PROYECTOS</a:t>
            </a:r>
          </a:p>
          <a:p>
            <a:pPr marL="285750" indent="-285750">
              <a:buFont typeface="Arial" panose="020B0604020202020204" pitchFamily="34" charset="0"/>
              <a:buChar char="•"/>
            </a:pPr>
            <a:r>
              <a:rPr lang="es-CO" dirty="0" smtClean="0"/>
              <a:t>ACTUALIZAR EL REPOSITORIO - GIT</a:t>
            </a:r>
            <a:endParaRPr lang="es-CO" dirty="0"/>
          </a:p>
        </p:txBody>
      </p:sp>
    </p:spTree>
    <p:extLst>
      <p:ext uri="{BB962C8B-B14F-4D97-AF65-F5344CB8AC3E}">
        <p14:creationId xmlns:p14="http://schemas.microsoft.com/office/powerpoint/2010/main" val="92031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pic>
        <p:nvPicPr>
          <p:cNvPr id="2" name="Imagen 1"/>
          <p:cNvPicPr>
            <a:picLocks noChangeAspect="1"/>
          </p:cNvPicPr>
          <p:nvPr/>
        </p:nvPicPr>
        <p:blipFill>
          <a:blip r:embed="rId3"/>
          <a:stretch>
            <a:fillRect/>
          </a:stretch>
        </p:blipFill>
        <p:spPr>
          <a:xfrm>
            <a:off x="2082800" y="528374"/>
            <a:ext cx="9004300" cy="6200329"/>
          </a:xfrm>
          <a:prstGeom prst="rect">
            <a:avLst/>
          </a:prstGeom>
        </p:spPr>
      </p:pic>
      <p:sp>
        <p:nvSpPr>
          <p:cNvPr id="8"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b="1" dirty="0">
                <a:solidFill>
                  <a:schemeClr val="bg1"/>
                </a:solidFill>
              </a:rPr>
              <a:t>ESPECIFICACIÓN DE REQUISITOS DE SOFTWARE </a:t>
            </a:r>
          </a:p>
        </p:txBody>
      </p:sp>
    </p:spTree>
    <p:extLst>
      <p:ext uri="{BB962C8B-B14F-4D97-AF65-F5344CB8AC3E}">
        <p14:creationId xmlns:p14="http://schemas.microsoft.com/office/powerpoint/2010/main" val="32503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3" name="Rectángulo 2"/>
          <p:cNvSpPr/>
          <p:nvPr/>
        </p:nvSpPr>
        <p:spPr>
          <a:xfrm>
            <a:off x="495300" y="1604887"/>
            <a:ext cx="10909300" cy="3255507"/>
          </a:xfrm>
          <a:prstGeom prst="rect">
            <a:avLst/>
          </a:prstGeom>
        </p:spPr>
        <p:txBody>
          <a:bodyPr wrap="square">
            <a:spAutoFit/>
          </a:bodyPr>
          <a:lstStyle/>
          <a:p>
            <a:pPr marL="6350" marR="259715" indent="-6350" algn="just">
              <a:lnSpc>
                <a:spcPct val="149000"/>
              </a:lnSpc>
              <a:spcAft>
                <a:spcPts val="1695"/>
              </a:spcAft>
            </a:pPr>
            <a:r>
              <a:rPr lang="es-CO" sz="2000" dirty="0">
                <a:solidFill>
                  <a:srgbClr val="FF0000"/>
                </a:solidFill>
                <a:latin typeface="Calibri" panose="020F0502020204030204" pitchFamily="34" charset="0"/>
                <a:ea typeface="Calibri" panose="020F0502020204030204" pitchFamily="34" charset="0"/>
              </a:rPr>
              <a:t>La especificación está relacionada con la elaboración de documentos que permiten detallar los requisitos del software</a:t>
            </a:r>
            <a:r>
              <a:rPr lang="es-CO" sz="2000" dirty="0">
                <a:solidFill>
                  <a:srgbClr val="000000"/>
                </a:solidFill>
                <a:latin typeface="Calibri" panose="020F0502020204030204" pitchFamily="34" charset="0"/>
                <a:ea typeface="Calibri" panose="020F0502020204030204" pitchFamily="34" charset="0"/>
              </a:rPr>
              <a:t>, los cuales se pueden representar de varias formas de tal forma que se evolucionen los requisitos del software, permitiendo tener un mejor entendimiento de ellos, con orientación hacia la comprensión de los </a:t>
            </a:r>
            <a:r>
              <a:rPr lang="es-CO" sz="2000" dirty="0">
                <a:solidFill>
                  <a:srgbClr val="FF0000"/>
                </a:solidFill>
                <a:latin typeface="Calibri" panose="020F0502020204030204" pitchFamily="34" charset="0"/>
                <a:ea typeface="Calibri" panose="020F0502020204030204" pitchFamily="34" charset="0"/>
              </a:rPr>
              <a:t>requisitos de usuario (RU)</a:t>
            </a:r>
            <a:r>
              <a:rPr lang="es-CO" sz="2000" dirty="0">
                <a:solidFill>
                  <a:srgbClr val="000000"/>
                </a:solidFill>
                <a:latin typeface="Calibri" panose="020F0502020204030204" pitchFamily="34" charset="0"/>
                <a:ea typeface="Calibri" panose="020F0502020204030204" pitchFamily="34" charset="0"/>
              </a:rPr>
              <a:t>, </a:t>
            </a:r>
            <a:r>
              <a:rPr lang="es-CO" sz="2000" dirty="0">
                <a:solidFill>
                  <a:srgbClr val="FF0000"/>
                </a:solidFill>
                <a:latin typeface="Calibri" panose="020F0502020204030204" pitchFamily="34" charset="0"/>
                <a:ea typeface="Calibri" panose="020F0502020204030204" pitchFamily="34" charset="0"/>
              </a:rPr>
              <a:t>requisitos funcionales (RF)</a:t>
            </a:r>
            <a:r>
              <a:rPr lang="es-CO" sz="2000" dirty="0">
                <a:solidFill>
                  <a:srgbClr val="000000"/>
                </a:solidFill>
                <a:latin typeface="Calibri" panose="020F0502020204030204" pitchFamily="34" charset="0"/>
                <a:ea typeface="Calibri" panose="020F0502020204030204" pitchFamily="34" charset="0"/>
              </a:rPr>
              <a:t>, donde se detallan las acciones que el software debe cumplir y de igual forma </a:t>
            </a:r>
            <a:r>
              <a:rPr lang="es-CO" sz="2000" dirty="0">
                <a:solidFill>
                  <a:srgbClr val="FF0000"/>
                </a:solidFill>
                <a:latin typeface="Calibri" panose="020F0502020204030204" pitchFamily="34" charset="0"/>
                <a:ea typeface="Calibri" panose="020F0502020204030204" pitchFamily="34" charset="0"/>
              </a:rPr>
              <a:t>los requisitos no funcionales (RNF) </a:t>
            </a:r>
            <a:r>
              <a:rPr lang="es-CO" sz="2000" dirty="0">
                <a:solidFill>
                  <a:srgbClr val="000000"/>
                </a:solidFill>
                <a:latin typeface="Calibri" panose="020F0502020204030204" pitchFamily="34" charset="0"/>
                <a:ea typeface="Calibri" panose="020F0502020204030204" pitchFamily="34" charset="0"/>
              </a:rPr>
              <a:t>que tienen que ver con lo que el software debe cumplir, obedeciendo a requisitos externos que no pide el cliente pero que el software debe tener como por ejemplo la seguridad de la información. </a:t>
            </a:r>
            <a:endParaRPr lang="es-CO" sz="2000" dirty="0">
              <a:solidFill>
                <a:srgbClr val="000000"/>
              </a:solidFill>
              <a:effectLst/>
              <a:latin typeface="Calibri" panose="020F0502020204030204" pitchFamily="34" charset="0"/>
              <a:ea typeface="Calibri" panose="020F0502020204030204" pitchFamily="34" charset="0"/>
            </a:endParaRPr>
          </a:p>
        </p:txBody>
      </p:sp>
      <p:sp>
        <p:nvSpPr>
          <p:cNvPr id="7"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b="1" dirty="0">
                <a:solidFill>
                  <a:schemeClr val="bg1"/>
                </a:solidFill>
              </a:rPr>
              <a:t>ESPECIFICACIÓN DE REQUISITOS DE SOFTWARE </a:t>
            </a:r>
          </a:p>
        </p:txBody>
      </p:sp>
    </p:spTree>
    <p:extLst>
      <p:ext uri="{BB962C8B-B14F-4D97-AF65-F5344CB8AC3E}">
        <p14:creationId xmlns:p14="http://schemas.microsoft.com/office/powerpoint/2010/main" val="1608520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DE USUARIO (RU) </a:t>
            </a:r>
          </a:p>
        </p:txBody>
      </p:sp>
      <p:sp>
        <p:nvSpPr>
          <p:cNvPr id="2" name="Rectángulo 1"/>
          <p:cNvSpPr/>
          <p:nvPr/>
        </p:nvSpPr>
        <p:spPr>
          <a:xfrm>
            <a:off x="482600" y="1398508"/>
            <a:ext cx="11315700" cy="2156039"/>
          </a:xfrm>
          <a:prstGeom prst="rect">
            <a:avLst/>
          </a:prstGeom>
        </p:spPr>
        <p:txBody>
          <a:bodyPr wrap="square">
            <a:spAutoFit/>
          </a:bodyPr>
          <a:lstStyle/>
          <a:p>
            <a:pPr marL="6350" marR="259080" indent="-6350" algn="just">
              <a:lnSpc>
                <a:spcPct val="149000"/>
              </a:lnSpc>
              <a:spcAft>
                <a:spcPts val="25"/>
              </a:spcAft>
            </a:pPr>
            <a:r>
              <a:rPr lang="es-CO" dirty="0" smtClean="0">
                <a:solidFill>
                  <a:srgbClr val="000000"/>
                </a:solidFill>
                <a:latin typeface="Calibri" panose="020F0502020204030204" pitchFamily="34" charset="0"/>
                <a:ea typeface="Calibri" panose="020F0502020204030204" pitchFamily="34" charset="0"/>
              </a:rPr>
              <a:t>El </a:t>
            </a:r>
            <a:r>
              <a:rPr lang="es-CO" dirty="0">
                <a:solidFill>
                  <a:srgbClr val="000000"/>
                </a:solidFill>
                <a:latin typeface="Calibri" panose="020F0502020204030204" pitchFamily="34" charset="0"/>
                <a:ea typeface="Calibri" panose="020F0502020204030204" pitchFamily="34" charset="0"/>
              </a:rPr>
              <a:t>Requisito de Usuario (RU), </a:t>
            </a:r>
            <a:r>
              <a:rPr lang="es-CO" dirty="0">
                <a:solidFill>
                  <a:srgbClr val="FF0000"/>
                </a:solidFill>
                <a:latin typeface="Calibri" panose="020F0502020204030204" pitchFamily="34" charset="0"/>
                <a:ea typeface="Calibri" panose="020F0502020204030204" pitchFamily="34" charset="0"/>
              </a:rPr>
              <a:t>se relaciona directamente con la necesidad del cliente</a:t>
            </a:r>
            <a:r>
              <a:rPr lang="es-CO" dirty="0">
                <a:solidFill>
                  <a:srgbClr val="000000"/>
                </a:solidFill>
                <a:latin typeface="Calibri" panose="020F0502020204030204" pitchFamily="34" charset="0"/>
                <a:ea typeface="Calibri" panose="020F0502020204030204" pitchFamily="34" charset="0"/>
              </a:rPr>
              <a:t> en relación a la automatización del grupo de datos, donde dicha necesidad es traducida al requisito del sistema. El RU describe las diferentes acciones que el usuario puede ejecutar sobre el sistema. Como se puede observar cada herramienta que se aplica, sigue evolucionando y clarificando la necesidad del cliente, de manera que pase hacia otros procesos el requisito concreto. Ver </a:t>
            </a:r>
            <a:r>
              <a:rPr lang="es-CO" dirty="0" smtClean="0">
                <a:solidFill>
                  <a:srgbClr val="000000"/>
                </a:solidFill>
                <a:latin typeface="Calibri" panose="020F0502020204030204" pitchFamily="34" charset="0"/>
                <a:ea typeface="Calibri" panose="020F0502020204030204" pitchFamily="34" charset="0"/>
              </a:rPr>
              <a:t>el formato sugerido, para completar. </a:t>
            </a:r>
            <a:endParaRPr lang="es-CO" dirty="0">
              <a:solidFill>
                <a:srgbClr val="000000"/>
              </a:solidFill>
              <a:effectLst/>
              <a:latin typeface="Calibri" panose="020F0502020204030204" pitchFamily="34" charset="0"/>
              <a:ea typeface="Calibri" panose="020F0502020204030204" pitchFamily="34" charset="0"/>
            </a:endParaRPr>
          </a:p>
        </p:txBody>
      </p:sp>
      <p:pic>
        <p:nvPicPr>
          <p:cNvPr id="6" name="Imagen 5"/>
          <p:cNvPicPr>
            <a:picLocks noChangeAspect="1"/>
          </p:cNvPicPr>
          <p:nvPr/>
        </p:nvPicPr>
        <p:blipFill>
          <a:blip r:embed="rId3"/>
          <a:stretch>
            <a:fillRect/>
          </a:stretch>
        </p:blipFill>
        <p:spPr>
          <a:xfrm>
            <a:off x="3711127" y="3408156"/>
            <a:ext cx="7476512" cy="3449844"/>
          </a:xfrm>
          <a:prstGeom prst="rect">
            <a:avLst/>
          </a:prstGeom>
        </p:spPr>
      </p:pic>
    </p:spTree>
    <p:extLst>
      <p:ext uri="{BB962C8B-B14F-4D97-AF65-F5344CB8AC3E}">
        <p14:creationId xmlns:p14="http://schemas.microsoft.com/office/powerpoint/2010/main" val="900174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FUNCIONALES(RF) </a:t>
            </a:r>
            <a:endParaRPr lang="es-CO" sz="2800" b="1" dirty="0">
              <a:solidFill>
                <a:schemeClr val="bg1"/>
              </a:solidFill>
              <a:latin typeface="Arial" panose="020B0604020202020204" pitchFamily="34" charset="0"/>
              <a:ea typeface="Arial" panose="020B0604020202020204" pitchFamily="34" charset="0"/>
            </a:endParaRPr>
          </a:p>
        </p:txBody>
      </p:sp>
      <p:sp>
        <p:nvSpPr>
          <p:cNvPr id="3" name="Rectángulo 2"/>
          <p:cNvSpPr/>
          <p:nvPr/>
        </p:nvSpPr>
        <p:spPr>
          <a:xfrm>
            <a:off x="250651" y="1344735"/>
            <a:ext cx="11696700" cy="3767570"/>
          </a:xfrm>
          <a:prstGeom prst="rect">
            <a:avLst/>
          </a:prstGeom>
        </p:spPr>
        <p:txBody>
          <a:bodyPr wrap="square">
            <a:spAutoFit/>
          </a:bodyPr>
          <a:lstStyle/>
          <a:p>
            <a:pPr marL="6350" marR="260350" indent="-6350" algn="just">
              <a:lnSpc>
                <a:spcPct val="149000"/>
              </a:lnSpc>
              <a:spcAft>
                <a:spcPts val="25"/>
              </a:spcAft>
            </a:pPr>
            <a:r>
              <a:rPr lang="es-CO" dirty="0">
                <a:solidFill>
                  <a:srgbClr val="FF0000"/>
                </a:solidFill>
                <a:latin typeface="Calibri" panose="020F0502020204030204" pitchFamily="34" charset="0"/>
                <a:ea typeface="Calibri" panose="020F0502020204030204" pitchFamily="34" charset="0"/>
              </a:rPr>
              <a:t>Un RF, permite detallar el RU en relación a su descripción</a:t>
            </a:r>
            <a:r>
              <a:rPr lang="es-CO" dirty="0">
                <a:solidFill>
                  <a:srgbClr val="000000"/>
                </a:solidFill>
                <a:latin typeface="Calibri" panose="020F0502020204030204" pitchFamily="34" charset="0"/>
                <a:ea typeface="Calibri" panose="020F0502020204030204" pitchFamily="34" charset="0"/>
              </a:rPr>
              <a:t>, lo que equivale a ampliar la información de los diferentes diagramas de casos de uso extendidos, relacionando cada usuario (actor) que ejecutará dichas acciones en el sistema. Un RF, posee un número consecutivo que lo identifica y está asociado a un RU. </a:t>
            </a:r>
          </a:p>
          <a:p>
            <a:pPr marL="6350" marR="346710" indent="-6350">
              <a:lnSpc>
                <a:spcPct val="107000"/>
              </a:lnSpc>
              <a:spcAft>
                <a:spcPts val="560"/>
              </a:spcAft>
            </a:pPr>
            <a:r>
              <a:rPr lang="es-CO" dirty="0">
                <a:solidFill>
                  <a:srgbClr val="000000"/>
                </a:solidFill>
                <a:latin typeface="Calibri" panose="020F0502020204030204" pitchFamily="34" charset="0"/>
                <a:ea typeface="Calibri" panose="020F0502020204030204" pitchFamily="34" charset="0"/>
              </a:rPr>
              <a:t> </a:t>
            </a:r>
          </a:p>
          <a:p>
            <a:pPr marL="6350" marR="259715" indent="-6350" algn="just">
              <a:lnSpc>
                <a:spcPct val="149000"/>
              </a:lnSpc>
              <a:spcAft>
                <a:spcPts val="0"/>
              </a:spcAft>
            </a:pPr>
            <a:r>
              <a:rPr lang="es-CO" b="1" dirty="0">
                <a:solidFill>
                  <a:srgbClr val="000000"/>
                </a:solidFill>
                <a:latin typeface="Calibri" panose="020F0502020204030204" pitchFamily="34" charset="0"/>
                <a:ea typeface="Calibri" panose="020F0502020204030204" pitchFamily="34" charset="0"/>
              </a:rPr>
              <a:t>El requisito funcional (RF),</a:t>
            </a:r>
            <a:r>
              <a:rPr lang="es-CO" dirty="0">
                <a:solidFill>
                  <a:srgbClr val="000000"/>
                </a:solidFill>
                <a:latin typeface="Calibri" panose="020F0502020204030204" pitchFamily="34" charset="0"/>
                <a:ea typeface="Calibri" panose="020F0502020204030204" pitchFamily="34" charset="0"/>
              </a:rPr>
              <a:t> </a:t>
            </a:r>
            <a:r>
              <a:rPr lang="es-CO" dirty="0">
                <a:solidFill>
                  <a:srgbClr val="FF0000"/>
                </a:solidFill>
                <a:latin typeface="Calibri" panose="020F0502020204030204" pitchFamily="34" charset="0"/>
                <a:ea typeface="Calibri" panose="020F0502020204030204" pitchFamily="34" charset="0"/>
              </a:rPr>
              <a:t>describe claramente los servicios que el sistema debe proporcionar al usuario final, ya que describe claramente cada una de las acciones que el actor ejecuta en el sistema</a:t>
            </a:r>
            <a:r>
              <a:rPr lang="es-CO" dirty="0">
                <a:solidFill>
                  <a:srgbClr val="252525"/>
                </a:solidFill>
                <a:latin typeface="Calibri" panose="020F0502020204030204" pitchFamily="34" charset="0"/>
                <a:ea typeface="Calibri" panose="020F0502020204030204" pitchFamily="34" charset="0"/>
              </a:rPr>
              <a:t>, es así como se visualiza el rol que cada uno de ellos ejercerá cuando el software se encuentre implementado en la máquina del cliente o usuario.</a:t>
            </a:r>
            <a:r>
              <a:rPr lang="es-CO" dirty="0">
                <a:solidFill>
                  <a:srgbClr val="000000"/>
                </a:solidFill>
                <a:latin typeface="Calibri" panose="020F0502020204030204" pitchFamily="34" charset="0"/>
                <a:ea typeface="Calibri" panose="020F0502020204030204" pitchFamily="34" charset="0"/>
              </a:rPr>
              <a:t> </a:t>
            </a:r>
          </a:p>
          <a:p>
            <a:pPr marL="6350" marR="346710" indent="-6350" algn="just">
              <a:lnSpc>
                <a:spcPct val="149000"/>
              </a:lnSpc>
              <a:spcAft>
                <a:spcPts val="25"/>
              </a:spcAft>
            </a:pPr>
            <a:r>
              <a:rPr lang="es-CO" dirty="0">
                <a:solidFill>
                  <a:srgbClr val="000000"/>
                </a:solidFill>
                <a:latin typeface="Calibri" panose="020F0502020204030204" pitchFamily="34" charset="0"/>
                <a:ea typeface="Calibri" panose="020F0502020204030204" pitchFamily="34" charset="0"/>
              </a:rPr>
              <a:t>A continuación, se detallan los RU de las Gestiones Carrera, Asesoría e Informes.  Es de anotar que se deben describir todas las gestiones.  Ver tabla 9 de Requisitos Funcionales. </a:t>
            </a:r>
            <a:endParaRPr lang="es-CO"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50715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FUNCIONALES(RF) </a:t>
            </a:r>
            <a:endParaRPr lang="es-CO" sz="2800" b="1" dirty="0">
              <a:solidFill>
                <a:schemeClr val="bg1"/>
              </a:solidFill>
              <a:latin typeface="Arial" panose="020B0604020202020204" pitchFamily="34" charset="0"/>
              <a:ea typeface="Arial" panose="020B0604020202020204" pitchFamily="34" charset="0"/>
            </a:endParaRPr>
          </a:p>
        </p:txBody>
      </p:sp>
      <p:pic>
        <p:nvPicPr>
          <p:cNvPr id="6" name="Imagen 5"/>
          <p:cNvPicPr>
            <a:picLocks noChangeAspect="1"/>
          </p:cNvPicPr>
          <p:nvPr/>
        </p:nvPicPr>
        <p:blipFill>
          <a:blip r:embed="rId3"/>
          <a:stretch>
            <a:fillRect/>
          </a:stretch>
        </p:blipFill>
        <p:spPr>
          <a:xfrm>
            <a:off x="0" y="1431363"/>
            <a:ext cx="6124861" cy="4394519"/>
          </a:xfrm>
          <a:prstGeom prst="rect">
            <a:avLst/>
          </a:prstGeom>
        </p:spPr>
      </p:pic>
      <p:pic>
        <p:nvPicPr>
          <p:cNvPr id="8" name="Imagen 7"/>
          <p:cNvPicPr>
            <a:picLocks noChangeAspect="1"/>
          </p:cNvPicPr>
          <p:nvPr/>
        </p:nvPicPr>
        <p:blipFill>
          <a:blip r:embed="rId4"/>
          <a:stretch>
            <a:fillRect/>
          </a:stretch>
        </p:blipFill>
        <p:spPr>
          <a:xfrm>
            <a:off x="6096415" y="3302000"/>
            <a:ext cx="6095585" cy="2523882"/>
          </a:xfrm>
          <a:prstGeom prst="rect">
            <a:avLst/>
          </a:prstGeom>
        </p:spPr>
      </p:pic>
    </p:spTree>
    <p:extLst>
      <p:ext uri="{BB962C8B-B14F-4D97-AF65-F5344CB8AC3E}">
        <p14:creationId xmlns:p14="http://schemas.microsoft.com/office/powerpoint/2010/main" val="3816833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sp>
        <p:nvSpPr>
          <p:cNvPr id="2" name="Rectángulo 1"/>
          <p:cNvSpPr/>
          <p:nvPr/>
        </p:nvSpPr>
        <p:spPr>
          <a:xfrm>
            <a:off x="257001" y="1792198"/>
            <a:ext cx="11684000" cy="3337709"/>
          </a:xfrm>
          <a:prstGeom prst="rect">
            <a:avLst/>
          </a:prstGeom>
        </p:spPr>
        <p:txBody>
          <a:bodyPr wrap="square">
            <a:spAutoFit/>
          </a:bodyPr>
          <a:lstStyle/>
          <a:p>
            <a:pPr marL="225425" marR="259080" indent="-6350" algn="just">
              <a:lnSpc>
                <a:spcPct val="149000"/>
              </a:lnSpc>
              <a:spcAft>
                <a:spcPts val="25"/>
              </a:spcAft>
            </a:pPr>
            <a:r>
              <a:rPr lang="es-CO" sz="2400" dirty="0">
                <a:solidFill>
                  <a:srgbClr val="000000"/>
                </a:solidFill>
                <a:latin typeface="Calibri" panose="020F0502020204030204" pitchFamily="34" charset="0"/>
                <a:ea typeface="Calibri" panose="020F0502020204030204" pitchFamily="34" charset="0"/>
              </a:rPr>
              <a:t>El requisito no funcional, </a:t>
            </a:r>
            <a:r>
              <a:rPr lang="es-CO" sz="2400" dirty="0">
                <a:solidFill>
                  <a:srgbClr val="FF0000"/>
                </a:solidFill>
                <a:latin typeface="Calibri" panose="020F0502020204030204" pitchFamily="34" charset="0"/>
                <a:ea typeface="Calibri" panose="020F0502020204030204" pitchFamily="34" charset="0"/>
              </a:rPr>
              <a:t>está relacionado con todo aquello que no solicita directamente el cliente, en relación a lo que debe llevar o cumplir el sistema</a:t>
            </a:r>
            <a:r>
              <a:rPr lang="es-CO" sz="2400" dirty="0">
                <a:solidFill>
                  <a:srgbClr val="000000"/>
                </a:solidFill>
                <a:latin typeface="Calibri" panose="020F0502020204030204" pitchFamily="34" charset="0"/>
                <a:ea typeface="Calibri" panose="020F0502020204030204" pitchFamily="34" charset="0"/>
              </a:rPr>
              <a:t>. Los RNF, tienen que ver con características externas de calidad como por ejemplo </a:t>
            </a:r>
            <a:r>
              <a:rPr lang="es-CO" sz="2400" dirty="0">
                <a:solidFill>
                  <a:srgbClr val="FF0000"/>
                </a:solidFill>
                <a:latin typeface="Calibri" panose="020F0502020204030204" pitchFamily="34" charset="0"/>
                <a:ea typeface="Calibri" panose="020F0502020204030204" pitchFamily="34" charset="0"/>
              </a:rPr>
              <a:t>seguridad, facilidad de uso, interfaz práctica, velocidad en procesamiento, amigabilidad</a:t>
            </a:r>
            <a:r>
              <a:rPr lang="es-CO" sz="2400" dirty="0">
                <a:solidFill>
                  <a:srgbClr val="000000"/>
                </a:solidFill>
                <a:latin typeface="Calibri" panose="020F0502020204030204" pitchFamily="34" charset="0"/>
                <a:ea typeface="Calibri" panose="020F0502020204030204" pitchFamily="34" charset="0"/>
              </a:rPr>
              <a:t>, es todo aquello que el sistema debe llevar, buscando con ello la satisfacción de dicho cliente o usuario.  En las siguientes tablas se pueden observar algunos RNF. </a:t>
            </a:r>
            <a:endParaRPr lang="es-CO"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5983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2054877250"/>
              </p:ext>
            </p:extLst>
          </p:nvPr>
        </p:nvGraphicFramePr>
        <p:xfrm>
          <a:off x="0" y="1537123"/>
          <a:ext cx="6286500" cy="2407920"/>
        </p:xfrm>
        <a:graphic>
          <a:graphicData uri="http://schemas.openxmlformats.org/drawingml/2006/table">
            <a:tbl>
              <a:tblPr firstRow="1" firstCol="1" bandRow="1">
                <a:tableStyleId>{5C22544A-7EE6-4342-B048-85BDC9FD1C3A}</a:tableStyleId>
              </a:tblPr>
              <a:tblGrid>
                <a:gridCol w="1104900"/>
                <a:gridCol w="5181600"/>
              </a:tblGrid>
              <a:tr h="508635">
                <a:tc>
                  <a:txBody>
                    <a:bodyPr/>
                    <a:lstStyle/>
                    <a:p>
                      <a:pPr marL="6350" marR="3683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c>
                  <a:txBody>
                    <a:bodyPr/>
                    <a:lstStyle/>
                    <a:p>
                      <a:pPr marL="6350" marR="3175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r>
              <a:tr h="548640">
                <a:tc>
                  <a:txBody>
                    <a:bodyPr/>
                    <a:lstStyle/>
                    <a:p>
                      <a:pPr marL="6350" marR="37465"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c>
                  <a:txBody>
                    <a:bodyPr/>
                    <a:lstStyle/>
                    <a:p>
                      <a:pPr marL="6350" marR="346710" indent="-6350" algn="just">
                        <a:lnSpc>
                          <a:spcPct val="107000"/>
                        </a:lnSpc>
                        <a:spcAft>
                          <a:spcPts val="0"/>
                        </a:spcAft>
                      </a:pPr>
                      <a:r>
                        <a:rPr lang="es-CO" sz="1100">
                          <a:effectLst/>
                        </a:rPr>
                        <a:t>Capacitación, antes de intensificar el uso del sistema los usuarios deben conocer su modo de uso.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r>
              <a:tr h="294640">
                <a:tc>
                  <a:txBody>
                    <a:bodyPr/>
                    <a:lstStyle/>
                    <a:p>
                      <a:pPr marL="6350" marR="37465"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c>
                  <a:txBody>
                    <a:bodyPr/>
                    <a:lstStyle/>
                    <a:p>
                      <a:pPr marL="6350" marR="346710" indent="-6350" algn="l">
                        <a:lnSpc>
                          <a:spcPct val="107000"/>
                        </a:lnSpc>
                        <a:spcAft>
                          <a:spcPts val="0"/>
                        </a:spcAft>
                      </a:pPr>
                      <a:r>
                        <a:rPr lang="es-CO" sz="1100">
                          <a:effectLst/>
                        </a:rPr>
                        <a:t>Actualizar la información por ingreso o retiro de algún Funcionario.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r>
              <a:tr h="1056005">
                <a:tc>
                  <a:txBody>
                    <a:bodyPr/>
                    <a:lstStyle/>
                    <a:p>
                      <a:pPr marL="6350" marR="37465"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c>
                  <a:txBody>
                    <a:bodyPr/>
                    <a:lstStyle/>
                    <a:p>
                      <a:pPr marL="6350" marR="346710" indent="-6350" algn="just">
                        <a:lnSpc>
                          <a:spcPct val="149000"/>
                        </a:lnSpc>
                        <a:spcAft>
                          <a:spcPts val="0"/>
                        </a:spcAft>
                      </a:pPr>
                      <a:r>
                        <a:rPr lang="es-CO" sz="1100" dirty="0">
                          <a:effectLst/>
                        </a:rPr>
                        <a:t>Diseño adecuado a las necesidades del usuario, para que la aplicación sea intuitiva y sencilla de usar cumpliendo con los siguientes parámetros: </a:t>
                      </a:r>
                    </a:p>
                    <a:p>
                      <a:pPr marL="6350" marR="346710" indent="-6350" algn="l">
                        <a:lnSpc>
                          <a:spcPct val="107000"/>
                        </a:lnSpc>
                        <a:spcAft>
                          <a:spcPts val="560"/>
                        </a:spcAft>
                      </a:pPr>
                      <a:r>
                        <a:rPr lang="es-CO" sz="1100" dirty="0">
                          <a:effectLst/>
                        </a:rPr>
                        <a:t>Tendrá una interfaz atrayente: formación de los elementos acorde al diseño. </a:t>
                      </a:r>
                    </a:p>
                    <a:p>
                      <a:pPr marL="6350" marR="346710" indent="-6350" algn="l">
                        <a:lnSpc>
                          <a:spcPct val="107000"/>
                        </a:lnSpc>
                        <a:spcAft>
                          <a:spcPts val="0"/>
                        </a:spcAft>
                      </a:pPr>
                      <a:r>
                        <a:rPr lang="es-CO" sz="1100" dirty="0">
                          <a:effectLst/>
                        </a:rPr>
                        <a:t>La carga de información deberá ser rápida.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r>
            </a:tbl>
          </a:graphicData>
        </a:graphic>
      </p:graphicFrame>
      <p:sp>
        <p:nvSpPr>
          <p:cNvPr id="3" name="Rectangle 1"/>
          <p:cNvSpPr>
            <a:spLocks noChangeArrowheads="1"/>
          </p:cNvSpPr>
          <p:nvPr/>
        </p:nvSpPr>
        <p:spPr bwMode="auto">
          <a:xfrm>
            <a:off x="2475571" y="1000133"/>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11 Facilidad de uso (“</a:t>
            </a:r>
            <a:r>
              <a:rPr kumimoji="0" lang="es-CO" altLang="es-CO" sz="1200" b="0" i="1" u="none" strike="noStrike" cap="none" normalizeH="0" baseline="0" dirty="0" err="1" smtClean="0">
                <a:ln>
                  <a:noFill/>
                </a:ln>
                <a:solidFill>
                  <a:srgbClr val="44546A"/>
                </a:solidFill>
                <a:effectLst/>
                <a:latin typeface="Arial" panose="020B0604020202020204" pitchFamily="34" charset="0"/>
                <a:ea typeface="Calibri" panose="020F0502020204030204" pitchFamily="34" charset="0"/>
              </a:rPr>
              <a:t>usability</a:t>
            </a: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Fuente: Elaboración Propia. </a:t>
            </a:r>
            <a:endParaRPr kumimoji="0" lang="es-CO" altLang="es-CO" sz="32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492171333"/>
              </p:ext>
            </p:extLst>
          </p:nvPr>
        </p:nvGraphicFramePr>
        <p:xfrm>
          <a:off x="4990556" y="4177273"/>
          <a:ext cx="6286500" cy="1347470"/>
        </p:xfrm>
        <a:graphic>
          <a:graphicData uri="http://schemas.openxmlformats.org/drawingml/2006/table">
            <a:tbl>
              <a:tblPr firstRow="1" firstCol="1" bandRow="1">
                <a:tableStyleId>{5C22544A-7EE6-4342-B048-85BDC9FD1C3A}</a:tableStyleId>
              </a:tblPr>
              <a:tblGrid>
                <a:gridCol w="1104900"/>
                <a:gridCol w="5181600"/>
              </a:tblGrid>
              <a:tr h="509270">
                <a:tc>
                  <a:txBody>
                    <a:bodyPr/>
                    <a:lstStyle/>
                    <a:p>
                      <a:pPr marL="6350" marR="3429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nchor="ctr"/>
                </a:tc>
                <a:tc>
                  <a:txBody>
                    <a:bodyPr/>
                    <a:lstStyle/>
                    <a:p>
                      <a:pPr marL="6350" marR="292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nchor="ctr"/>
                </a:tc>
              </a:tr>
              <a:tr h="292735">
                <a:tc>
                  <a:txBody>
                    <a:bodyPr/>
                    <a:lstStyle/>
                    <a:p>
                      <a:pPr marL="6350" marR="34925"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tc>
                <a:tc>
                  <a:txBody>
                    <a:bodyPr/>
                    <a:lstStyle/>
                    <a:p>
                      <a:pPr marL="6350" marR="346710" indent="-6350" algn="l">
                        <a:lnSpc>
                          <a:spcPct val="107000"/>
                        </a:lnSpc>
                        <a:spcAft>
                          <a:spcPts val="0"/>
                        </a:spcAft>
                      </a:pPr>
                      <a:r>
                        <a:rPr lang="es-CO" sz="1100">
                          <a:effectLst/>
                        </a:rPr>
                        <a:t>El sistema debe estar disponible las 24 horas del día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tc>
              </a:tr>
              <a:tr h="545465">
                <a:tc>
                  <a:txBody>
                    <a:bodyPr/>
                    <a:lstStyle/>
                    <a:p>
                      <a:pPr marL="6350" marR="34925"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nchor="ctr"/>
                </a:tc>
                <a:tc>
                  <a:txBody>
                    <a:bodyPr/>
                    <a:lstStyle/>
                    <a:p>
                      <a:pPr marL="6350" marR="346710" indent="-6350" algn="l">
                        <a:lnSpc>
                          <a:spcPct val="107000"/>
                        </a:lnSpc>
                        <a:spcAft>
                          <a:spcPts val="0"/>
                        </a:spcAft>
                      </a:pPr>
                      <a:r>
                        <a:rPr lang="es-CO" sz="1100" dirty="0">
                          <a:effectLst/>
                        </a:rPr>
                        <a:t>Debe asegurar la  permanente actualización de la base de datos, cuando se registre la información.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tc>
              </a:tr>
            </a:tbl>
          </a:graphicData>
        </a:graphic>
      </p:graphicFrame>
      <p:sp>
        <p:nvSpPr>
          <p:cNvPr id="6" name="Rectangle 2"/>
          <p:cNvSpPr>
            <a:spLocks noChangeArrowheads="1"/>
          </p:cNvSpPr>
          <p:nvPr/>
        </p:nvSpPr>
        <p:spPr bwMode="auto">
          <a:xfrm>
            <a:off x="7017954" y="3749704"/>
            <a:ext cx="25859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12 Confiabilidad </a:t>
            </a:r>
            <a:endParaRPr kumimoji="0" lang="es-CO" altLang="es-CO" sz="3200" b="0" i="0" u="none" strike="noStrike" cap="none" normalizeH="0" baseline="0" dirty="0" smtClean="0">
              <a:ln>
                <a:noFill/>
              </a:ln>
              <a:solidFill>
                <a:schemeClr val="tx1"/>
              </a:solidFill>
              <a:effectLst/>
              <a:latin typeface="Arial" panose="020B0604020202020204" pitchFamily="34" charset="0"/>
            </a:endParaRPr>
          </a:p>
        </p:txBody>
      </p:sp>
      <p:sp>
        <p:nvSpPr>
          <p:cNvPr id="9"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13926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4087402284"/>
              </p:ext>
            </p:extLst>
          </p:nvPr>
        </p:nvGraphicFramePr>
        <p:xfrm>
          <a:off x="105727" y="1987232"/>
          <a:ext cx="7577773" cy="2864168"/>
        </p:xfrm>
        <a:graphic>
          <a:graphicData uri="http://schemas.openxmlformats.org/drawingml/2006/table">
            <a:tbl>
              <a:tblPr firstRow="1" firstCol="1" bandRow="1">
                <a:tableStyleId>{5C22544A-7EE6-4342-B048-85BDC9FD1C3A}</a:tableStyleId>
              </a:tblPr>
              <a:tblGrid>
                <a:gridCol w="1334370"/>
                <a:gridCol w="6243403"/>
              </a:tblGrid>
              <a:tr h="661018">
                <a:tc>
                  <a:txBody>
                    <a:bodyPr/>
                    <a:lstStyle/>
                    <a:p>
                      <a:pPr marL="39370" marR="346710" indent="-6350" algn="l">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c>
                  <a:txBody>
                    <a:bodyPr/>
                    <a:lstStyle/>
                    <a:p>
                      <a:pPr marL="6350" marR="31115" indent="-6350" algn="ctr">
                        <a:lnSpc>
                          <a:spcPct val="107000"/>
                        </a:lnSpc>
                        <a:spcAft>
                          <a:spcPts val="0"/>
                        </a:spcAft>
                      </a:pPr>
                      <a:r>
                        <a:rPr lang="es-CO" sz="1100">
                          <a:effectLst/>
                        </a:rPr>
                        <a:t>DESCRIPCIÓN DEL REQUISITO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r h="933375">
                <a:tc>
                  <a:txBody>
                    <a:bodyPr/>
                    <a:lstStyle/>
                    <a:p>
                      <a:pPr marL="6350" marR="5588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nchor="ctr"/>
                </a:tc>
                <a:tc>
                  <a:txBody>
                    <a:bodyPr/>
                    <a:lstStyle/>
                    <a:p>
                      <a:pPr marL="6350" marR="29845" indent="-6350" algn="just">
                        <a:lnSpc>
                          <a:spcPct val="107000"/>
                        </a:lnSpc>
                        <a:spcAft>
                          <a:spcPts val="0"/>
                        </a:spcAft>
                      </a:pPr>
                      <a:r>
                        <a:rPr lang="es-CO" sz="1100" dirty="0">
                          <a:effectLst/>
                        </a:rPr>
                        <a:t>Tiempo de respuesta: se espera minimizar el tiempo a un promedio de 20 segundos, con el fin de que no se haga muy pesada la interacción con la Base de Datos manejada vía web.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r h="637464">
                <a:tc>
                  <a:txBody>
                    <a:bodyPr/>
                    <a:lstStyle/>
                    <a:p>
                      <a:pPr marL="6350" marR="5588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nchor="ctr"/>
                </a:tc>
                <a:tc>
                  <a:txBody>
                    <a:bodyPr/>
                    <a:lstStyle/>
                    <a:p>
                      <a:pPr marL="6350" marR="346710" indent="-6350" algn="l">
                        <a:lnSpc>
                          <a:spcPct val="107000"/>
                        </a:lnSpc>
                        <a:spcAft>
                          <a:spcPts val="0"/>
                        </a:spcAft>
                      </a:pPr>
                      <a:r>
                        <a:rPr lang="es-CO" sz="1100" dirty="0">
                          <a:effectLst/>
                        </a:rPr>
                        <a:t>Asignar suficiente espacio a la base de datos para soportar las grandes cantidades de información suministradas.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r h="632311">
                <a:tc>
                  <a:txBody>
                    <a:bodyPr/>
                    <a:lstStyle/>
                    <a:p>
                      <a:pPr marL="6350" marR="55880"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nchor="ctr"/>
                </a:tc>
                <a:tc>
                  <a:txBody>
                    <a:bodyPr/>
                    <a:lstStyle/>
                    <a:p>
                      <a:pPr marL="6350" marR="346710" indent="-6350" algn="l">
                        <a:lnSpc>
                          <a:spcPct val="107000"/>
                        </a:lnSpc>
                        <a:spcAft>
                          <a:spcPts val="0"/>
                        </a:spcAft>
                      </a:pPr>
                      <a:r>
                        <a:rPr lang="es-CO" sz="1100" dirty="0">
                          <a:effectLst/>
                        </a:rPr>
                        <a:t>Configuración adecuada del equipo, para soportar la correcta instalación de la aplicación.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bl>
          </a:graphicData>
        </a:graphic>
      </p:graphicFrame>
      <p:sp>
        <p:nvSpPr>
          <p:cNvPr id="3" name="Rectángulo 2"/>
          <p:cNvSpPr/>
          <p:nvPr/>
        </p:nvSpPr>
        <p:spPr>
          <a:xfrm>
            <a:off x="648406" y="1540476"/>
            <a:ext cx="5450595" cy="388696"/>
          </a:xfrm>
          <a:prstGeom prst="rect">
            <a:avLst/>
          </a:prstGeom>
        </p:spPr>
        <p:txBody>
          <a:bodyPr wrap="none">
            <a:spAutoFit/>
          </a:bodyPr>
          <a:lstStyle/>
          <a:p>
            <a:pPr marL="379095" marR="631825" indent="-6350" algn="ctr">
              <a:lnSpc>
                <a:spcPct val="107000"/>
              </a:lnSpc>
              <a:spcAft>
                <a:spcPts val="5"/>
              </a:spcAft>
            </a:pPr>
            <a:r>
              <a:rPr lang="es-CO" i="1" dirty="0">
                <a:solidFill>
                  <a:srgbClr val="44546A"/>
                </a:solidFill>
                <a:latin typeface="Calibri" panose="020F0502020204030204" pitchFamily="34" charset="0"/>
                <a:ea typeface="Calibri" panose="020F0502020204030204" pitchFamily="34" charset="0"/>
              </a:rPr>
              <a:t>Tabla 13 Ambiente de trabajo “Performance” </a:t>
            </a:r>
            <a:endParaRPr lang="es-CO" sz="2800" dirty="0">
              <a:solidFill>
                <a:srgbClr val="000000"/>
              </a:solidFill>
              <a:effectLst/>
              <a:latin typeface="Calibri" panose="020F0502020204030204" pitchFamily="34" charset="0"/>
              <a:ea typeface="Calibri" panose="020F050202020403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2604991251"/>
              </p:ext>
            </p:extLst>
          </p:nvPr>
        </p:nvGraphicFramePr>
        <p:xfrm>
          <a:off x="4568650" y="5089874"/>
          <a:ext cx="7166149" cy="1092200"/>
        </p:xfrm>
        <a:graphic>
          <a:graphicData uri="http://schemas.openxmlformats.org/drawingml/2006/table">
            <a:tbl>
              <a:tblPr firstRow="1" firstCol="1" bandRow="1">
                <a:tableStyleId>{5C22544A-7EE6-4342-B048-85BDC9FD1C3A}</a:tableStyleId>
              </a:tblPr>
              <a:tblGrid>
                <a:gridCol w="1259505"/>
                <a:gridCol w="5906644"/>
              </a:tblGrid>
              <a:tr h="508635">
                <a:tc>
                  <a:txBody>
                    <a:bodyPr/>
                    <a:lstStyle/>
                    <a:p>
                      <a:pPr marL="3810" marR="34671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8255" marR="3467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3175" marR="34671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El lenguaje de programación del sistema se espera implementar en </a:t>
                      </a:r>
                      <a:r>
                        <a:rPr lang="es-CO" sz="1100" dirty="0" smtClean="0">
                          <a:effectLst/>
                        </a:rPr>
                        <a:t>C#.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3175" marR="346710" indent="-6350" algn="ctr">
                        <a:lnSpc>
                          <a:spcPct val="107000"/>
                        </a:lnSpc>
                        <a:spcAft>
                          <a:spcPts val="0"/>
                        </a:spcAft>
                      </a:pPr>
                      <a:r>
                        <a:rPr lang="es-CO" sz="1100">
                          <a:effectLst/>
                        </a:rPr>
                        <a:t>RFN-002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Se requiere de licenciamiento para el desarrollo del software.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sp>
        <p:nvSpPr>
          <p:cNvPr id="6" name="Rectangle 1"/>
          <p:cNvSpPr>
            <a:spLocks noChangeArrowheads="1"/>
          </p:cNvSpPr>
          <p:nvPr/>
        </p:nvSpPr>
        <p:spPr bwMode="auto">
          <a:xfrm>
            <a:off x="7975963" y="4724442"/>
            <a:ext cx="243803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5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14 Restricciones de diseño </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p:txBody>
      </p:sp>
      <p:sp>
        <p:nvSpPr>
          <p:cNvPr id="9" name="Título 1">
            <a:extLst>
              <a:ext uri="{FF2B5EF4-FFF2-40B4-BE49-F238E27FC236}">
                <a16:creationId xmlns:a16="http://schemas.microsoft.com/office/drawing/2014/main" xmlns=""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19733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8328</TotalTime>
  <Words>1477</Words>
  <Application>Microsoft Office PowerPoint</Application>
  <PresentationFormat>Panorámica</PresentationFormat>
  <Paragraphs>119</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Calabri</vt:lpstr>
      <vt:lpstr>Calibri</vt:lpstr>
      <vt:lpstr>Calibri Light</vt:lpstr>
      <vt:lpstr>Times New Roman</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501</cp:revision>
  <dcterms:created xsi:type="dcterms:W3CDTF">2021-04-09T13:53:49Z</dcterms:created>
  <dcterms:modified xsi:type="dcterms:W3CDTF">2022-10-23T17:32:24Z</dcterms:modified>
</cp:coreProperties>
</file>