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2BE7D-EB57-4AA8-BE54-2FDFE8EED8DD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2BAA9-90E1-49CF-B36F-9FFCD126D5C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BA2B9-526F-447C-8A0A-6FB1F3862082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DE0DC-066B-4D33-A833-57E96A29BCAC}" type="slidenum">
              <a:rPr lang="en-US"/>
              <a:pPr/>
              <a:t>10</a:t>
            </a:fld>
            <a:endParaRPr lang="en-US"/>
          </a:p>
        </p:txBody>
      </p:sp>
      <p:sp>
        <p:nvSpPr>
          <p:cNvPr id="124006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00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02263-2C23-4BA0-AD0D-F7807642E7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574C3-DAA8-4D26-99F8-7D99707F2032}" type="slidenum">
              <a:rPr lang="en-US"/>
              <a:pPr/>
              <a:t>12</a:t>
            </a:fld>
            <a:endParaRPr lang="en-US"/>
          </a:p>
        </p:txBody>
      </p:sp>
      <p:sp>
        <p:nvSpPr>
          <p:cNvPr id="12554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54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CA29A-B502-49B6-A809-3C36BDFB016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7D48-9351-49D5-B62F-36F3944BD652}" type="slidenum">
              <a:rPr lang="en-US"/>
              <a:pPr/>
              <a:t>14</a:t>
            </a:fld>
            <a:endParaRPr lang="en-US"/>
          </a:p>
        </p:txBody>
      </p:sp>
      <p:sp>
        <p:nvSpPr>
          <p:cNvPr id="126566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656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1A49B-8369-4F58-B577-2F2A8ABC07AE}" type="slidenum">
              <a:rPr lang="en-US"/>
              <a:pPr/>
              <a:t>15</a:t>
            </a:fld>
            <a:endParaRPr lang="en-US"/>
          </a:p>
        </p:txBody>
      </p:sp>
      <p:sp>
        <p:nvSpPr>
          <p:cNvPr id="136089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608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262EC-A8F5-46D0-8CF3-96614F54A4AC}" type="slidenum">
              <a:rPr lang="en-US"/>
              <a:pPr/>
              <a:t>16</a:t>
            </a:fld>
            <a:endParaRPr lang="en-US"/>
          </a:p>
        </p:txBody>
      </p:sp>
      <p:sp>
        <p:nvSpPr>
          <p:cNvPr id="13629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629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FB3E5-F6D1-42D1-8892-1DFD69BE6CC4}" type="slidenum">
              <a:rPr lang="en-US"/>
              <a:pPr/>
              <a:t>17</a:t>
            </a:fld>
            <a:endParaRPr lang="en-US"/>
          </a:p>
        </p:txBody>
      </p:sp>
      <p:sp>
        <p:nvSpPr>
          <p:cNvPr id="13649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649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02263-2C23-4BA0-AD0D-F7807642E78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5F9BC-E047-4B9B-A592-114BDB25A2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D032-380D-47A7-B0C2-E76BCF9E71C5}" type="datetimeFigureOut">
              <a:rPr lang="en-IN" smtClean="0"/>
              <a:pPr/>
              <a:t>04-02-2015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793A-3536-4E9A-B060-870F6F3DDEC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54975" y="0"/>
            <a:ext cx="10890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oft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9138"/>
            <a:ext cx="7239000" cy="9826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Getting Started With Java</a:t>
            </a:r>
            <a:endParaRPr lang="en-US" b="1" dirty="0" smtClean="0"/>
          </a:p>
        </p:txBody>
      </p:sp>
      <p:sp>
        <p:nvSpPr>
          <p:cNvPr id="4" name="AutoShape 2"/>
          <p:cNvSpPr txBox="1">
            <a:spLocks noChangeAspect="1" noChangeArrowheads="1"/>
          </p:cNvSpPr>
          <p:nvPr/>
        </p:nvSpPr>
        <p:spPr bwMode="auto">
          <a:xfrm>
            <a:off x="457200" y="51054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3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Sisoft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Technologies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Pvt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Ltd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SRC E7,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Shipra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Riviera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Bazar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Gyan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Khand-3,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Indirapuram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Ghaziabad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Website: 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www.sisoft.in</a:t>
            </a: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Email:info@sisoft.in</a:t>
            </a:r>
            <a:endParaRPr lang="en-US" sz="5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Phone: +91-9999-283-283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5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50825"/>
            <a:ext cx="11969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E4FB-EA11-4409-938E-89EC11CF97CE}" type="slidenum">
              <a:rPr lang="en-US"/>
              <a:pPr/>
              <a:t>10</a:t>
            </a:fld>
            <a:endParaRPr lang="en-US"/>
          </a:p>
        </p:txBody>
      </p:sp>
      <p:pic>
        <p:nvPicPr>
          <p:cNvPr id="1239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5410200"/>
            <a:ext cx="3290888" cy="1309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90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basic Java program</a:t>
            </a:r>
          </a:p>
        </p:txBody>
      </p:sp>
      <p:sp>
        <p:nvSpPr>
          <p:cNvPr id="12390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GB" sz="2000">
                <a:latin typeface="Courier New" pitchFamily="49" charset="0"/>
              </a:rPr>
              <a:t>	public class Hello {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GB" sz="2000">
                <a:latin typeface="Courier New" pitchFamily="49" charset="0"/>
              </a:rPr>
              <a:t>	    public static void main(String[] args) {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GB" sz="2000">
                <a:latin typeface="Courier New" pitchFamily="49" charset="0"/>
              </a:rPr>
              <a:t>	        System.out.println("Hello, world!");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GB" sz="2000">
                <a:latin typeface="Courier New" pitchFamily="49" charset="0"/>
              </a:rPr>
              <a:t>	    }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GB" sz="2000">
                <a:latin typeface="Courier New" pitchFamily="49" charset="0"/>
              </a:rPr>
              <a:t>	}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sz="800" b="1"/>
          </a:p>
          <a:p>
            <a:pPr>
              <a:spcBef>
                <a:spcPts val="600"/>
              </a:spcBef>
            </a:pPr>
            <a:r>
              <a:rPr lang="en-GB" sz="2000" b="1"/>
              <a:t>code </a:t>
            </a:r>
            <a:r>
              <a:rPr lang="en-GB" sz="2000"/>
              <a:t>or</a:t>
            </a:r>
            <a:r>
              <a:rPr lang="en-GB" sz="2000" b="1"/>
              <a:t> source code</a:t>
            </a:r>
            <a:r>
              <a:rPr lang="en-GB" sz="2000"/>
              <a:t>: The sequence of instructions in a program.</a:t>
            </a:r>
          </a:p>
          <a:p>
            <a:pPr lvl="1">
              <a:spcBef>
                <a:spcPts val="500"/>
              </a:spcBef>
            </a:pPr>
            <a:r>
              <a:rPr lang="en-GB" sz="1800"/>
              <a:t>The code in this program instructs the computer to display a message of </a:t>
            </a:r>
            <a:r>
              <a:rPr lang="en-GB" sz="1800" b="1"/>
              <a:t>Hello, world!</a:t>
            </a:r>
            <a:r>
              <a:rPr lang="en-GB" sz="1800"/>
              <a:t> on the screen.</a:t>
            </a:r>
          </a:p>
          <a:p>
            <a:pPr lvl="1">
              <a:spcBef>
                <a:spcPts val="500"/>
              </a:spcBef>
            </a:pPr>
            <a:endParaRPr lang="en-GB" sz="800" b="1"/>
          </a:p>
          <a:p>
            <a:pPr>
              <a:spcBef>
                <a:spcPts val="600"/>
              </a:spcBef>
            </a:pPr>
            <a:r>
              <a:rPr lang="en-GB" sz="2000" b="1"/>
              <a:t>output</a:t>
            </a:r>
            <a:r>
              <a:rPr lang="en-GB" sz="2000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sz="800" b="1"/>
          </a:p>
          <a:p>
            <a:pPr>
              <a:spcBef>
                <a:spcPts val="600"/>
              </a:spcBef>
            </a:pPr>
            <a:r>
              <a:rPr lang="en-GB" sz="2000" b="1"/>
              <a:t>console</a:t>
            </a:r>
            <a:r>
              <a:rPr lang="en-GB" sz="2000"/>
              <a:t>: The text box onto which </a:t>
            </a:r>
            <a:br>
              <a:rPr lang="en-GB" sz="2000"/>
            </a:br>
            <a:r>
              <a:rPr lang="en-GB" sz="2000"/>
              <a:t>output is printed.</a:t>
            </a:r>
          </a:p>
          <a:p>
            <a:pPr lvl="1">
              <a:spcBef>
                <a:spcPts val="600"/>
              </a:spcBef>
            </a:pPr>
            <a:r>
              <a:rPr lang="en-GB" sz="1800"/>
              <a:t>Some editors pop up the console as</a:t>
            </a:r>
            <a:br>
              <a:rPr lang="en-GB" sz="1800"/>
            </a:br>
            <a:r>
              <a:rPr lang="en-GB" sz="1800"/>
              <a:t>an external window, and others</a:t>
            </a:r>
            <a:br>
              <a:rPr lang="en-GB" sz="1800"/>
            </a:br>
            <a:r>
              <a:rPr lang="en-GB" sz="1800"/>
              <a:t>contain their own console window.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569F1-F2FF-48F6-9E84-1EA7256DD0D2}" type="slidenum">
              <a:rPr lang="en-US"/>
              <a:pPr/>
              <a:t>11</a:t>
            </a:fld>
            <a:endParaRPr lang="en-US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Compiling/running a program</a:t>
            </a:r>
          </a:p>
        </p:txBody>
      </p:sp>
      <p:sp>
        <p:nvSpPr>
          <p:cNvPr id="13905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2808313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2400" dirty="0"/>
              <a:t>Before you run your programs, you must </a:t>
            </a:r>
            <a:r>
              <a:rPr lang="en-GB" sz="2400" i="1" dirty="0"/>
              <a:t>compile</a:t>
            </a:r>
            <a:r>
              <a:rPr lang="en-GB" sz="2400" dirty="0"/>
              <a:t> them.</a:t>
            </a:r>
          </a:p>
          <a:p>
            <a:r>
              <a:rPr lang="en-GB" sz="2400" b="1" dirty="0" smtClean="0"/>
              <a:t>compiler</a:t>
            </a:r>
            <a:r>
              <a:rPr lang="en-GB" sz="2400" dirty="0"/>
              <a:t>: Translates a computer program written in one language into another language.</a:t>
            </a:r>
          </a:p>
          <a:p>
            <a:pPr lvl="1"/>
            <a:r>
              <a:rPr lang="en-GB" sz="2000" dirty="0"/>
              <a:t>Java Development Kit includes a Java compiler.</a:t>
            </a:r>
          </a:p>
          <a:p>
            <a:pPr lvl="1"/>
            <a:r>
              <a:rPr lang="en-GB" sz="2000" b="1" dirty="0"/>
              <a:t>byte code</a:t>
            </a:r>
            <a:r>
              <a:rPr lang="en-GB" sz="2000" dirty="0"/>
              <a:t>: The Java compiler converts your source code into a format named </a:t>
            </a:r>
            <a:r>
              <a:rPr lang="en-GB" sz="2000" i="1" dirty="0"/>
              <a:t>byte code</a:t>
            </a:r>
            <a:r>
              <a:rPr lang="en-GB" sz="2000" dirty="0"/>
              <a:t> that can be executed on many different kinds of computers.</a:t>
            </a:r>
            <a:endParaRPr lang="en-US" sz="2000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1520" y="3933056"/>
            <a:ext cx="8712968" cy="2438400"/>
            <a:chOff x="48" y="2544"/>
            <a:chExt cx="5565" cy="1536"/>
          </a:xfrm>
        </p:grpSpPr>
        <p:sp>
          <p:nvSpPr>
            <p:cNvPr id="1390600" name="Line 8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90601" name="Text Box 9"/>
            <p:cNvSpPr txBox="1">
              <a:spLocks noChangeArrowheads="1"/>
            </p:cNvSpPr>
            <p:nvPr/>
          </p:nvSpPr>
          <p:spPr bwMode="auto">
            <a:xfrm>
              <a:off x="1584" y="2544"/>
              <a:ext cx="763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 i="1" dirty="0">
                  <a:solidFill>
                    <a:srgbClr val="000000"/>
                  </a:solidFill>
                  <a:latin typeface="Tahoma" pitchFamily="34" charset="0"/>
                </a:rPr>
                <a:t>compile</a:t>
              </a:r>
            </a:p>
          </p:txBody>
        </p:sp>
        <p:sp>
          <p:nvSpPr>
            <p:cNvPr id="1390606" name="Text Box 14"/>
            <p:cNvSpPr txBox="1">
              <a:spLocks noChangeArrowheads="1"/>
            </p:cNvSpPr>
            <p:nvPr/>
          </p:nvSpPr>
          <p:spPr bwMode="auto">
            <a:xfrm>
              <a:off x="3829" y="2544"/>
              <a:ext cx="772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 i="1" dirty="0">
                  <a:solidFill>
                    <a:srgbClr val="000000"/>
                  </a:solidFill>
                  <a:latin typeface="Tahoma" pitchFamily="34" charset="0"/>
                </a:rPr>
                <a:t>execute</a:t>
              </a:r>
            </a:p>
          </p:txBody>
        </p:sp>
        <p:sp>
          <p:nvSpPr>
            <p:cNvPr id="1390607" name="Text Box 15"/>
            <p:cNvSpPr txBox="1">
              <a:spLocks noChangeArrowheads="1"/>
            </p:cNvSpPr>
            <p:nvPr/>
          </p:nvSpPr>
          <p:spPr bwMode="auto">
            <a:xfrm>
              <a:off x="4374" y="2910"/>
              <a:ext cx="666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1390608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390598" name="Rectangle 6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90599" name="Text Box 7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1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Tahoma" pitchFamily="34" charset="0"/>
                  </a:rPr>
                  <a:t>source code</a:t>
                </a:r>
              </a:p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ourier New" pitchFamily="49" charset="0"/>
                  </a:rPr>
                  <a:t>Hello.java</a:t>
                </a:r>
                <a:endParaRPr lang="en-GB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pic>
            <p:nvPicPr>
              <p:cNvPr id="1390609" name="Picture 1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390610" name="Picture 1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  <p:sp>
            <p:nvSpPr>
              <p:cNvPr id="1390611" name="Rectangle 19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90612" name="Text Box 20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400" dirty="0">
                    <a:solidFill>
                      <a:srgbClr val="000000"/>
                    </a:solidFill>
                    <a:latin typeface="Tahoma" pitchFamily="34" charset="0"/>
                  </a:rPr>
                  <a:t>byte code</a:t>
                </a:r>
              </a:p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400" dirty="0" err="1">
                    <a:solidFill>
                      <a:srgbClr val="000000"/>
                    </a:solidFill>
                    <a:latin typeface="Courier New" pitchFamily="49" charset="0"/>
                  </a:rPr>
                  <a:t>Hello.class</a:t>
                </a:r>
                <a:endParaRPr lang="en-GB" sz="24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390616" name="Line 24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42C7F-D1F4-4B30-9BCF-2879E39318B3}" type="slidenum">
              <a:rPr lang="en-US"/>
              <a:pPr/>
              <a:t>12</a:t>
            </a:fld>
            <a:endParaRPr lang="en-US"/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5138972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public class Hello2 {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    public static void main(String[] </a:t>
            </a:r>
            <a:r>
              <a:rPr lang="en-GB" sz="2000" dirty="0" err="1">
                <a:latin typeface="Courier New" pitchFamily="49" charset="0"/>
              </a:rPr>
              <a:t>args</a:t>
            </a:r>
            <a:r>
              <a:rPr lang="en-GB" sz="2000" dirty="0">
                <a:latin typeface="Courier New" pitchFamily="49" charset="0"/>
              </a:rPr>
              <a:t>) {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    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("Hello, world!");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    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();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    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("This program produces");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    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("four lines of output");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    }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}</a:t>
            </a:r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code in this program instructs the computer to print four messages on the screen.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Its 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</a:rPr>
              <a:t>Hello, world!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This program produces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Courier New" pitchFamily="49" charset="0"/>
              </a:rPr>
              <a:t>	four lines of output</a:t>
            </a:r>
          </a:p>
        </p:txBody>
      </p:sp>
      <p:sp>
        <p:nvSpPr>
          <p:cNvPr id="12544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Java program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74DE-3DF7-447E-B581-52DF55354479}" type="slidenum">
              <a:rPr lang="en-US"/>
              <a:pPr/>
              <a:t>13</a:t>
            </a:fld>
            <a:endParaRPr lang="en-US"/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4062413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latin typeface="Courier New" pitchFamily="49" charset="0"/>
              </a:rPr>
              <a:t>public class </a:t>
            </a:r>
            <a:r>
              <a:rPr lang="en-GB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&lt;name&gt;</a:t>
            </a:r>
            <a:r>
              <a:rPr lang="en-GB" sz="2000">
                <a:latin typeface="Courier New" pitchFamily="49" charset="0"/>
              </a:rPr>
              <a:t> {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latin typeface="Courier New" pitchFamily="49" charset="0"/>
              </a:rPr>
              <a:t>    public static void main(String[] args) {</a:t>
            </a:r>
          </a:p>
          <a:p>
            <a:pPr marL="339725" indent="-339725" defTabSz="449263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&lt;statement&gt;</a:t>
            </a: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&lt;statement&gt;</a:t>
            </a: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...</a:t>
            </a:r>
          </a:p>
          <a:p>
            <a:pPr marL="339725" indent="-339725" defTabSz="449263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&lt;statement&gt;</a:t>
            </a:r>
            <a:r>
              <a: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latin typeface="Courier New" pitchFamily="49" charset="0"/>
              </a:rPr>
              <a:t>    }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>
                <a:latin typeface="Courier New" pitchFamily="49" charset="0"/>
              </a:rPr>
              <a:t>}</a:t>
            </a:r>
          </a:p>
          <a:p>
            <a:pPr marL="339725" indent="-339725" defTabSz="449263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>
              <a:latin typeface="Courier New" pitchFamily="49" charset="0"/>
            </a:endParaRPr>
          </a:p>
          <a:p>
            <a:pPr marL="339725" indent="-339725" defTabSz="449263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Every executable Java program consists of a </a:t>
            </a:r>
            <a:r>
              <a:rPr lang="en-GB" b="1"/>
              <a:t>class</a:t>
            </a:r>
            <a:endParaRPr lang="en-GB"/>
          </a:p>
          <a:p>
            <a:pPr marL="739775" lvl="1" indent="-282575" defTabSz="449263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that contains a </a:t>
            </a:r>
            <a:r>
              <a:rPr lang="en-GB" b="1"/>
              <a:t>method</a:t>
            </a:r>
            <a:r>
              <a:rPr lang="en-GB"/>
              <a:t> named </a:t>
            </a:r>
            <a:r>
              <a:rPr lang="en-GB">
                <a:latin typeface="Courier New" pitchFamily="49" charset="0"/>
              </a:rPr>
              <a:t>main</a:t>
            </a:r>
            <a:endParaRPr lang="en-GB"/>
          </a:p>
          <a:p>
            <a:pPr lvl="2" defTabSz="449263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that contains the </a:t>
            </a:r>
            <a:r>
              <a:rPr lang="en-GB" b="1"/>
              <a:t>statements</a:t>
            </a:r>
            <a:r>
              <a:rPr lang="en-GB"/>
              <a:t> (commands) to be executed</a:t>
            </a:r>
          </a:p>
        </p:txBody>
      </p:sp>
      <p:sp>
        <p:nvSpPr>
          <p:cNvPr id="1256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Java programs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C68CA-C2E6-450E-BCA0-76EB7B9EA4E6}" type="slidenum">
              <a:rPr lang="en-US"/>
              <a:pPr/>
              <a:t>14</a:t>
            </a:fld>
            <a:endParaRPr lang="en-US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5265160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latin typeface="Courier New" pitchFamily="49" charset="0"/>
              </a:rPr>
              <a:t>System.out.println</a:t>
            </a:r>
            <a:r>
              <a:rPr lang="en-GB" dirty="0"/>
              <a:t> : A statement to instruct the computer to print a line of output on the console.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pronounced "</a:t>
            </a:r>
            <a:r>
              <a:rPr lang="en-GB" i="1" dirty="0"/>
              <a:t>print-</a:t>
            </a:r>
            <a:r>
              <a:rPr lang="en-GB" i="1" dirty="0" err="1"/>
              <a:t>linn</a:t>
            </a:r>
            <a:r>
              <a:rPr lang="en-GB" dirty="0"/>
              <a:t>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sometimes called a "</a:t>
            </a:r>
            <a:r>
              <a:rPr lang="en-GB" i="1" dirty="0" err="1"/>
              <a:t>println</a:t>
            </a:r>
            <a:r>
              <a:rPr lang="en-GB" i="1" dirty="0"/>
              <a:t> statement"</a:t>
            </a:r>
            <a:r>
              <a:rPr lang="en-GB" dirty="0"/>
              <a:t> for </a:t>
            </a:r>
            <a:r>
              <a:rPr lang="en-GB" dirty="0" smtClean="0"/>
              <a:t>short</a:t>
            </a:r>
            <a:endParaRPr lang="en-GB" dirty="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Two ways to use </a:t>
            </a:r>
            <a:r>
              <a:rPr lang="en-GB" dirty="0" err="1">
                <a:latin typeface="Courier New" pitchFamily="49" charset="0"/>
              </a:rPr>
              <a:t>System.out.println</a:t>
            </a:r>
            <a:r>
              <a:rPr lang="en-GB" dirty="0"/>
              <a:t> :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	</a:t>
            </a:r>
            <a:r>
              <a:rPr lang="en-GB" dirty="0" err="1">
                <a:latin typeface="Courier New" pitchFamily="49" charset="0"/>
              </a:rPr>
              <a:t>System.out.println</a:t>
            </a:r>
            <a:r>
              <a:rPr lang="en-GB" dirty="0">
                <a:latin typeface="Courier New" pitchFamily="49" charset="0"/>
              </a:rPr>
              <a:t>("</a:t>
            </a:r>
            <a:r>
              <a:rPr lang="en-GB" b="1" i="1" dirty="0"/>
              <a:t>&lt;Message&gt;</a:t>
            </a:r>
            <a:r>
              <a:rPr lang="en-GB" dirty="0">
                <a:latin typeface="Courier New" pitchFamily="49" charset="0"/>
              </a:rPr>
              <a:t>");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Prints the given message as a line of text on the console</a:t>
            </a:r>
            <a:r>
              <a:rPr lang="en-GB" dirty="0" smtClean="0"/>
              <a:t>.</a:t>
            </a:r>
            <a:endParaRPr lang="en-GB" dirty="0"/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	</a:t>
            </a:r>
            <a:r>
              <a:rPr lang="en-GB" dirty="0" err="1">
                <a:latin typeface="Courier New" pitchFamily="49" charset="0"/>
              </a:rPr>
              <a:t>System.out.println</a:t>
            </a:r>
            <a:r>
              <a:rPr lang="en-GB" dirty="0">
                <a:latin typeface="Courier New" pitchFamily="49" charset="0"/>
              </a:rPr>
              <a:t>();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Prints a blank line on the console.</a:t>
            </a:r>
          </a:p>
        </p:txBody>
      </p:sp>
      <p:sp>
        <p:nvSpPr>
          <p:cNvPr id="12646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System.out.println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C815-7BEA-49BA-8FCD-8F0C8F53A685}" type="slidenum">
              <a:rPr lang="en-US"/>
              <a:pPr/>
              <a:t>15</a:t>
            </a:fld>
            <a:endParaRPr lang="en-US"/>
          </a:p>
        </p:txBody>
      </p:sp>
      <p:sp>
        <p:nvSpPr>
          <p:cNvPr id="135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</a:t>
            </a:r>
            <a:endParaRPr lang="en-US"/>
          </a:p>
        </p:txBody>
      </p:sp>
      <p:sp>
        <p:nvSpPr>
          <p:cNvPr id="1359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/>
              <a:t>comment</a:t>
            </a:r>
            <a:r>
              <a:rPr lang="en-GB"/>
              <a:t>: A note written in the source code by the programmer to make the code easier to understand.</a:t>
            </a:r>
          </a:p>
          <a:p>
            <a:pPr lvl="1"/>
            <a:r>
              <a:rPr lang="en-GB"/>
              <a:t>Comments are not executed when your program runs.</a:t>
            </a:r>
          </a:p>
          <a:p>
            <a:pPr lvl="1"/>
            <a:r>
              <a:rPr lang="en-GB"/>
              <a:t>Most Java editors show your comments with a special color.</a:t>
            </a:r>
          </a:p>
          <a:p>
            <a:pPr>
              <a:buFont typeface="Wingdings" pitchFamily="2" charset="2"/>
              <a:buNone/>
            </a:pPr>
            <a:endParaRPr lang="en-GB" sz="1200"/>
          </a:p>
          <a:p>
            <a:r>
              <a:rPr lang="en-GB"/>
              <a:t>Comment, general syntax: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latin typeface="Courier New" pitchFamily="49" charset="0"/>
              </a:rPr>
              <a:t>/* </a:t>
            </a:r>
            <a:r>
              <a:rPr lang="en-GB" sz="2000" b="1" i="1"/>
              <a:t>&lt;comment text; may span multiple lines&gt;</a:t>
            </a:r>
            <a:r>
              <a:rPr lang="en-GB" sz="2000"/>
              <a:t> </a:t>
            </a:r>
            <a:r>
              <a:rPr lang="en-GB" sz="2000">
                <a:latin typeface="Courier New" pitchFamily="49" charset="0"/>
              </a:rPr>
              <a:t>*/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		or,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latin typeface="Courier New" pitchFamily="49" charset="0"/>
              </a:rPr>
              <a:t>// </a:t>
            </a:r>
            <a:r>
              <a:rPr lang="en-GB" sz="2000" b="1" i="1"/>
              <a:t>&lt;comment text, on one line&gt;</a:t>
            </a:r>
          </a:p>
          <a:p>
            <a:pPr lvl="1"/>
            <a:endParaRPr lang="en-GB" sz="1000"/>
          </a:p>
          <a:p>
            <a:r>
              <a:rPr lang="en-GB"/>
              <a:t>Examples: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GB">
                <a:solidFill>
                  <a:srgbClr val="006666"/>
                </a:solidFill>
                <a:latin typeface="Courier New" pitchFamily="49" charset="0"/>
              </a:rPr>
              <a:t>/* A comment goes here. */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GB">
                <a:solidFill>
                  <a:srgbClr val="006666"/>
                </a:solidFill>
                <a:latin typeface="Courier New" pitchFamily="49" charset="0"/>
              </a:rPr>
              <a:t>/* It can even span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GB">
                <a:solidFill>
                  <a:srgbClr val="006666"/>
                </a:solidFill>
                <a:latin typeface="Courier New" pitchFamily="49" charset="0"/>
              </a:rPr>
              <a:t>   multiple lines. */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GB">
                <a:solidFill>
                  <a:srgbClr val="006666"/>
                </a:solidFill>
                <a:latin typeface="Courier New" pitchFamily="49" charset="0"/>
              </a:rPr>
              <a:t>// This is a one-line comment.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D9A75-9C10-4480-A30D-B8CAD045934B}" type="slidenum">
              <a:rPr lang="en-US"/>
              <a:pPr/>
              <a:t>16</a:t>
            </a:fld>
            <a:endParaRPr lang="en-US"/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comments</a:t>
            </a:r>
            <a:endParaRPr lang="en-US"/>
          </a:p>
        </p:txBody>
      </p:sp>
      <p:sp>
        <p:nvSpPr>
          <p:cNvPr id="1361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/>
              <a:t>Where to place comments:</a:t>
            </a:r>
          </a:p>
          <a:p>
            <a:pPr lvl="1">
              <a:lnSpc>
                <a:spcPct val="110000"/>
              </a:lnSpc>
            </a:pPr>
            <a:r>
              <a:rPr lang="en-GB"/>
              <a:t>at the top of each file (also called a "comment header"),</a:t>
            </a:r>
            <a:br>
              <a:rPr lang="en-GB"/>
            </a:br>
            <a:r>
              <a:rPr lang="en-GB"/>
              <a:t>naming the author and explaining what the program does</a:t>
            </a:r>
          </a:p>
          <a:p>
            <a:pPr lvl="1">
              <a:lnSpc>
                <a:spcPct val="110000"/>
              </a:lnSpc>
            </a:pPr>
            <a:r>
              <a:rPr lang="en-GB"/>
              <a:t>at the start of every method, describing its behavior</a:t>
            </a:r>
          </a:p>
          <a:p>
            <a:pPr lvl="1">
              <a:lnSpc>
                <a:spcPct val="110000"/>
              </a:lnSpc>
            </a:pPr>
            <a:r>
              <a:rPr lang="en-GB"/>
              <a:t>inside methods, to explain complex pieces of code</a:t>
            </a:r>
            <a:br>
              <a:rPr lang="en-GB"/>
            </a:br>
            <a:r>
              <a:rPr lang="en-GB"/>
              <a:t>(more useful later)</a:t>
            </a:r>
          </a:p>
          <a:p>
            <a:pPr>
              <a:lnSpc>
                <a:spcPct val="110000"/>
              </a:lnSpc>
            </a:pPr>
            <a:endParaRPr lang="en-GB" sz="800"/>
          </a:p>
          <a:p>
            <a:pPr>
              <a:lnSpc>
                <a:spcPct val="110000"/>
              </a:lnSpc>
            </a:pPr>
            <a:r>
              <a:rPr lang="en-GB"/>
              <a:t>Comments provide important documentation.</a:t>
            </a:r>
          </a:p>
          <a:p>
            <a:pPr lvl="1">
              <a:lnSpc>
                <a:spcPct val="110000"/>
              </a:lnSpc>
            </a:pPr>
            <a:r>
              <a:rPr lang="en-GB"/>
              <a:t>Later programs will span hundreds of lines with many methods.</a:t>
            </a:r>
          </a:p>
          <a:p>
            <a:pPr lvl="1">
              <a:lnSpc>
                <a:spcPct val="110000"/>
              </a:lnSpc>
            </a:pPr>
            <a:r>
              <a:rPr lang="en-GB"/>
              <a:t>Comments provide a simple description of what each class, method, etc. is doing.</a:t>
            </a:r>
          </a:p>
          <a:p>
            <a:pPr lvl="1">
              <a:lnSpc>
                <a:spcPct val="110000"/>
              </a:lnSpc>
            </a:pPr>
            <a:r>
              <a:rPr lang="en-GB"/>
              <a:t>When multiple programmers work together, comments help one programmer understand the other's code.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4B55-30DD-4BE1-8662-C0FE1B4E833B}" type="slidenum">
              <a:rPr lang="en-US"/>
              <a:pPr/>
              <a:t>17</a:t>
            </a:fld>
            <a:endParaRPr lang="en-US"/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 example</a:t>
            </a:r>
            <a:endParaRPr lang="en-US"/>
          </a:p>
        </p:txBody>
      </p:sp>
      <p:sp>
        <p:nvSpPr>
          <p:cNvPr id="1363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 b="1">
                <a:solidFill>
                  <a:srgbClr val="006666"/>
                </a:solidFill>
                <a:latin typeface="Courier New" pitchFamily="49" charset="0"/>
              </a:rPr>
              <a:t>/* Suzy Student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 b="1">
                <a:solidFill>
                  <a:srgbClr val="006666"/>
                </a:solidFill>
                <a:latin typeface="Courier New" pitchFamily="49" charset="0"/>
              </a:rPr>
              <a:t>   CS 101, Fall 2019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 b="1">
                <a:solidFill>
                  <a:srgbClr val="006666"/>
                </a:solidFill>
                <a:latin typeface="Courier New" pitchFamily="49" charset="0"/>
              </a:rPr>
              <a:t>   This program prints lyrics from my favorite song!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public class MyFavoriteSong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 b="1">
                <a:solidFill>
                  <a:srgbClr val="006666"/>
                </a:solidFill>
                <a:latin typeface="Courier New" pitchFamily="49" charset="0"/>
              </a:rPr>
              <a:t>    /* Runs the overall program to print the song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 b="1">
                <a:solidFill>
                  <a:srgbClr val="006666"/>
                </a:solidFill>
                <a:latin typeface="Courier New" pitchFamily="49" charset="0"/>
              </a:rPr>
              <a:t>       on the console.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    sing();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endParaRPr lang="en-GB" sz="16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 b="1">
                <a:solidFill>
                  <a:srgbClr val="006666"/>
                </a:solidFill>
                <a:latin typeface="Courier New" pitchFamily="49" charset="0"/>
              </a:rPr>
              <a:t>        // Separate the two verses with a blank line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    System.out.println();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endParaRPr lang="en-GB" sz="16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    sing();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endParaRPr lang="en-GB" sz="16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 b="1">
                <a:solidFill>
                  <a:srgbClr val="006666"/>
                </a:solidFill>
                <a:latin typeface="Courier New" pitchFamily="49" charset="0"/>
              </a:rPr>
              <a:t>    // Displays the first verse of the theme song.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public static void sing()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    System.out.println("Now this is the story all about how");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    System.out.println("My life got flipped turned upside-down");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600">
                <a:latin typeface="Courier New" pitchFamily="49" charset="0"/>
              </a:rPr>
              <a:t>}</a:t>
            </a: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883D7-ED84-4D54-88A5-BB815D3146A2}" type="slidenum">
              <a:rPr lang="en-US"/>
              <a:pPr/>
              <a:t>18</a:t>
            </a:fld>
            <a:endParaRPr lang="en-US"/>
          </a:p>
        </p:txBody>
      </p:sp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comment: methods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Do not describe the syntax/statements in detail.</a:t>
            </a:r>
          </a:p>
          <a:p>
            <a:pPr>
              <a:lnSpc>
                <a:spcPct val="90000"/>
              </a:lnSpc>
            </a:pPr>
            <a:r>
              <a:rPr lang="en-US"/>
              <a:t>Instead, provide a short English description of the observed behavior when the method is run.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008080"/>
                </a:solidFill>
                <a:latin typeface="Courier New" pitchFamily="49" charset="0"/>
              </a:rPr>
              <a:t>	// This method prints the lyrics to the first verse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008080"/>
                </a:solidFill>
                <a:latin typeface="Courier New" pitchFamily="49" charset="0"/>
              </a:rPr>
              <a:t>	// of my favorite TV theme song.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008080"/>
                </a:solidFill>
                <a:latin typeface="Courier New" pitchFamily="49" charset="0"/>
              </a:rPr>
              <a:t>	// Blank lines separate the parts of the verse.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public static void verse1()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System.out.println("Now this is the story all about how");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System.out.println("My life got flipped turned upside-down");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System.out.println();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System.out.println("And I'd like to take a minute,");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System.out.println("just sit right there");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System.out.println("I'll tell you how I became the prince");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System.out.println("of a town called Bel-Air");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Virtual Machine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Provides hardware platform specifications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• Reads compiled byte codes.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• Is implemented as software or hardware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• Is implemented in a Java technology development  tool or a web browser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JVM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1447800"/>
            <a:ext cx="7239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JVM provides definitions for the:</a:t>
            </a:r>
          </a:p>
          <a:p>
            <a:endParaRPr lang="en-US" sz="2000"/>
          </a:p>
          <a:p>
            <a:r>
              <a:rPr lang="en-US" sz="2000"/>
              <a:t>• Instruction set (central processing unit [CPU])</a:t>
            </a:r>
          </a:p>
          <a:p>
            <a:r>
              <a:rPr lang="en-US" sz="2000"/>
              <a:t>• Register set</a:t>
            </a:r>
          </a:p>
          <a:p>
            <a:r>
              <a:rPr lang="en-US" sz="2000"/>
              <a:t>• Class file format</a:t>
            </a:r>
          </a:p>
          <a:p>
            <a:r>
              <a:rPr lang="en-US" sz="2000"/>
              <a:t>• Stack</a:t>
            </a:r>
          </a:p>
          <a:p>
            <a:r>
              <a:rPr lang="en-US" sz="2000"/>
              <a:t>• Garbage-collected heap</a:t>
            </a:r>
          </a:p>
          <a:p>
            <a:r>
              <a:rPr lang="en-US" sz="2000"/>
              <a:t>• Memory area</a:t>
            </a:r>
          </a:p>
          <a:p>
            <a:r>
              <a:rPr lang="en-US" sz="2000"/>
              <a:t>• Fatal error reporting</a:t>
            </a:r>
          </a:p>
          <a:p>
            <a:r>
              <a:rPr lang="en-US" sz="2000"/>
              <a:t>• High-precision timing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Runtime Environment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33596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In Time compiler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438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JVM tasks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65801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Class Loader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3629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Bytecode Verifier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84042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JRE</a:t>
            </a:r>
            <a:endParaRPr lang="en-US" dirty="0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7391400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485</Words>
  <Application>Microsoft Office PowerPoint</Application>
  <PresentationFormat>On-screen Show (4:3)</PresentationFormat>
  <Paragraphs>181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Getting Started With Java</vt:lpstr>
      <vt:lpstr>Java Virtual Machine</vt:lpstr>
      <vt:lpstr>JVM</vt:lpstr>
      <vt:lpstr>Java Runtime Environment</vt:lpstr>
      <vt:lpstr>Just In Time compiler</vt:lpstr>
      <vt:lpstr>JVM tasks</vt:lpstr>
      <vt:lpstr>The Class Loader</vt:lpstr>
      <vt:lpstr>The Bytecode Verifier</vt:lpstr>
      <vt:lpstr>JRE</vt:lpstr>
      <vt:lpstr>A basic Java program</vt:lpstr>
      <vt:lpstr>Compiling/running a program</vt:lpstr>
      <vt:lpstr>Another Java program</vt:lpstr>
      <vt:lpstr>Structure of Java programs</vt:lpstr>
      <vt:lpstr>System.out.println</vt:lpstr>
      <vt:lpstr>Comments</vt:lpstr>
      <vt:lpstr>Using comments</vt:lpstr>
      <vt:lpstr>Comments example</vt:lpstr>
      <vt:lpstr>How to comment: methods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VR.SISOFT</dc:creator>
  <cp:lastModifiedBy>VR.SISOFT</cp:lastModifiedBy>
  <cp:revision>3</cp:revision>
  <dcterms:created xsi:type="dcterms:W3CDTF">2014-12-03T11:53:26Z</dcterms:created>
  <dcterms:modified xsi:type="dcterms:W3CDTF">2015-02-04T06:13:44Z</dcterms:modified>
</cp:coreProperties>
</file>