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93" r:id="rId2"/>
    <p:sldId id="257" r:id="rId3"/>
    <p:sldId id="258" r:id="rId4"/>
    <p:sldId id="259" r:id="rId5"/>
    <p:sldId id="261" r:id="rId6"/>
    <p:sldId id="260" r:id="rId7"/>
    <p:sldId id="264" r:id="rId8"/>
    <p:sldId id="275" r:id="rId9"/>
    <p:sldId id="276" r:id="rId10"/>
    <p:sldId id="277" r:id="rId11"/>
    <p:sldId id="278" r:id="rId12"/>
    <p:sldId id="282" r:id="rId13"/>
    <p:sldId id="279" r:id="rId14"/>
    <p:sldId id="280" r:id="rId15"/>
    <p:sldId id="281" r:id="rId16"/>
    <p:sldId id="283" r:id="rId17"/>
    <p:sldId id="284" r:id="rId18"/>
    <p:sldId id="285" r:id="rId19"/>
    <p:sldId id="286" r:id="rId20"/>
    <p:sldId id="287" r:id="rId21"/>
    <p:sldId id="288" r:id="rId22"/>
    <p:sldId id="289" r:id="rId23"/>
    <p:sldId id="290" r:id="rId24"/>
    <p:sldId id="291" r:id="rId25"/>
    <p:sldId id="292" r:id="rId26"/>
    <p:sldId id="294" r:id="rId27"/>
    <p:sldId id="295" r:id="rId28"/>
    <p:sldId id="296"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282" y="-7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B854DE-C0EF-40F9-84F4-BC9847EFC4D7}" type="datetimeFigureOut">
              <a:rPr lang="en-IN" smtClean="0"/>
              <a:pPr/>
              <a:t>20-03-2015</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CDA126-1A53-486E-9784-A173AFC3FD71}"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p:spPr>
        <p:txBody>
          <a:bodyPr/>
          <a:lstStyle/>
          <a:p>
            <a:pPr eaLnBrk="1" hangingPunct="1"/>
            <a:endParaRPr lang="en-IN" smtClean="0">
              <a:latin typeface="Arial" pitchFamily="34" charset="0"/>
              <a:cs typeface="Arial" pitchFamily="34" charset="0"/>
            </a:endParaRPr>
          </a:p>
        </p:txBody>
      </p:sp>
      <p:sp>
        <p:nvSpPr>
          <p:cNvPr id="64516" name="Slide Number Placeholder 3"/>
          <p:cNvSpPr>
            <a:spLocks noGrp="1"/>
          </p:cNvSpPr>
          <p:nvPr>
            <p:ph type="sldNum" sz="quarter" idx="5"/>
          </p:nvPr>
        </p:nvSpPr>
        <p:spPr>
          <a:noFill/>
        </p:spPr>
        <p:txBody>
          <a:bodyPr/>
          <a:lstStyle/>
          <a:p>
            <a:fld id="{B54BA2B9-526F-447C-8A0A-6FB1F3862082}" type="slidenum">
              <a:rPr lang="en-US" smtClean="0">
                <a:latin typeface="Arial" pitchFamily="34" charset="0"/>
                <a:cs typeface="Arial" pitchFamily="34" charset="0"/>
              </a:rPr>
              <a:pPr/>
              <a:t>1</a:t>
            </a:fld>
            <a:endParaRPr lang="en-US" smtClean="0">
              <a:latin typeface="Arial" pitchFamily="34" charset="0"/>
              <a:cs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25CDA126-1A53-486E-9784-A173AFC3FD71}" type="slidenum">
              <a:rPr lang="en-IN" smtClean="0"/>
              <a:pPr/>
              <a:t>10</a:t>
            </a:fld>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25CDA126-1A53-486E-9784-A173AFC3FD71}" type="slidenum">
              <a:rPr lang="en-IN" smtClean="0"/>
              <a:pPr/>
              <a:t>11</a:t>
            </a:fld>
            <a:endParaRPr lang="en-I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25CDA126-1A53-486E-9784-A173AFC3FD71}" type="slidenum">
              <a:rPr lang="en-IN" smtClean="0"/>
              <a:pPr/>
              <a:t>12</a:t>
            </a:fld>
            <a:endParaRPr lang="en-I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0C07F851-E280-496D-AF3A-AACBD74D0B27}"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0C07F851-E280-496D-AF3A-AACBD74D0B27}"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9D7BE3D6-0A8D-4607-999D-48AD347EF050}" type="slidenum">
              <a:rPr lang="en-US"/>
              <a:pPr/>
              <a:t>15</a:t>
            </a:fld>
            <a:endParaRPr lang="en-US"/>
          </a:p>
        </p:txBody>
      </p:sp>
      <p:sp>
        <p:nvSpPr>
          <p:cNvPr id="1432578" name="Rectangle 2"/>
          <p:cNvSpPr>
            <a:spLocks noGrp="1" noRot="1" noChangeAspect="1" noChangeArrowheads="1" noTextEdit="1"/>
          </p:cNvSpPr>
          <p:nvPr>
            <p:ph type="sldImg"/>
          </p:nvPr>
        </p:nvSpPr>
        <p:spPr>
          <a:ln/>
        </p:spPr>
      </p:sp>
      <p:sp>
        <p:nvSpPr>
          <p:cNvPr id="1432579" name="Rectangle 3"/>
          <p:cNvSpPr>
            <a:spLocks noGrp="1" noChangeArrowheads="1"/>
          </p:cNvSpPr>
          <p:nvPr>
            <p:ph type="body" idx="1"/>
          </p:nvPr>
        </p:nvSpPr>
        <p:spPr/>
        <p:txBody>
          <a:bodyPr/>
          <a:lstStyle/>
          <a:p>
            <a:r>
              <a:rPr lang="en-US"/>
              <a:t>It doesn't matter where in memory the variable goes, nor how much memory is used.  Java takes care of that for us.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Slide Image Placeholder 1"/>
          <p:cNvSpPr>
            <a:spLocks noGrp="1" noRot="1" noChangeAspect="1" noTextEdit="1"/>
          </p:cNvSpPr>
          <p:nvPr>
            <p:ph type="sldImg"/>
          </p:nvPr>
        </p:nvSpPr>
        <p:spPr>
          <a:ln/>
        </p:spPr>
      </p:sp>
      <p:sp>
        <p:nvSpPr>
          <p:cNvPr id="195587" name="Notes Placeholder 2"/>
          <p:cNvSpPr>
            <a:spLocks noGrp="1"/>
          </p:cNvSpPr>
          <p:nvPr>
            <p:ph type="body" idx="1"/>
          </p:nvPr>
        </p:nvSpPr>
        <p:spPr>
          <a:noFill/>
          <a:ln/>
        </p:spPr>
        <p:txBody>
          <a:bodyPr/>
          <a:lstStyle/>
          <a:p>
            <a:endParaRPr lang="en-IN" smtClean="0"/>
          </a:p>
        </p:txBody>
      </p:sp>
      <p:sp>
        <p:nvSpPr>
          <p:cNvPr id="195588" name="Slide Number Placeholder 3"/>
          <p:cNvSpPr>
            <a:spLocks noGrp="1"/>
          </p:cNvSpPr>
          <p:nvPr>
            <p:ph type="sldNum" sz="quarter" idx="5"/>
          </p:nvPr>
        </p:nvSpPr>
        <p:spPr>
          <a:noFill/>
        </p:spPr>
        <p:txBody>
          <a:bodyPr/>
          <a:lstStyle/>
          <a:p>
            <a:fld id="{5F1BFC77-A5C4-490A-B024-DF6B102FC5B8}" type="slidenum">
              <a:rPr lang="he-IL" smtClean="0"/>
              <a:pPr/>
              <a:t>16</a:t>
            </a:fld>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Slide Image Placeholder 1"/>
          <p:cNvSpPr>
            <a:spLocks noGrp="1" noRot="1" noChangeAspect="1" noTextEdit="1"/>
          </p:cNvSpPr>
          <p:nvPr>
            <p:ph type="sldImg"/>
          </p:nvPr>
        </p:nvSpPr>
        <p:spPr>
          <a:ln/>
        </p:spPr>
      </p:sp>
      <p:sp>
        <p:nvSpPr>
          <p:cNvPr id="196611" name="Notes Placeholder 2"/>
          <p:cNvSpPr>
            <a:spLocks noGrp="1"/>
          </p:cNvSpPr>
          <p:nvPr>
            <p:ph type="body" idx="1"/>
          </p:nvPr>
        </p:nvSpPr>
        <p:spPr>
          <a:noFill/>
          <a:ln/>
        </p:spPr>
        <p:txBody>
          <a:bodyPr/>
          <a:lstStyle/>
          <a:p>
            <a:endParaRPr lang="en-IN" smtClean="0"/>
          </a:p>
        </p:txBody>
      </p:sp>
      <p:sp>
        <p:nvSpPr>
          <p:cNvPr id="196612" name="Slide Number Placeholder 3"/>
          <p:cNvSpPr>
            <a:spLocks noGrp="1"/>
          </p:cNvSpPr>
          <p:nvPr>
            <p:ph type="sldNum" sz="quarter" idx="5"/>
          </p:nvPr>
        </p:nvSpPr>
        <p:spPr>
          <a:noFill/>
        </p:spPr>
        <p:txBody>
          <a:bodyPr/>
          <a:lstStyle/>
          <a:p>
            <a:fld id="{95BDF59F-3E59-42EB-8DA6-79C39E99A04C}" type="slidenum">
              <a:rPr lang="he-IL" smtClean="0"/>
              <a:pPr/>
              <a:t>17</a:t>
            </a:fld>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Slide Image Placeholder 1"/>
          <p:cNvSpPr>
            <a:spLocks noGrp="1" noRot="1" noChangeAspect="1" noTextEdit="1"/>
          </p:cNvSpPr>
          <p:nvPr>
            <p:ph type="sldImg"/>
          </p:nvPr>
        </p:nvSpPr>
        <p:spPr>
          <a:ln/>
        </p:spPr>
      </p:sp>
      <p:sp>
        <p:nvSpPr>
          <p:cNvPr id="197635" name="Notes Placeholder 2"/>
          <p:cNvSpPr>
            <a:spLocks noGrp="1"/>
          </p:cNvSpPr>
          <p:nvPr>
            <p:ph type="body" idx="1"/>
          </p:nvPr>
        </p:nvSpPr>
        <p:spPr>
          <a:noFill/>
          <a:ln/>
        </p:spPr>
        <p:txBody>
          <a:bodyPr/>
          <a:lstStyle/>
          <a:p>
            <a:endParaRPr lang="en-IN" smtClean="0"/>
          </a:p>
        </p:txBody>
      </p:sp>
      <p:sp>
        <p:nvSpPr>
          <p:cNvPr id="197636" name="Slide Number Placeholder 3"/>
          <p:cNvSpPr>
            <a:spLocks noGrp="1"/>
          </p:cNvSpPr>
          <p:nvPr>
            <p:ph type="sldNum" sz="quarter" idx="5"/>
          </p:nvPr>
        </p:nvSpPr>
        <p:spPr>
          <a:noFill/>
        </p:spPr>
        <p:txBody>
          <a:bodyPr/>
          <a:lstStyle/>
          <a:p>
            <a:fld id="{D54BF267-675B-450E-857E-27A2B4150283}" type="slidenum">
              <a:rPr lang="he-IL" smtClean="0"/>
              <a:pPr/>
              <a:t>18</a:t>
            </a:fld>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Slide Image Placeholder 1"/>
          <p:cNvSpPr>
            <a:spLocks noGrp="1" noRot="1" noChangeAspect="1" noTextEdit="1"/>
          </p:cNvSpPr>
          <p:nvPr>
            <p:ph type="sldImg"/>
          </p:nvPr>
        </p:nvSpPr>
        <p:spPr>
          <a:ln/>
        </p:spPr>
      </p:sp>
      <p:sp>
        <p:nvSpPr>
          <p:cNvPr id="198659" name="Notes Placeholder 2"/>
          <p:cNvSpPr>
            <a:spLocks noGrp="1"/>
          </p:cNvSpPr>
          <p:nvPr>
            <p:ph type="body" idx="1"/>
          </p:nvPr>
        </p:nvSpPr>
        <p:spPr>
          <a:noFill/>
          <a:ln/>
        </p:spPr>
        <p:txBody>
          <a:bodyPr/>
          <a:lstStyle/>
          <a:p>
            <a:endParaRPr lang="en-IN" smtClean="0"/>
          </a:p>
        </p:txBody>
      </p:sp>
      <p:sp>
        <p:nvSpPr>
          <p:cNvPr id="198660" name="Slide Number Placeholder 3"/>
          <p:cNvSpPr>
            <a:spLocks noGrp="1"/>
          </p:cNvSpPr>
          <p:nvPr>
            <p:ph type="sldNum" sz="quarter" idx="5"/>
          </p:nvPr>
        </p:nvSpPr>
        <p:spPr>
          <a:noFill/>
        </p:spPr>
        <p:txBody>
          <a:bodyPr/>
          <a:lstStyle/>
          <a:p>
            <a:fld id="{3E695942-C4E7-4BE6-94DA-B9F318F1EADC}" type="slidenum">
              <a:rPr lang="he-IL" smtClean="0"/>
              <a:pPr/>
              <a:t>19</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Slide Image Placeholder 1"/>
          <p:cNvSpPr>
            <a:spLocks noGrp="1" noRot="1" noChangeAspect="1" noTextEdit="1"/>
          </p:cNvSpPr>
          <p:nvPr>
            <p:ph type="sldImg"/>
          </p:nvPr>
        </p:nvSpPr>
        <p:spPr>
          <a:ln/>
        </p:spPr>
      </p:sp>
      <p:sp>
        <p:nvSpPr>
          <p:cNvPr id="173059" name="Notes Placeholder 2"/>
          <p:cNvSpPr>
            <a:spLocks noGrp="1"/>
          </p:cNvSpPr>
          <p:nvPr>
            <p:ph type="body" idx="1"/>
          </p:nvPr>
        </p:nvSpPr>
        <p:spPr>
          <a:noFill/>
          <a:ln/>
        </p:spPr>
        <p:txBody>
          <a:bodyPr/>
          <a:lstStyle/>
          <a:p>
            <a:endParaRPr lang="en-IN" smtClean="0"/>
          </a:p>
        </p:txBody>
      </p:sp>
      <p:sp>
        <p:nvSpPr>
          <p:cNvPr id="173060" name="Slide Number Placeholder 3"/>
          <p:cNvSpPr>
            <a:spLocks noGrp="1"/>
          </p:cNvSpPr>
          <p:nvPr>
            <p:ph type="sldNum" sz="quarter" idx="5"/>
          </p:nvPr>
        </p:nvSpPr>
        <p:spPr>
          <a:noFill/>
        </p:spPr>
        <p:txBody>
          <a:bodyPr/>
          <a:lstStyle/>
          <a:p>
            <a:fld id="{187BFB0E-0919-494B-B1A0-3DCD52D3A5AC}" type="slidenum">
              <a:rPr lang="he-IL" smtClean="0"/>
              <a:pPr/>
              <a:t>2</a:t>
            </a:fld>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Slide Image Placeholder 1"/>
          <p:cNvSpPr>
            <a:spLocks noGrp="1" noRot="1" noChangeAspect="1" noTextEdit="1"/>
          </p:cNvSpPr>
          <p:nvPr>
            <p:ph type="sldImg"/>
          </p:nvPr>
        </p:nvSpPr>
        <p:spPr>
          <a:ln/>
        </p:spPr>
      </p:sp>
      <p:sp>
        <p:nvSpPr>
          <p:cNvPr id="199683" name="Notes Placeholder 2"/>
          <p:cNvSpPr>
            <a:spLocks noGrp="1"/>
          </p:cNvSpPr>
          <p:nvPr>
            <p:ph type="body" idx="1"/>
          </p:nvPr>
        </p:nvSpPr>
        <p:spPr>
          <a:noFill/>
          <a:ln/>
        </p:spPr>
        <p:txBody>
          <a:bodyPr/>
          <a:lstStyle/>
          <a:p>
            <a:endParaRPr lang="en-IN" smtClean="0"/>
          </a:p>
        </p:txBody>
      </p:sp>
      <p:sp>
        <p:nvSpPr>
          <p:cNvPr id="199684" name="Slide Number Placeholder 3"/>
          <p:cNvSpPr>
            <a:spLocks noGrp="1"/>
          </p:cNvSpPr>
          <p:nvPr>
            <p:ph type="sldNum" sz="quarter" idx="5"/>
          </p:nvPr>
        </p:nvSpPr>
        <p:spPr>
          <a:noFill/>
        </p:spPr>
        <p:txBody>
          <a:bodyPr/>
          <a:lstStyle/>
          <a:p>
            <a:fld id="{A2E2F54C-F452-407E-A484-F4C8394E7323}" type="slidenum">
              <a:rPr lang="he-IL" smtClean="0"/>
              <a:pPr/>
              <a:t>20</a:t>
            </a:fld>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Slide Image Placeholder 1"/>
          <p:cNvSpPr>
            <a:spLocks noGrp="1" noRot="1" noChangeAspect="1" noTextEdit="1"/>
          </p:cNvSpPr>
          <p:nvPr>
            <p:ph type="sldImg"/>
          </p:nvPr>
        </p:nvSpPr>
        <p:spPr>
          <a:ln/>
        </p:spPr>
      </p:sp>
      <p:sp>
        <p:nvSpPr>
          <p:cNvPr id="200707" name="Notes Placeholder 2"/>
          <p:cNvSpPr>
            <a:spLocks noGrp="1"/>
          </p:cNvSpPr>
          <p:nvPr>
            <p:ph type="body" idx="1"/>
          </p:nvPr>
        </p:nvSpPr>
        <p:spPr>
          <a:noFill/>
          <a:ln/>
        </p:spPr>
        <p:txBody>
          <a:bodyPr/>
          <a:lstStyle/>
          <a:p>
            <a:endParaRPr lang="en-IN" smtClean="0"/>
          </a:p>
        </p:txBody>
      </p:sp>
      <p:sp>
        <p:nvSpPr>
          <p:cNvPr id="200708" name="Slide Number Placeholder 3"/>
          <p:cNvSpPr>
            <a:spLocks noGrp="1"/>
          </p:cNvSpPr>
          <p:nvPr>
            <p:ph type="sldNum" sz="quarter" idx="5"/>
          </p:nvPr>
        </p:nvSpPr>
        <p:spPr>
          <a:noFill/>
        </p:spPr>
        <p:txBody>
          <a:bodyPr/>
          <a:lstStyle/>
          <a:p>
            <a:fld id="{D0C367BB-0C03-4522-A46F-8295DE7FBFC4}" type="slidenum">
              <a:rPr lang="he-IL" smtClean="0"/>
              <a:pPr/>
              <a:t>21</a:t>
            </a:fld>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Slide Image Placeholder 1"/>
          <p:cNvSpPr>
            <a:spLocks noGrp="1" noRot="1" noChangeAspect="1" noTextEdit="1"/>
          </p:cNvSpPr>
          <p:nvPr>
            <p:ph type="sldImg"/>
          </p:nvPr>
        </p:nvSpPr>
        <p:spPr>
          <a:ln/>
        </p:spPr>
      </p:sp>
      <p:sp>
        <p:nvSpPr>
          <p:cNvPr id="201731" name="Notes Placeholder 2"/>
          <p:cNvSpPr>
            <a:spLocks noGrp="1"/>
          </p:cNvSpPr>
          <p:nvPr>
            <p:ph type="body" idx="1"/>
          </p:nvPr>
        </p:nvSpPr>
        <p:spPr>
          <a:noFill/>
          <a:ln/>
        </p:spPr>
        <p:txBody>
          <a:bodyPr/>
          <a:lstStyle/>
          <a:p>
            <a:endParaRPr lang="en-IN" smtClean="0"/>
          </a:p>
        </p:txBody>
      </p:sp>
      <p:sp>
        <p:nvSpPr>
          <p:cNvPr id="201732" name="Slide Number Placeholder 3"/>
          <p:cNvSpPr>
            <a:spLocks noGrp="1"/>
          </p:cNvSpPr>
          <p:nvPr>
            <p:ph type="sldNum" sz="quarter" idx="5"/>
          </p:nvPr>
        </p:nvSpPr>
        <p:spPr>
          <a:noFill/>
        </p:spPr>
        <p:txBody>
          <a:bodyPr/>
          <a:lstStyle/>
          <a:p>
            <a:fld id="{32D74490-2716-48AD-A465-D4CB3D6DC114}" type="slidenum">
              <a:rPr lang="he-IL" smtClean="0"/>
              <a:pPr/>
              <a:t>22</a:t>
            </a:fld>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Slide Image Placeholder 1"/>
          <p:cNvSpPr>
            <a:spLocks noGrp="1" noRot="1" noChangeAspect="1" noTextEdit="1"/>
          </p:cNvSpPr>
          <p:nvPr>
            <p:ph type="sldImg"/>
          </p:nvPr>
        </p:nvSpPr>
        <p:spPr>
          <a:ln/>
        </p:spPr>
      </p:sp>
      <p:sp>
        <p:nvSpPr>
          <p:cNvPr id="202755" name="Notes Placeholder 2"/>
          <p:cNvSpPr>
            <a:spLocks noGrp="1"/>
          </p:cNvSpPr>
          <p:nvPr>
            <p:ph type="body" idx="1"/>
          </p:nvPr>
        </p:nvSpPr>
        <p:spPr>
          <a:noFill/>
          <a:ln/>
        </p:spPr>
        <p:txBody>
          <a:bodyPr/>
          <a:lstStyle/>
          <a:p>
            <a:endParaRPr lang="en-IN" smtClean="0"/>
          </a:p>
        </p:txBody>
      </p:sp>
      <p:sp>
        <p:nvSpPr>
          <p:cNvPr id="202756" name="Slide Number Placeholder 3"/>
          <p:cNvSpPr>
            <a:spLocks noGrp="1"/>
          </p:cNvSpPr>
          <p:nvPr>
            <p:ph type="sldNum" sz="quarter" idx="5"/>
          </p:nvPr>
        </p:nvSpPr>
        <p:spPr>
          <a:noFill/>
        </p:spPr>
        <p:txBody>
          <a:bodyPr/>
          <a:lstStyle/>
          <a:p>
            <a:fld id="{4A6F4193-8498-406F-A8F8-901EEBE2FC76}" type="slidenum">
              <a:rPr lang="he-IL" smtClean="0"/>
              <a:pPr/>
              <a:t>23</a:t>
            </a:fld>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Slide Image Placeholder 1"/>
          <p:cNvSpPr>
            <a:spLocks noGrp="1" noRot="1" noChangeAspect="1" noTextEdit="1"/>
          </p:cNvSpPr>
          <p:nvPr>
            <p:ph type="sldImg"/>
          </p:nvPr>
        </p:nvSpPr>
        <p:spPr>
          <a:ln/>
        </p:spPr>
      </p:sp>
      <p:sp>
        <p:nvSpPr>
          <p:cNvPr id="203779" name="Notes Placeholder 2"/>
          <p:cNvSpPr>
            <a:spLocks noGrp="1"/>
          </p:cNvSpPr>
          <p:nvPr>
            <p:ph type="body" idx="1"/>
          </p:nvPr>
        </p:nvSpPr>
        <p:spPr>
          <a:noFill/>
          <a:ln/>
        </p:spPr>
        <p:txBody>
          <a:bodyPr/>
          <a:lstStyle/>
          <a:p>
            <a:endParaRPr lang="en-IN" smtClean="0"/>
          </a:p>
        </p:txBody>
      </p:sp>
      <p:sp>
        <p:nvSpPr>
          <p:cNvPr id="203780" name="Slide Number Placeholder 3"/>
          <p:cNvSpPr>
            <a:spLocks noGrp="1"/>
          </p:cNvSpPr>
          <p:nvPr>
            <p:ph type="sldNum" sz="quarter" idx="5"/>
          </p:nvPr>
        </p:nvSpPr>
        <p:spPr>
          <a:noFill/>
        </p:spPr>
        <p:txBody>
          <a:bodyPr/>
          <a:lstStyle/>
          <a:p>
            <a:fld id="{3D9D2A68-21F2-426A-89D3-38911FBD58C7}" type="slidenum">
              <a:rPr lang="he-IL" smtClean="0"/>
              <a:pPr/>
              <a:t>24</a:t>
            </a:fld>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Slide Image Placeholder 1"/>
          <p:cNvSpPr>
            <a:spLocks noGrp="1" noRot="1" noChangeAspect="1" noTextEdit="1"/>
          </p:cNvSpPr>
          <p:nvPr>
            <p:ph type="sldImg"/>
          </p:nvPr>
        </p:nvSpPr>
        <p:spPr>
          <a:ln/>
        </p:spPr>
      </p:sp>
      <p:sp>
        <p:nvSpPr>
          <p:cNvPr id="204803" name="Notes Placeholder 2"/>
          <p:cNvSpPr>
            <a:spLocks noGrp="1"/>
          </p:cNvSpPr>
          <p:nvPr>
            <p:ph type="body" idx="1"/>
          </p:nvPr>
        </p:nvSpPr>
        <p:spPr>
          <a:noFill/>
          <a:ln/>
        </p:spPr>
        <p:txBody>
          <a:bodyPr/>
          <a:lstStyle/>
          <a:p>
            <a:endParaRPr lang="en-IN" smtClean="0"/>
          </a:p>
        </p:txBody>
      </p:sp>
      <p:sp>
        <p:nvSpPr>
          <p:cNvPr id="204804" name="Slide Number Placeholder 3"/>
          <p:cNvSpPr>
            <a:spLocks noGrp="1"/>
          </p:cNvSpPr>
          <p:nvPr>
            <p:ph type="sldNum" sz="quarter" idx="5"/>
          </p:nvPr>
        </p:nvSpPr>
        <p:spPr>
          <a:noFill/>
        </p:spPr>
        <p:txBody>
          <a:bodyPr/>
          <a:lstStyle/>
          <a:p>
            <a:fld id="{CF45AC92-7B57-4A6F-A135-BB88FBDDA84D}" type="slidenum">
              <a:rPr lang="he-IL" smtClean="0"/>
              <a:pPr/>
              <a:t>25</a:t>
            </a:fld>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Slide Image Placeholder 1"/>
          <p:cNvSpPr>
            <a:spLocks noGrp="1" noRot="1" noChangeAspect="1" noTextEdit="1"/>
          </p:cNvSpPr>
          <p:nvPr>
            <p:ph type="sldImg"/>
          </p:nvPr>
        </p:nvSpPr>
        <p:spPr>
          <a:ln/>
        </p:spPr>
      </p:sp>
      <p:sp>
        <p:nvSpPr>
          <p:cNvPr id="178179" name="Notes Placeholder 2"/>
          <p:cNvSpPr>
            <a:spLocks noGrp="1"/>
          </p:cNvSpPr>
          <p:nvPr>
            <p:ph type="body" idx="1"/>
          </p:nvPr>
        </p:nvSpPr>
        <p:spPr>
          <a:noFill/>
          <a:ln/>
        </p:spPr>
        <p:txBody>
          <a:bodyPr/>
          <a:lstStyle/>
          <a:p>
            <a:endParaRPr lang="en-IN" smtClean="0"/>
          </a:p>
        </p:txBody>
      </p:sp>
      <p:sp>
        <p:nvSpPr>
          <p:cNvPr id="178180" name="Slide Number Placeholder 3"/>
          <p:cNvSpPr>
            <a:spLocks noGrp="1"/>
          </p:cNvSpPr>
          <p:nvPr>
            <p:ph type="sldNum" sz="quarter" idx="5"/>
          </p:nvPr>
        </p:nvSpPr>
        <p:spPr>
          <a:noFill/>
        </p:spPr>
        <p:txBody>
          <a:bodyPr/>
          <a:lstStyle/>
          <a:p>
            <a:fld id="{31F2FE3B-EB9F-4A33-8E67-0D9A73DF811C}" type="slidenum">
              <a:rPr lang="he-IL" smtClean="0"/>
              <a:pPr/>
              <a:t>26</a:t>
            </a:fld>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Slide Image Placeholder 1"/>
          <p:cNvSpPr>
            <a:spLocks noGrp="1" noRot="1" noChangeAspect="1" noTextEdit="1"/>
          </p:cNvSpPr>
          <p:nvPr>
            <p:ph type="sldImg"/>
          </p:nvPr>
        </p:nvSpPr>
        <p:spPr>
          <a:ln/>
        </p:spPr>
      </p:sp>
      <p:sp>
        <p:nvSpPr>
          <p:cNvPr id="179203" name="Notes Placeholder 2"/>
          <p:cNvSpPr>
            <a:spLocks noGrp="1"/>
          </p:cNvSpPr>
          <p:nvPr>
            <p:ph type="body" idx="1"/>
          </p:nvPr>
        </p:nvSpPr>
        <p:spPr>
          <a:noFill/>
          <a:ln/>
        </p:spPr>
        <p:txBody>
          <a:bodyPr/>
          <a:lstStyle/>
          <a:p>
            <a:endParaRPr lang="en-IN" smtClean="0"/>
          </a:p>
        </p:txBody>
      </p:sp>
      <p:sp>
        <p:nvSpPr>
          <p:cNvPr id="179204" name="Slide Number Placeholder 3"/>
          <p:cNvSpPr>
            <a:spLocks noGrp="1"/>
          </p:cNvSpPr>
          <p:nvPr>
            <p:ph type="sldNum" sz="quarter" idx="5"/>
          </p:nvPr>
        </p:nvSpPr>
        <p:spPr>
          <a:noFill/>
        </p:spPr>
        <p:txBody>
          <a:bodyPr/>
          <a:lstStyle/>
          <a:p>
            <a:fld id="{AFE891F3-B2BC-4C0A-9712-181B2F3D36B0}" type="slidenum">
              <a:rPr lang="he-IL" smtClean="0"/>
              <a:pPr/>
              <a:t>27</a:t>
            </a:fld>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Slide Image Placeholder 1"/>
          <p:cNvSpPr>
            <a:spLocks noGrp="1" noRot="1" noChangeAspect="1" noTextEdit="1"/>
          </p:cNvSpPr>
          <p:nvPr>
            <p:ph type="sldImg"/>
          </p:nvPr>
        </p:nvSpPr>
        <p:spPr>
          <a:ln/>
        </p:spPr>
      </p:sp>
      <p:sp>
        <p:nvSpPr>
          <p:cNvPr id="180227" name="Notes Placeholder 2"/>
          <p:cNvSpPr>
            <a:spLocks noGrp="1"/>
          </p:cNvSpPr>
          <p:nvPr>
            <p:ph type="body" idx="1"/>
          </p:nvPr>
        </p:nvSpPr>
        <p:spPr>
          <a:noFill/>
          <a:ln/>
        </p:spPr>
        <p:txBody>
          <a:bodyPr/>
          <a:lstStyle/>
          <a:p>
            <a:endParaRPr lang="en-IN" smtClean="0"/>
          </a:p>
        </p:txBody>
      </p:sp>
      <p:sp>
        <p:nvSpPr>
          <p:cNvPr id="180228" name="Slide Number Placeholder 3"/>
          <p:cNvSpPr>
            <a:spLocks noGrp="1"/>
          </p:cNvSpPr>
          <p:nvPr>
            <p:ph type="sldNum" sz="quarter" idx="5"/>
          </p:nvPr>
        </p:nvSpPr>
        <p:spPr>
          <a:noFill/>
        </p:spPr>
        <p:txBody>
          <a:bodyPr/>
          <a:lstStyle/>
          <a:p>
            <a:fld id="{596F60BE-2E8A-410D-88CE-43E4974D41A8}" type="slidenum">
              <a:rPr lang="he-IL" smtClean="0"/>
              <a:pPr/>
              <a:t>28</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Slide Image Placeholder 1"/>
          <p:cNvSpPr>
            <a:spLocks noGrp="1" noRot="1" noChangeAspect="1" noTextEdit="1"/>
          </p:cNvSpPr>
          <p:nvPr>
            <p:ph type="sldImg"/>
          </p:nvPr>
        </p:nvSpPr>
        <p:spPr>
          <a:ln/>
        </p:spPr>
      </p:sp>
      <p:sp>
        <p:nvSpPr>
          <p:cNvPr id="174083" name="Notes Placeholder 2"/>
          <p:cNvSpPr>
            <a:spLocks noGrp="1"/>
          </p:cNvSpPr>
          <p:nvPr>
            <p:ph type="body" idx="1"/>
          </p:nvPr>
        </p:nvSpPr>
        <p:spPr>
          <a:noFill/>
          <a:ln/>
        </p:spPr>
        <p:txBody>
          <a:bodyPr/>
          <a:lstStyle/>
          <a:p>
            <a:endParaRPr lang="en-IN" smtClean="0"/>
          </a:p>
        </p:txBody>
      </p:sp>
      <p:sp>
        <p:nvSpPr>
          <p:cNvPr id="174084" name="Slide Number Placeholder 3"/>
          <p:cNvSpPr>
            <a:spLocks noGrp="1"/>
          </p:cNvSpPr>
          <p:nvPr>
            <p:ph type="sldNum" sz="quarter" idx="5"/>
          </p:nvPr>
        </p:nvSpPr>
        <p:spPr>
          <a:noFill/>
        </p:spPr>
        <p:txBody>
          <a:bodyPr/>
          <a:lstStyle/>
          <a:p>
            <a:fld id="{B364174E-5123-430E-A14B-57BBF393C1EF}" type="slidenum">
              <a:rPr lang="he-IL" smtClean="0"/>
              <a:pPr/>
              <a:t>3</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Slide Image Placeholder 1"/>
          <p:cNvSpPr>
            <a:spLocks noGrp="1" noRot="1" noChangeAspect="1" noTextEdit="1"/>
          </p:cNvSpPr>
          <p:nvPr>
            <p:ph type="sldImg"/>
          </p:nvPr>
        </p:nvSpPr>
        <p:spPr>
          <a:ln/>
        </p:spPr>
      </p:sp>
      <p:sp>
        <p:nvSpPr>
          <p:cNvPr id="175107" name="Notes Placeholder 2"/>
          <p:cNvSpPr>
            <a:spLocks noGrp="1"/>
          </p:cNvSpPr>
          <p:nvPr>
            <p:ph type="body" idx="1"/>
          </p:nvPr>
        </p:nvSpPr>
        <p:spPr>
          <a:noFill/>
          <a:ln/>
        </p:spPr>
        <p:txBody>
          <a:bodyPr/>
          <a:lstStyle/>
          <a:p>
            <a:endParaRPr lang="en-IN" smtClean="0"/>
          </a:p>
        </p:txBody>
      </p:sp>
      <p:sp>
        <p:nvSpPr>
          <p:cNvPr id="175108" name="Slide Number Placeholder 3"/>
          <p:cNvSpPr>
            <a:spLocks noGrp="1"/>
          </p:cNvSpPr>
          <p:nvPr>
            <p:ph type="sldNum" sz="quarter" idx="5"/>
          </p:nvPr>
        </p:nvSpPr>
        <p:spPr>
          <a:noFill/>
        </p:spPr>
        <p:txBody>
          <a:bodyPr/>
          <a:lstStyle/>
          <a:p>
            <a:fld id="{3503AD1B-C19C-4195-ADF2-22BB81626E23}" type="slidenum">
              <a:rPr lang="he-IL" smtClean="0"/>
              <a:pPr/>
              <a:t>4</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Slide Image Placeholder 1"/>
          <p:cNvSpPr>
            <a:spLocks noGrp="1" noRot="1" noChangeAspect="1" noTextEdit="1"/>
          </p:cNvSpPr>
          <p:nvPr>
            <p:ph type="sldImg"/>
          </p:nvPr>
        </p:nvSpPr>
        <p:spPr>
          <a:ln/>
        </p:spPr>
      </p:sp>
      <p:sp>
        <p:nvSpPr>
          <p:cNvPr id="177155" name="Notes Placeholder 2"/>
          <p:cNvSpPr>
            <a:spLocks noGrp="1"/>
          </p:cNvSpPr>
          <p:nvPr>
            <p:ph type="body" idx="1"/>
          </p:nvPr>
        </p:nvSpPr>
        <p:spPr>
          <a:noFill/>
          <a:ln/>
        </p:spPr>
        <p:txBody>
          <a:bodyPr/>
          <a:lstStyle/>
          <a:p>
            <a:endParaRPr lang="en-IN" smtClean="0"/>
          </a:p>
        </p:txBody>
      </p:sp>
      <p:sp>
        <p:nvSpPr>
          <p:cNvPr id="177156" name="Slide Number Placeholder 3"/>
          <p:cNvSpPr>
            <a:spLocks noGrp="1"/>
          </p:cNvSpPr>
          <p:nvPr>
            <p:ph type="sldNum" sz="quarter" idx="5"/>
          </p:nvPr>
        </p:nvSpPr>
        <p:spPr>
          <a:noFill/>
        </p:spPr>
        <p:txBody>
          <a:bodyPr/>
          <a:lstStyle/>
          <a:p>
            <a:fld id="{E8B50375-C42E-4CAB-847C-81CD47F51B7A}" type="slidenum">
              <a:rPr lang="he-IL" smtClean="0"/>
              <a:pPr/>
              <a:t>5</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Slide Image Placeholder 1"/>
          <p:cNvSpPr>
            <a:spLocks noGrp="1" noRot="1" noChangeAspect="1" noTextEdit="1"/>
          </p:cNvSpPr>
          <p:nvPr>
            <p:ph type="sldImg"/>
          </p:nvPr>
        </p:nvSpPr>
        <p:spPr>
          <a:ln/>
        </p:spPr>
      </p:sp>
      <p:sp>
        <p:nvSpPr>
          <p:cNvPr id="176131" name="Notes Placeholder 2"/>
          <p:cNvSpPr>
            <a:spLocks noGrp="1"/>
          </p:cNvSpPr>
          <p:nvPr>
            <p:ph type="body" idx="1"/>
          </p:nvPr>
        </p:nvSpPr>
        <p:spPr>
          <a:noFill/>
          <a:ln/>
        </p:spPr>
        <p:txBody>
          <a:bodyPr/>
          <a:lstStyle/>
          <a:p>
            <a:endParaRPr lang="en-IN" smtClean="0"/>
          </a:p>
        </p:txBody>
      </p:sp>
      <p:sp>
        <p:nvSpPr>
          <p:cNvPr id="176132" name="Slide Number Placeholder 3"/>
          <p:cNvSpPr>
            <a:spLocks noGrp="1"/>
          </p:cNvSpPr>
          <p:nvPr>
            <p:ph type="sldNum" sz="quarter" idx="5"/>
          </p:nvPr>
        </p:nvSpPr>
        <p:spPr>
          <a:noFill/>
        </p:spPr>
        <p:txBody>
          <a:bodyPr/>
          <a:lstStyle/>
          <a:p>
            <a:fld id="{DC5ADCFD-5778-4052-9D11-200979585669}" type="slidenum">
              <a:rPr lang="he-IL" smtClean="0"/>
              <a:pPr/>
              <a:t>6</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Slide Image Placeholder 1"/>
          <p:cNvSpPr>
            <a:spLocks noGrp="1" noRot="1" noChangeAspect="1" noTextEdit="1"/>
          </p:cNvSpPr>
          <p:nvPr>
            <p:ph type="sldImg"/>
          </p:nvPr>
        </p:nvSpPr>
        <p:spPr>
          <a:ln/>
        </p:spPr>
      </p:sp>
      <p:sp>
        <p:nvSpPr>
          <p:cNvPr id="194563" name="Notes Placeholder 2"/>
          <p:cNvSpPr>
            <a:spLocks noGrp="1"/>
          </p:cNvSpPr>
          <p:nvPr>
            <p:ph type="body" idx="1"/>
          </p:nvPr>
        </p:nvSpPr>
        <p:spPr>
          <a:noFill/>
          <a:ln/>
        </p:spPr>
        <p:txBody>
          <a:bodyPr/>
          <a:lstStyle/>
          <a:p>
            <a:endParaRPr lang="en-IN" smtClean="0"/>
          </a:p>
        </p:txBody>
      </p:sp>
      <p:sp>
        <p:nvSpPr>
          <p:cNvPr id="194564" name="Slide Number Placeholder 3"/>
          <p:cNvSpPr>
            <a:spLocks noGrp="1"/>
          </p:cNvSpPr>
          <p:nvPr>
            <p:ph type="sldNum" sz="quarter" idx="5"/>
          </p:nvPr>
        </p:nvSpPr>
        <p:spPr>
          <a:noFill/>
        </p:spPr>
        <p:txBody>
          <a:bodyPr/>
          <a:lstStyle/>
          <a:p>
            <a:fld id="{27BA85A1-977F-4C92-A718-FB4E4A70102C}" type="slidenum">
              <a:rPr lang="he-IL" smtClean="0"/>
              <a:pPr/>
              <a:t>7</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22A853E8-D85F-5D49-95D2-E1D96ABFE2B9}" type="slidenum">
              <a:rPr lang="en-GB" smtClean="0"/>
              <a:pPr/>
              <a:t>8</a:t>
            </a:fld>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25CDA126-1A53-486E-9784-A173AFC3FD71}" type="slidenum">
              <a:rPr lang="en-IN" smtClean="0"/>
              <a:pPr/>
              <a:t>9</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02BB3D9-D775-443A-A15D-67E7992A1145}" type="datetimeFigureOut">
              <a:rPr lang="en-IN" smtClean="0"/>
              <a:pPr/>
              <a:t>20-03-2015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517369-3A29-4975-9D15-9EC789D59A02}"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02BB3D9-D775-443A-A15D-67E7992A1145}" type="datetimeFigureOut">
              <a:rPr lang="en-IN" smtClean="0"/>
              <a:pPr/>
              <a:t>20-03-2015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517369-3A29-4975-9D15-9EC789D59A02}"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02BB3D9-D775-443A-A15D-67E7992A1145}" type="datetimeFigureOut">
              <a:rPr lang="en-IN" smtClean="0"/>
              <a:pPr/>
              <a:t>20-03-2015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517369-3A29-4975-9D15-9EC789D59A02}" type="slidenum">
              <a:rPr lang="en-IN" smtClean="0"/>
              <a:pPr/>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sub title with content">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black">
          <a:xfrm>
            <a:off x="331470" y="1001854"/>
            <a:ext cx="8117206" cy="369332"/>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7" name="Title 6"/>
          <p:cNvSpPr>
            <a:spLocks noGrp="1"/>
          </p:cNvSpPr>
          <p:nvPr>
            <p:ph type="title" hasCustomPrompt="1"/>
          </p:nvPr>
        </p:nvSpPr>
        <p:spPr bwMode="black">
          <a:xfrm>
            <a:off x="331470" y="313419"/>
            <a:ext cx="8117206" cy="574516"/>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584962"/>
            <a:ext cx="8119872" cy="4305300"/>
          </a:xfrm>
        </p:spPr>
        <p:txBody>
          <a:bodyPr wrap="square">
            <a:noAutofit/>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xmlns="" val="3419709994"/>
      </p:ext>
    </p:extLst>
  </p:cSld>
  <p:clrMapOvr>
    <a:masterClrMapping/>
  </p:clrMapOvr>
  <p:timing>
    <p:tnLst>
      <p:par>
        <p:cT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02BB3D9-D775-443A-A15D-67E7992A1145}" type="datetimeFigureOut">
              <a:rPr lang="en-IN" smtClean="0"/>
              <a:pPr/>
              <a:t>20-03-2015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517369-3A29-4975-9D15-9EC789D59A02}"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2BB3D9-D775-443A-A15D-67E7992A1145}" type="datetimeFigureOut">
              <a:rPr lang="en-IN" smtClean="0"/>
              <a:pPr/>
              <a:t>20-03-2015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517369-3A29-4975-9D15-9EC789D59A02}"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02BB3D9-D775-443A-A15D-67E7992A1145}" type="datetimeFigureOut">
              <a:rPr lang="en-IN" smtClean="0"/>
              <a:pPr/>
              <a:t>20-03-2015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517369-3A29-4975-9D15-9EC789D59A02}"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02BB3D9-D775-443A-A15D-67E7992A1145}" type="datetimeFigureOut">
              <a:rPr lang="en-IN" smtClean="0"/>
              <a:pPr/>
              <a:t>20-03-2015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6517369-3A29-4975-9D15-9EC789D59A02}"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02BB3D9-D775-443A-A15D-67E7992A1145}" type="datetimeFigureOut">
              <a:rPr lang="en-IN" smtClean="0"/>
              <a:pPr/>
              <a:t>20-03-2015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6517369-3A29-4975-9D15-9EC789D59A02}"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2BB3D9-D775-443A-A15D-67E7992A1145}" type="datetimeFigureOut">
              <a:rPr lang="en-IN" smtClean="0"/>
              <a:pPr/>
              <a:t>20-03-2015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6517369-3A29-4975-9D15-9EC789D59A02}"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2BB3D9-D775-443A-A15D-67E7992A1145}" type="datetimeFigureOut">
              <a:rPr lang="en-IN" smtClean="0"/>
              <a:pPr/>
              <a:t>20-03-2015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517369-3A29-4975-9D15-9EC789D59A02}"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2BB3D9-D775-443A-A15D-67E7992A1145}" type="datetimeFigureOut">
              <a:rPr lang="en-IN" smtClean="0"/>
              <a:pPr/>
              <a:t>20-03-2015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517369-3A29-4975-9D15-9EC789D59A02}"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2BB3D9-D775-443A-A15D-67E7992A1145}" type="datetimeFigureOut">
              <a:rPr lang="en-IN" smtClean="0"/>
              <a:pPr/>
              <a:t>20-03-2015</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517369-3A29-4975-9D15-9EC789D59A02}" type="slidenum">
              <a:rPr lang="en-IN" smtClean="0"/>
              <a:pPr/>
              <a:t>‹#›</a:t>
            </a:fld>
            <a:endParaRPr lang="en-IN"/>
          </a:p>
        </p:txBody>
      </p:sp>
      <p:pic>
        <p:nvPicPr>
          <p:cNvPr id="7" name="Picture 11"/>
          <p:cNvPicPr>
            <a:picLocks noChangeAspect="1" noChangeArrowheads="1"/>
          </p:cNvPicPr>
          <p:nvPr userDrawn="1"/>
        </p:nvPicPr>
        <p:blipFill>
          <a:blip r:embed="rId14" cstate="print"/>
          <a:srcRect/>
          <a:stretch>
            <a:fillRect/>
          </a:stretch>
        </p:blipFill>
        <p:spPr bwMode="auto">
          <a:xfrm>
            <a:off x="8054975" y="0"/>
            <a:ext cx="1089025" cy="10953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sisoft.i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219200" y="1989138"/>
            <a:ext cx="7239000" cy="982662"/>
          </a:xfrm>
        </p:spPr>
        <p:txBody>
          <a:bodyPr>
            <a:normAutofit fontScale="90000"/>
          </a:bodyPr>
          <a:lstStyle/>
          <a:p>
            <a:pPr eaLnBrk="1" hangingPunct="1"/>
            <a:r>
              <a:rPr lang="en-US" b="1" dirty="0" smtClean="0"/>
              <a:t>Data Types, Literals, Operators</a:t>
            </a:r>
          </a:p>
        </p:txBody>
      </p:sp>
      <p:sp>
        <p:nvSpPr>
          <p:cNvPr id="4" name="AutoShape 2"/>
          <p:cNvSpPr txBox="1">
            <a:spLocks noChangeAspect="1" noChangeArrowheads="1"/>
          </p:cNvSpPr>
          <p:nvPr/>
        </p:nvSpPr>
        <p:spPr bwMode="auto">
          <a:xfrm>
            <a:off x="457200" y="5105400"/>
            <a:ext cx="8305800" cy="1066800"/>
          </a:xfrm>
          <a:prstGeom prst="rect">
            <a:avLst/>
          </a:prstGeom>
          <a:noFill/>
          <a:ln w="9525">
            <a:noFill/>
            <a:miter lim="800000"/>
            <a:headEnd/>
            <a:tailEnd/>
          </a:ln>
        </p:spPr>
        <p:txBody>
          <a:bodyPr anchor="ctr">
            <a:normAutofit fontScale="30000" lnSpcReduction="20000"/>
          </a:bodyPr>
          <a:lstStyle/>
          <a:p>
            <a:pPr algn="ctr" fontAlgn="auto">
              <a:spcAft>
                <a:spcPts val="0"/>
              </a:spcAft>
              <a:defRPr/>
            </a:pPr>
            <a:r>
              <a:rPr lang="en-US" sz="5400" dirty="0">
                <a:solidFill>
                  <a:srgbClr val="0070C0"/>
                </a:solidFill>
                <a:effectLst>
                  <a:outerShdw blurRad="38100" dist="38100" dir="2700000" algn="tl">
                    <a:srgbClr val="C0C0C0"/>
                  </a:outerShdw>
                </a:effectLst>
                <a:latin typeface="+mj-lt"/>
                <a:ea typeface="+mj-ea"/>
                <a:cs typeface="+mj-cs"/>
              </a:rPr>
              <a:t/>
            </a:r>
            <a:br>
              <a:rPr lang="en-US" sz="5400" dirty="0">
                <a:solidFill>
                  <a:srgbClr val="0070C0"/>
                </a:solidFill>
                <a:effectLst>
                  <a:outerShdw blurRad="38100" dist="38100" dir="2700000" algn="tl">
                    <a:srgbClr val="C0C0C0"/>
                  </a:outerShdw>
                </a:effectLst>
                <a:latin typeface="+mj-lt"/>
                <a:ea typeface="+mj-ea"/>
                <a:cs typeface="+mj-cs"/>
              </a:rPr>
            </a:br>
            <a:r>
              <a:rPr lang="en-US" sz="5400" dirty="0">
                <a:solidFill>
                  <a:srgbClr val="0070C0"/>
                </a:solidFill>
                <a:effectLst>
                  <a:outerShdw blurRad="38100" dist="38100" dir="2700000" algn="tl">
                    <a:srgbClr val="C0C0C0"/>
                  </a:outerShdw>
                </a:effectLst>
                <a:latin typeface="+mj-lt"/>
                <a:ea typeface="+mj-ea"/>
                <a:cs typeface="+mj-cs"/>
              </a:rPr>
              <a:t> </a:t>
            </a:r>
            <a:r>
              <a:rPr lang="en-US" sz="5300" dirty="0" err="1">
                <a:solidFill>
                  <a:srgbClr val="0070C0"/>
                </a:solidFill>
                <a:effectLst>
                  <a:outerShdw blurRad="38100" dist="38100" dir="2700000" algn="tl">
                    <a:srgbClr val="C0C0C0"/>
                  </a:outerShdw>
                </a:effectLst>
                <a:latin typeface="+mj-lt"/>
                <a:ea typeface="+mj-ea"/>
                <a:cs typeface="+mj-cs"/>
              </a:rPr>
              <a:t>Sisoft</a:t>
            </a:r>
            <a:r>
              <a:rPr lang="en-US" sz="5300" dirty="0">
                <a:solidFill>
                  <a:srgbClr val="0070C0"/>
                </a:solidFill>
                <a:effectLst>
                  <a:outerShdw blurRad="38100" dist="38100" dir="2700000" algn="tl">
                    <a:srgbClr val="C0C0C0"/>
                  </a:outerShdw>
                </a:effectLst>
                <a:latin typeface="+mj-lt"/>
                <a:ea typeface="+mj-ea"/>
                <a:cs typeface="+mj-cs"/>
              </a:rPr>
              <a:t> Technologies </a:t>
            </a:r>
            <a:r>
              <a:rPr lang="en-US" sz="5300" dirty="0" err="1">
                <a:solidFill>
                  <a:srgbClr val="0070C0"/>
                </a:solidFill>
                <a:effectLst>
                  <a:outerShdw blurRad="38100" dist="38100" dir="2700000" algn="tl">
                    <a:srgbClr val="C0C0C0"/>
                  </a:outerShdw>
                </a:effectLst>
                <a:latin typeface="+mj-lt"/>
                <a:ea typeface="+mj-ea"/>
                <a:cs typeface="+mj-cs"/>
              </a:rPr>
              <a:t>Pvt</a:t>
            </a:r>
            <a:r>
              <a:rPr lang="en-US" sz="5300" dirty="0">
                <a:solidFill>
                  <a:srgbClr val="0070C0"/>
                </a:solidFill>
                <a:effectLst>
                  <a:outerShdw blurRad="38100" dist="38100" dir="2700000" algn="tl">
                    <a:srgbClr val="C0C0C0"/>
                  </a:outerShdw>
                </a:effectLst>
                <a:latin typeface="+mj-lt"/>
                <a:ea typeface="+mj-ea"/>
                <a:cs typeface="+mj-cs"/>
              </a:rPr>
              <a:t> Ltd</a:t>
            </a:r>
          </a:p>
          <a:p>
            <a:pPr algn="ctr" fontAlgn="auto">
              <a:spcAft>
                <a:spcPts val="0"/>
              </a:spcAft>
              <a:defRPr/>
            </a:pPr>
            <a:r>
              <a:rPr lang="en-US" sz="5300" dirty="0">
                <a:solidFill>
                  <a:srgbClr val="0070C0"/>
                </a:solidFill>
                <a:effectLst>
                  <a:outerShdw blurRad="38100" dist="38100" dir="2700000" algn="tl">
                    <a:srgbClr val="C0C0C0"/>
                  </a:outerShdw>
                </a:effectLst>
                <a:latin typeface="+mj-lt"/>
                <a:ea typeface="+mj-ea"/>
                <a:cs typeface="+mj-cs"/>
              </a:rPr>
              <a:t>SRC E7, </a:t>
            </a:r>
            <a:r>
              <a:rPr lang="en-US" sz="5300" dirty="0" err="1">
                <a:solidFill>
                  <a:srgbClr val="0070C0"/>
                </a:solidFill>
                <a:effectLst>
                  <a:outerShdw blurRad="38100" dist="38100" dir="2700000" algn="tl">
                    <a:srgbClr val="C0C0C0"/>
                  </a:outerShdw>
                </a:effectLst>
                <a:latin typeface="+mj-lt"/>
                <a:ea typeface="+mj-ea"/>
                <a:cs typeface="+mj-cs"/>
              </a:rPr>
              <a:t>Shipra</a:t>
            </a:r>
            <a:r>
              <a:rPr lang="en-US" sz="5300" dirty="0">
                <a:solidFill>
                  <a:srgbClr val="0070C0"/>
                </a:solidFill>
                <a:effectLst>
                  <a:outerShdw blurRad="38100" dist="38100" dir="2700000" algn="tl">
                    <a:srgbClr val="C0C0C0"/>
                  </a:outerShdw>
                </a:effectLst>
                <a:latin typeface="+mj-lt"/>
                <a:ea typeface="+mj-ea"/>
                <a:cs typeface="+mj-cs"/>
              </a:rPr>
              <a:t> Riviera </a:t>
            </a:r>
            <a:r>
              <a:rPr lang="en-US" sz="5300" dirty="0" err="1">
                <a:solidFill>
                  <a:srgbClr val="0070C0"/>
                </a:solidFill>
                <a:effectLst>
                  <a:outerShdw blurRad="38100" dist="38100" dir="2700000" algn="tl">
                    <a:srgbClr val="C0C0C0"/>
                  </a:outerShdw>
                </a:effectLst>
                <a:latin typeface="+mj-lt"/>
                <a:ea typeface="+mj-ea"/>
                <a:cs typeface="+mj-cs"/>
              </a:rPr>
              <a:t>Bazar</a:t>
            </a:r>
            <a:r>
              <a:rPr lang="en-US" sz="5300" dirty="0">
                <a:solidFill>
                  <a:srgbClr val="0070C0"/>
                </a:solidFill>
                <a:effectLst>
                  <a:outerShdw blurRad="38100" dist="38100" dir="2700000" algn="tl">
                    <a:srgbClr val="C0C0C0"/>
                  </a:outerShdw>
                </a:effectLst>
                <a:latin typeface="+mj-lt"/>
                <a:ea typeface="+mj-ea"/>
                <a:cs typeface="+mj-cs"/>
              </a:rPr>
              <a:t>, </a:t>
            </a:r>
            <a:r>
              <a:rPr lang="en-US" sz="5300" dirty="0" err="1">
                <a:solidFill>
                  <a:srgbClr val="0070C0"/>
                </a:solidFill>
                <a:effectLst>
                  <a:outerShdw blurRad="38100" dist="38100" dir="2700000" algn="tl">
                    <a:srgbClr val="C0C0C0"/>
                  </a:outerShdw>
                </a:effectLst>
                <a:latin typeface="+mj-lt"/>
                <a:ea typeface="+mj-ea"/>
                <a:cs typeface="+mj-cs"/>
              </a:rPr>
              <a:t>Gyan</a:t>
            </a:r>
            <a:r>
              <a:rPr lang="en-US" sz="5300" dirty="0">
                <a:solidFill>
                  <a:srgbClr val="0070C0"/>
                </a:solidFill>
                <a:effectLst>
                  <a:outerShdw blurRad="38100" dist="38100" dir="2700000" algn="tl">
                    <a:srgbClr val="C0C0C0"/>
                  </a:outerShdw>
                </a:effectLst>
                <a:latin typeface="+mj-lt"/>
                <a:ea typeface="+mj-ea"/>
                <a:cs typeface="+mj-cs"/>
              </a:rPr>
              <a:t> Khand-3, </a:t>
            </a:r>
            <a:r>
              <a:rPr lang="en-US" sz="5300" dirty="0" err="1">
                <a:solidFill>
                  <a:srgbClr val="0070C0"/>
                </a:solidFill>
                <a:effectLst>
                  <a:outerShdw blurRad="38100" dist="38100" dir="2700000" algn="tl">
                    <a:srgbClr val="C0C0C0"/>
                  </a:outerShdw>
                </a:effectLst>
                <a:latin typeface="+mj-lt"/>
                <a:ea typeface="+mj-ea"/>
                <a:cs typeface="+mj-cs"/>
              </a:rPr>
              <a:t>Indirapuram</a:t>
            </a:r>
            <a:r>
              <a:rPr lang="en-US" sz="5300" dirty="0">
                <a:solidFill>
                  <a:srgbClr val="0070C0"/>
                </a:solidFill>
                <a:effectLst>
                  <a:outerShdw blurRad="38100" dist="38100" dir="2700000" algn="tl">
                    <a:srgbClr val="C0C0C0"/>
                  </a:outerShdw>
                </a:effectLst>
                <a:latin typeface="+mj-lt"/>
                <a:ea typeface="+mj-ea"/>
                <a:cs typeface="+mj-cs"/>
              </a:rPr>
              <a:t>, Ghaziabad</a:t>
            </a:r>
          </a:p>
          <a:p>
            <a:pPr algn="ctr" fontAlgn="auto">
              <a:spcAft>
                <a:spcPts val="0"/>
              </a:spcAft>
              <a:defRPr/>
            </a:pPr>
            <a:r>
              <a:rPr lang="en-US" sz="5300" dirty="0">
                <a:solidFill>
                  <a:srgbClr val="0070C0"/>
                </a:solidFill>
                <a:effectLst>
                  <a:outerShdw blurRad="38100" dist="38100" dir="2700000" algn="tl">
                    <a:srgbClr val="C0C0C0"/>
                  </a:outerShdw>
                </a:effectLst>
                <a:latin typeface="+mj-lt"/>
                <a:ea typeface="+mj-ea"/>
                <a:cs typeface="+mj-cs"/>
              </a:rPr>
              <a:t>Website: </a:t>
            </a:r>
            <a:r>
              <a:rPr lang="en-US" sz="5300" dirty="0">
                <a:solidFill>
                  <a:srgbClr val="0070C0"/>
                </a:solidFill>
                <a:effectLst>
                  <a:outerShdw blurRad="38100" dist="38100" dir="2700000" algn="tl">
                    <a:srgbClr val="C0C0C0"/>
                  </a:outerShdw>
                </a:effectLst>
                <a:latin typeface="+mj-lt"/>
                <a:ea typeface="+mj-ea"/>
                <a:cs typeface="+mj-cs"/>
                <a:hlinkClick r:id="rId3"/>
              </a:rPr>
              <a:t>www.sisoft.in</a:t>
            </a:r>
            <a:r>
              <a:rPr lang="en-US" sz="5300" dirty="0">
                <a:solidFill>
                  <a:srgbClr val="0070C0"/>
                </a:solidFill>
                <a:effectLst>
                  <a:outerShdw blurRad="38100" dist="38100" dir="2700000" algn="tl">
                    <a:srgbClr val="C0C0C0"/>
                  </a:outerShdw>
                </a:effectLst>
                <a:latin typeface="+mj-lt"/>
                <a:ea typeface="+mj-ea"/>
                <a:cs typeface="+mj-cs"/>
              </a:rPr>
              <a:t> </a:t>
            </a:r>
            <a:r>
              <a:rPr lang="en-US" sz="5300" dirty="0" err="1">
                <a:solidFill>
                  <a:srgbClr val="0070C0"/>
                </a:solidFill>
                <a:effectLst>
                  <a:outerShdw blurRad="38100" dist="38100" dir="2700000" algn="tl">
                    <a:srgbClr val="C0C0C0"/>
                  </a:outerShdw>
                </a:effectLst>
                <a:latin typeface="+mj-lt"/>
                <a:ea typeface="+mj-ea"/>
                <a:cs typeface="+mj-cs"/>
              </a:rPr>
              <a:t>Email:info@sisoft.in</a:t>
            </a:r>
            <a:endParaRPr lang="en-US" sz="5300" dirty="0">
              <a:solidFill>
                <a:srgbClr val="0070C0"/>
              </a:solidFill>
              <a:effectLst>
                <a:outerShdw blurRad="38100" dist="38100" dir="2700000" algn="tl">
                  <a:srgbClr val="C0C0C0"/>
                </a:outerShdw>
              </a:effectLst>
              <a:latin typeface="+mj-lt"/>
              <a:ea typeface="+mj-ea"/>
              <a:cs typeface="+mj-cs"/>
            </a:endParaRPr>
          </a:p>
          <a:p>
            <a:pPr algn="ctr" fontAlgn="auto">
              <a:spcAft>
                <a:spcPts val="0"/>
              </a:spcAft>
              <a:defRPr/>
            </a:pPr>
            <a:r>
              <a:rPr lang="en-US" sz="5300" dirty="0">
                <a:solidFill>
                  <a:srgbClr val="0070C0"/>
                </a:solidFill>
                <a:effectLst>
                  <a:outerShdw blurRad="38100" dist="38100" dir="2700000" algn="tl">
                    <a:srgbClr val="C0C0C0"/>
                  </a:outerShdw>
                </a:effectLst>
                <a:latin typeface="+mj-lt"/>
                <a:ea typeface="+mj-ea"/>
                <a:cs typeface="+mj-cs"/>
              </a:rPr>
              <a:t>Phone: +91-9999-283-283</a:t>
            </a:r>
          </a:p>
          <a:p>
            <a:pPr algn="ctr" fontAlgn="auto">
              <a:spcAft>
                <a:spcPts val="0"/>
              </a:spcAft>
              <a:defRPr/>
            </a:pPr>
            <a:endParaRPr lang="en-US" sz="5300" dirty="0">
              <a:solidFill>
                <a:srgbClr val="0070C0"/>
              </a:solidFill>
              <a:effectLst>
                <a:outerShdw blurRad="38100" dist="38100" dir="2700000" algn="tl">
                  <a:srgbClr val="C0C0C0"/>
                </a:outerShdw>
              </a:effectLst>
              <a:latin typeface="+mj-lt"/>
              <a:ea typeface="+mj-ea"/>
              <a:cs typeface="+mj-cs"/>
            </a:endParaRPr>
          </a:p>
        </p:txBody>
      </p:sp>
      <p:pic>
        <p:nvPicPr>
          <p:cNvPr id="3076" name="Picture 4"/>
          <p:cNvPicPr>
            <a:picLocks noChangeAspect="1" noChangeArrowheads="1"/>
          </p:cNvPicPr>
          <p:nvPr/>
        </p:nvPicPr>
        <p:blipFill>
          <a:blip r:embed="rId4" cstate="print"/>
          <a:srcRect/>
          <a:stretch>
            <a:fillRect/>
          </a:stretch>
        </p:blipFill>
        <p:spPr bwMode="auto">
          <a:xfrm>
            <a:off x="3657600" y="250825"/>
            <a:ext cx="1196975" cy="1196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Integer Literals</a:t>
            </a:r>
            <a:endParaRPr lang="en-IN" dirty="0"/>
          </a:p>
        </p:txBody>
      </p:sp>
      <p:sp>
        <p:nvSpPr>
          <p:cNvPr id="3" name="Content Placeholder 2"/>
          <p:cNvSpPr>
            <a:spLocks noGrp="1"/>
          </p:cNvSpPr>
          <p:nvPr>
            <p:ph idx="1"/>
          </p:nvPr>
        </p:nvSpPr>
        <p:spPr/>
        <p:txBody>
          <a:bodyPr>
            <a:normAutofit fontScale="85000" lnSpcReduction="20000"/>
          </a:bodyPr>
          <a:lstStyle/>
          <a:p>
            <a:r>
              <a:rPr lang="en-IN" dirty="0"/>
              <a:t>Any whole number value is an </a:t>
            </a:r>
            <a:r>
              <a:rPr lang="en-IN" dirty="0" smtClean="0"/>
              <a:t>integer literal.</a:t>
            </a:r>
          </a:p>
          <a:p>
            <a:r>
              <a:rPr lang="en-IN" dirty="0" smtClean="0"/>
              <a:t>Octal values </a:t>
            </a:r>
            <a:r>
              <a:rPr lang="en-IN" dirty="0"/>
              <a:t>are denoted in Java by a </a:t>
            </a:r>
            <a:r>
              <a:rPr lang="en-IN" dirty="0" smtClean="0"/>
              <a:t>leading zero. </a:t>
            </a:r>
            <a:r>
              <a:rPr lang="en-IN" dirty="0" err="1" smtClean="0"/>
              <a:t>Eg</a:t>
            </a:r>
            <a:r>
              <a:rPr lang="en-IN" dirty="0" smtClean="0"/>
              <a:t> 056</a:t>
            </a:r>
          </a:p>
          <a:p>
            <a:r>
              <a:rPr lang="en-IN" dirty="0" smtClean="0"/>
              <a:t>A hexadecimal constant </a:t>
            </a:r>
            <a:r>
              <a:rPr lang="en-IN" dirty="0"/>
              <a:t>with a leading </a:t>
            </a:r>
            <a:r>
              <a:rPr lang="en-IN" dirty="0" err="1"/>
              <a:t>zerox</a:t>
            </a:r>
            <a:r>
              <a:rPr lang="en-IN" dirty="0"/>
              <a:t>,</a:t>
            </a:r>
          </a:p>
          <a:p>
            <a:pPr>
              <a:buNone/>
            </a:pPr>
            <a:r>
              <a:rPr lang="en-IN" dirty="0"/>
              <a:t>(</a:t>
            </a:r>
            <a:r>
              <a:rPr lang="en-IN" b="1" dirty="0"/>
              <a:t>0x or 0X</a:t>
            </a:r>
            <a:r>
              <a:rPr lang="en-IN" b="1" dirty="0" smtClean="0"/>
              <a:t>)</a:t>
            </a:r>
          </a:p>
          <a:p>
            <a:r>
              <a:rPr lang="en-IN" dirty="0" smtClean="0"/>
              <a:t>To specify </a:t>
            </a:r>
            <a:r>
              <a:rPr lang="en-IN" dirty="0"/>
              <a:t>integer literals using </a:t>
            </a:r>
            <a:r>
              <a:rPr lang="en-IN" dirty="0" smtClean="0"/>
              <a:t>binary, prefix </a:t>
            </a:r>
            <a:r>
              <a:rPr lang="en-IN" dirty="0"/>
              <a:t>the value with </a:t>
            </a:r>
            <a:r>
              <a:rPr lang="en-IN" b="1" dirty="0"/>
              <a:t>0b or </a:t>
            </a:r>
            <a:r>
              <a:rPr lang="en-IN" b="1" dirty="0" smtClean="0"/>
              <a:t>0B </a:t>
            </a:r>
            <a:r>
              <a:rPr lang="en-IN" b="1" dirty="0" err="1" smtClean="0"/>
              <a:t>eg</a:t>
            </a:r>
            <a:r>
              <a:rPr lang="en-IN" b="1" dirty="0" smtClean="0"/>
              <a:t> x = 0b1010 (JDK7.0 +)</a:t>
            </a:r>
            <a:endParaRPr lang="en-US" b="1" dirty="0"/>
          </a:p>
          <a:p>
            <a:r>
              <a:rPr lang="en-IN" dirty="0" smtClean="0"/>
              <a:t>To </a:t>
            </a:r>
            <a:r>
              <a:rPr lang="en-IN" dirty="0"/>
              <a:t>specify </a:t>
            </a:r>
            <a:r>
              <a:rPr lang="en-IN" dirty="0" smtClean="0"/>
              <a:t>a  </a:t>
            </a:r>
            <a:r>
              <a:rPr lang="en-IN" b="1" dirty="0" smtClean="0"/>
              <a:t>long literal, it must be </a:t>
            </a:r>
            <a:r>
              <a:rPr lang="en-IN" dirty="0" smtClean="0"/>
              <a:t>appended with an </a:t>
            </a:r>
            <a:r>
              <a:rPr lang="en-IN" dirty="0"/>
              <a:t>upper- or lowercase </a:t>
            </a:r>
            <a:r>
              <a:rPr lang="en-IN" i="1" dirty="0"/>
              <a:t>L to the </a:t>
            </a:r>
            <a:r>
              <a:rPr lang="en-IN" i="1" dirty="0" smtClean="0"/>
              <a:t>literal</a:t>
            </a:r>
          </a:p>
          <a:p>
            <a:r>
              <a:rPr lang="en-IN" dirty="0"/>
              <a:t>Underscores can only be </a:t>
            </a:r>
            <a:r>
              <a:rPr lang="en-IN" dirty="0" smtClean="0"/>
              <a:t>used to </a:t>
            </a:r>
            <a:r>
              <a:rPr lang="en-IN" dirty="0"/>
              <a:t>separate digits</a:t>
            </a:r>
            <a:r>
              <a:rPr lang="en-IN" dirty="0" smtClean="0"/>
              <a:t>. </a:t>
            </a:r>
            <a:r>
              <a:rPr lang="en-IN" dirty="0" err="1"/>
              <a:t>int</a:t>
            </a:r>
            <a:r>
              <a:rPr lang="en-IN" dirty="0"/>
              <a:t> x = 123___456___</a:t>
            </a:r>
            <a:r>
              <a:rPr lang="en-IN" dirty="0" smtClean="0"/>
              <a:t>789 </a:t>
            </a:r>
            <a:r>
              <a:rPr lang="en-IN" b="1" dirty="0" smtClean="0"/>
              <a:t>(JDK7.0 +)</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Floating Literals</a:t>
            </a:r>
            <a:endParaRPr lang="en-IN" dirty="0"/>
          </a:p>
        </p:txBody>
      </p:sp>
      <p:sp>
        <p:nvSpPr>
          <p:cNvPr id="3" name="Content Placeholder 2"/>
          <p:cNvSpPr>
            <a:spLocks noGrp="1"/>
          </p:cNvSpPr>
          <p:nvPr>
            <p:ph idx="1"/>
          </p:nvPr>
        </p:nvSpPr>
        <p:spPr/>
        <p:txBody>
          <a:bodyPr>
            <a:normAutofit fontScale="92500" lnSpcReduction="20000"/>
          </a:bodyPr>
          <a:lstStyle/>
          <a:p>
            <a:r>
              <a:rPr lang="en-US" dirty="0" smtClean="0"/>
              <a:t>Can be represented in standard or scientific notation</a:t>
            </a:r>
          </a:p>
          <a:p>
            <a:r>
              <a:rPr lang="en-US" dirty="0" smtClean="0"/>
              <a:t>Standard </a:t>
            </a:r>
            <a:r>
              <a:rPr lang="en-US" dirty="0" err="1" smtClean="0"/>
              <a:t>eg</a:t>
            </a:r>
            <a:r>
              <a:rPr lang="en-US" dirty="0" smtClean="0"/>
              <a:t> 2.0, 3.145</a:t>
            </a:r>
          </a:p>
          <a:p>
            <a:r>
              <a:rPr lang="en-US" dirty="0" smtClean="0"/>
              <a:t>Scientific </a:t>
            </a:r>
            <a:r>
              <a:rPr lang="en-US" dirty="0" err="1" smtClean="0"/>
              <a:t>eg</a:t>
            </a:r>
            <a:r>
              <a:rPr lang="en-US" dirty="0" smtClean="0"/>
              <a:t> 6.022E23</a:t>
            </a:r>
          </a:p>
          <a:p>
            <a:r>
              <a:rPr lang="en-IN" dirty="0"/>
              <a:t>Floating-point literals in Java </a:t>
            </a:r>
            <a:r>
              <a:rPr lang="en-IN" dirty="0" smtClean="0"/>
              <a:t>default to </a:t>
            </a:r>
            <a:r>
              <a:rPr lang="en-IN" b="1" dirty="0"/>
              <a:t>double </a:t>
            </a:r>
            <a:r>
              <a:rPr lang="en-IN" b="1" dirty="0" smtClean="0"/>
              <a:t>precision</a:t>
            </a:r>
          </a:p>
          <a:p>
            <a:r>
              <a:rPr lang="en-IN" b="1" dirty="0" smtClean="0"/>
              <a:t>To </a:t>
            </a:r>
            <a:r>
              <a:rPr lang="en-IN" b="1" dirty="0"/>
              <a:t>specify a </a:t>
            </a:r>
            <a:r>
              <a:rPr lang="en-IN" b="1" dirty="0" smtClean="0"/>
              <a:t>float </a:t>
            </a:r>
            <a:r>
              <a:rPr lang="en-IN" dirty="0" smtClean="0"/>
              <a:t>literal</a:t>
            </a:r>
            <a:r>
              <a:rPr lang="en-IN" dirty="0"/>
              <a:t>, </a:t>
            </a:r>
            <a:r>
              <a:rPr lang="en-IN" dirty="0" smtClean="0"/>
              <a:t>append </a:t>
            </a:r>
            <a:r>
              <a:rPr lang="en-IN" dirty="0"/>
              <a:t>an </a:t>
            </a:r>
            <a:r>
              <a:rPr lang="en-IN" i="1" dirty="0"/>
              <a:t>F or f to </a:t>
            </a:r>
            <a:r>
              <a:rPr lang="en-IN" i="1" dirty="0" smtClean="0"/>
              <a:t>the </a:t>
            </a:r>
            <a:r>
              <a:rPr lang="en-IN" dirty="0" smtClean="0"/>
              <a:t>constant</a:t>
            </a:r>
            <a:r>
              <a:rPr lang="en-IN" dirty="0"/>
              <a:t>. </a:t>
            </a:r>
            <a:endParaRPr lang="en-IN" dirty="0" smtClean="0"/>
          </a:p>
          <a:p>
            <a:r>
              <a:rPr lang="en-IN" dirty="0" smtClean="0"/>
              <a:t>To specify a </a:t>
            </a:r>
            <a:r>
              <a:rPr lang="en-IN" b="1" dirty="0"/>
              <a:t>double</a:t>
            </a:r>
            <a:r>
              <a:rPr lang="en-IN" dirty="0"/>
              <a:t> </a:t>
            </a:r>
            <a:r>
              <a:rPr lang="en-IN" dirty="0" smtClean="0"/>
              <a:t>literal, append </a:t>
            </a:r>
            <a:r>
              <a:rPr lang="en-IN" dirty="0"/>
              <a:t>a </a:t>
            </a:r>
            <a:r>
              <a:rPr lang="en-IN" b="1" i="1" dirty="0"/>
              <a:t>D</a:t>
            </a:r>
            <a:r>
              <a:rPr lang="en-IN" i="1" dirty="0"/>
              <a:t> or </a:t>
            </a:r>
            <a:r>
              <a:rPr lang="en-IN" b="1" i="1" dirty="0" smtClean="0"/>
              <a:t>d</a:t>
            </a:r>
            <a:r>
              <a:rPr lang="en-IN" i="1" dirty="0" smtClean="0"/>
              <a:t> to the constant</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Boolean, Character and String</a:t>
            </a:r>
            <a:endParaRPr lang="en-IN" dirty="0"/>
          </a:p>
        </p:txBody>
      </p:sp>
      <p:sp>
        <p:nvSpPr>
          <p:cNvPr id="3" name="Content Placeholder 2"/>
          <p:cNvSpPr>
            <a:spLocks noGrp="1"/>
          </p:cNvSpPr>
          <p:nvPr>
            <p:ph idx="1"/>
          </p:nvPr>
        </p:nvSpPr>
        <p:spPr/>
        <p:txBody>
          <a:bodyPr>
            <a:normAutofit/>
          </a:bodyPr>
          <a:lstStyle/>
          <a:p>
            <a:r>
              <a:rPr lang="en-US" dirty="0" smtClean="0"/>
              <a:t>Boolean</a:t>
            </a:r>
          </a:p>
          <a:p>
            <a:pPr lvl="1"/>
            <a:r>
              <a:rPr lang="en-US" dirty="0" smtClean="0"/>
              <a:t>Only two values (true and false)</a:t>
            </a:r>
          </a:p>
          <a:p>
            <a:r>
              <a:rPr lang="en-US" dirty="0" smtClean="0"/>
              <a:t>Character</a:t>
            </a:r>
          </a:p>
          <a:p>
            <a:pPr lvl="1"/>
            <a:r>
              <a:rPr lang="en-IN" dirty="0"/>
              <a:t>A character is quoted in single quote</a:t>
            </a:r>
            <a:r>
              <a:rPr lang="en-IN" dirty="0" smtClean="0"/>
              <a:t> (')</a:t>
            </a:r>
            <a:endParaRPr lang="en-US" dirty="0" smtClean="0"/>
          </a:p>
          <a:p>
            <a:r>
              <a:rPr lang="en-IN" dirty="0" smtClean="0"/>
              <a:t>String</a:t>
            </a:r>
            <a:endParaRPr lang="en-IN" b="1" dirty="0" smtClean="0"/>
          </a:p>
          <a:p>
            <a:pPr lvl="1"/>
            <a:r>
              <a:rPr lang="en-IN" dirty="0" smtClean="0"/>
              <a:t>A string literal is a sequence of characters which has to be double-quoted (") and occur on a single line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8DF309A-DBE1-4B04-A048-14394CB3A90F}" type="slidenum">
              <a:rPr lang="en-US"/>
              <a:pPr/>
              <a:t>13</a:t>
            </a:fld>
            <a:endParaRPr lang="en-US"/>
          </a:p>
        </p:txBody>
      </p:sp>
      <p:sp>
        <p:nvSpPr>
          <p:cNvPr id="1429506" name="Rectangle 2"/>
          <p:cNvSpPr>
            <a:spLocks noGrp="1" noChangeArrowheads="1"/>
          </p:cNvSpPr>
          <p:nvPr>
            <p:ph type="title"/>
          </p:nvPr>
        </p:nvSpPr>
        <p:spPr/>
        <p:txBody>
          <a:bodyPr/>
          <a:lstStyle/>
          <a:p>
            <a:r>
              <a:rPr lang="en-US"/>
              <a:t>Variables</a:t>
            </a:r>
          </a:p>
        </p:txBody>
      </p:sp>
      <p:sp>
        <p:nvSpPr>
          <p:cNvPr id="1429507" name="Rectangle 3"/>
          <p:cNvSpPr>
            <a:spLocks noGrp="1" noChangeArrowheads="1"/>
          </p:cNvSpPr>
          <p:nvPr>
            <p:ph type="body" idx="1"/>
          </p:nvPr>
        </p:nvSpPr>
        <p:spPr/>
        <p:txBody>
          <a:bodyPr>
            <a:normAutofit lnSpcReduction="10000"/>
          </a:bodyPr>
          <a:lstStyle/>
          <a:p>
            <a:r>
              <a:rPr lang="en-US" b="1" dirty="0" smtClean="0"/>
              <a:t>Variable</a:t>
            </a:r>
            <a:r>
              <a:rPr lang="en-US" dirty="0"/>
              <a:t>: A piece of your computer's memory that is given a name and type and can store a value.</a:t>
            </a:r>
          </a:p>
          <a:p>
            <a:pPr lvl="1"/>
            <a:r>
              <a:rPr lang="en-US" dirty="0"/>
              <a:t>Usage:</a:t>
            </a:r>
          </a:p>
          <a:p>
            <a:pPr lvl="2"/>
            <a:r>
              <a:rPr lang="en-US" dirty="0"/>
              <a:t>compute an expression's result</a:t>
            </a:r>
          </a:p>
          <a:p>
            <a:pPr lvl="2"/>
            <a:r>
              <a:rPr lang="en-US" dirty="0"/>
              <a:t>store that result into a variable</a:t>
            </a:r>
          </a:p>
          <a:p>
            <a:pPr lvl="2"/>
            <a:r>
              <a:rPr lang="en-US" dirty="0"/>
              <a:t>use that variable later in the program</a:t>
            </a:r>
          </a:p>
          <a:p>
            <a:pPr lvl="2"/>
            <a:endParaRPr lang="en-US" sz="800" dirty="0"/>
          </a:p>
          <a:p>
            <a:pPr lvl="1"/>
            <a:r>
              <a:rPr lang="en-US" dirty="0"/>
              <a:t>Unlike a calculator, which may only have enough to store a few values, we can declare as many variables as we want.</a:t>
            </a:r>
          </a:p>
          <a:p>
            <a:pPr lvl="1"/>
            <a:endParaRPr lang="en-US" sz="8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295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42950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42950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42950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42950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42950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9507"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DE9FBF43-655F-4C17-B47F-94ED85B5E500}" type="slidenum">
              <a:rPr lang="en-US"/>
              <a:pPr/>
              <a:t>14</a:t>
            </a:fld>
            <a:endParaRPr lang="en-US"/>
          </a:p>
        </p:txBody>
      </p:sp>
      <p:sp>
        <p:nvSpPr>
          <p:cNvPr id="1430530" name="Rectangle 2"/>
          <p:cNvSpPr>
            <a:spLocks noGrp="1" noChangeArrowheads="1"/>
          </p:cNvSpPr>
          <p:nvPr>
            <p:ph type="title"/>
          </p:nvPr>
        </p:nvSpPr>
        <p:spPr/>
        <p:txBody>
          <a:bodyPr/>
          <a:lstStyle/>
          <a:p>
            <a:r>
              <a:rPr lang="en-US"/>
              <a:t>Declaring variables</a:t>
            </a:r>
          </a:p>
        </p:txBody>
      </p:sp>
      <p:sp>
        <p:nvSpPr>
          <p:cNvPr id="1430531" name="Rectangle 3"/>
          <p:cNvSpPr>
            <a:spLocks noGrp="1" noChangeArrowheads="1"/>
          </p:cNvSpPr>
          <p:nvPr>
            <p:ph type="body" idx="1"/>
          </p:nvPr>
        </p:nvSpPr>
        <p:spPr/>
        <p:txBody>
          <a:bodyPr>
            <a:normAutofit fontScale="85000" lnSpcReduction="20000"/>
          </a:bodyPr>
          <a:lstStyle/>
          <a:p>
            <a:pPr marL="342900" indent="-342900">
              <a:tabLst>
                <a:tab pos="2401888" algn="l"/>
              </a:tabLst>
            </a:pPr>
            <a:r>
              <a:rPr lang="en-US" b="1" dirty="0" smtClean="0"/>
              <a:t>Variable </a:t>
            </a:r>
            <a:r>
              <a:rPr lang="en-US" b="1" dirty="0"/>
              <a:t>declaration statement</a:t>
            </a:r>
            <a:r>
              <a:rPr lang="en-US" dirty="0"/>
              <a:t>: A Java statement that creates a new variable of a given type.</a:t>
            </a:r>
          </a:p>
          <a:p>
            <a:pPr marL="742950" lvl="1" indent="-285750">
              <a:tabLst>
                <a:tab pos="2401888" algn="l"/>
              </a:tabLst>
            </a:pPr>
            <a:r>
              <a:rPr lang="en-US" dirty="0"/>
              <a:t>A variable is </a:t>
            </a:r>
            <a:r>
              <a:rPr lang="en-US" i="1" dirty="0"/>
              <a:t>declared</a:t>
            </a:r>
            <a:r>
              <a:rPr lang="en-US" dirty="0"/>
              <a:t> by writing a statement that says its type, and then its name.</a:t>
            </a:r>
          </a:p>
          <a:p>
            <a:pPr marL="742950" lvl="1" indent="-285750">
              <a:tabLst>
                <a:tab pos="2401888" algn="l"/>
              </a:tabLst>
            </a:pPr>
            <a:r>
              <a:rPr lang="en-US" dirty="0"/>
              <a:t>Variables must be declared before they can be used.</a:t>
            </a:r>
          </a:p>
          <a:p>
            <a:pPr marL="742950" lvl="1" indent="-285750">
              <a:tabLst>
                <a:tab pos="2401888" algn="l"/>
              </a:tabLst>
            </a:pPr>
            <a:endParaRPr lang="en-US" dirty="0"/>
          </a:p>
          <a:p>
            <a:pPr marL="342900" indent="-342900">
              <a:tabLst>
                <a:tab pos="2401888" algn="l"/>
              </a:tabLst>
            </a:pPr>
            <a:r>
              <a:rPr lang="en-US" dirty="0"/>
              <a:t>Declaration statement syntax:</a:t>
            </a:r>
          </a:p>
          <a:p>
            <a:pPr marL="742950" lvl="1" indent="-285750">
              <a:buFont typeface="Wingdings" pitchFamily="2" charset="2"/>
              <a:buNone/>
              <a:tabLst>
                <a:tab pos="2401888" algn="l"/>
              </a:tabLst>
            </a:pPr>
            <a:endParaRPr lang="en-US" sz="800" b="1" i="1" dirty="0"/>
          </a:p>
          <a:p>
            <a:pPr marL="742950" lvl="1" indent="-285750">
              <a:buFont typeface="Wingdings" pitchFamily="2" charset="2"/>
              <a:buNone/>
              <a:tabLst>
                <a:tab pos="2401888" algn="l"/>
              </a:tabLst>
            </a:pPr>
            <a:r>
              <a:rPr lang="en-US" b="1" i="1" dirty="0"/>
              <a:t>	&lt;type&gt;</a:t>
            </a:r>
            <a:r>
              <a:rPr lang="en-US" dirty="0"/>
              <a:t> </a:t>
            </a:r>
            <a:r>
              <a:rPr lang="en-US" b="1" i="1" dirty="0"/>
              <a:t>&lt;name&gt;</a:t>
            </a:r>
            <a:r>
              <a:rPr lang="en-US" dirty="0"/>
              <a:t> </a:t>
            </a:r>
            <a:r>
              <a:rPr lang="en-US" dirty="0">
                <a:latin typeface="Courier New" pitchFamily="49" charset="0"/>
              </a:rPr>
              <a:t>;</a:t>
            </a:r>
          </a:p>
          <a:p>
            <a:pPr marL="742950" lvl="1" indent="-285750">
              <a:buFont typeface="Wingdings" pitchFamily="2" charset="2"/>
              <a:buNone/>
              <a:tabLst>
                <a:tab pos="2401888" algn="l"/>
              </a:tabLst>
            </a:pPr>
            <a:endParaRPr lang="en-US" sz="800" dirty="0"/>
          </a:p>
          <a:p>
            <a:pPr marL="742950" lvl="1" indent="-285750">
              <a:tabLst>
                <a:tab pos="2401888" algn="l"/>
              </a:tabLst>
            </a:pPr>
            <a:r>
              <a:rPr lang="en-US" dirty="0"/>
              <a:t>The </a:t>
            </a:r>
            <a:r>
              <a:rPr lang="en-US" i="1" dirty="0"/>
              <a:t>&lt;name&gt;</a:t>
            </a:r>
            <a:r>
              <a:rPr lang="en-US" dirty="0"/>
              <a:t> can be any identifier.</a:t>
            </a:r>
          </a:p>
          <a:p>
            <a:pPr marL="742950" lvl="1" indent="-285750">
              <a:tabLst>
                <a:tab pos="2401888" algn="l"/>
              </a:tabLst>
            </a:pPr>
            <a:endParaRPr lang="en-US" sz="800" dirty="0"/>
          </a:p>
          <a:p>
            <a:pPr marL="742950" lvl="1" indent="-285750">
              <a:tabLst>
                <a:tab pos="2401888" algn="l"/>
              </a:tabLst>
            </a:pPr>
            <a:r>
              <a:rPr lang="en-US" dirty="0"/>
              <a:t>Examples:	</a:t>
            </a:r>
            <a:r>
              <a:rPr lang="en-US" dirty="0" err="1">
                <a:latin typeface="Courier New" pitchFamily="49" charset="0"/>
              </a:rPr>
              <a:t>int</a:t>
            </a:r>
            <a:r>
              <a:rPr lang="en-US" dirty="0">
                <a:latin typeface="Courier New" pitchFamily="49" charset="0"/>
              </a:rPr>
              <a:t> x;</a:t>
            </a:r>
            <a:br>
              <a:rPr lang="en-US" dirty="0">
                <a:latin typeface="Courier New" pitchFamily="49" charset="0"/>
              </a:rPr>
            </a:br>
            <a:r>
              <a:rPr lang="en-US" dirty="0"/>
              <a:t>	</a:t>
            </a:r>
            <a:r>
              <a:rPr lang="en-US" dirty="0">
                <a:latin typeface="Courier New" pitchFamily="49" charset="0"/>
              </a:rPr>
              <a:t>double </a:t>
            </a:r>
            <a:r>
              <a:rPr lang="en-US" dirty="0" err="1">
                <a:latin typeface="Courier New" pitchFamily="49" charset="0"/>
              </a:rPr>
              <a:t>myGPA</a:t>
            </a:r>
            <a:r>
              <a:rPr lang="en-US" dirty="0">
                <a:latin typeface="Courier New" pitchFamily="49" charset="0"/>
              </a:rPr>
              <a:t>;</a:t>
            </a:r>
            <a:endParaRPr lang="en-US"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0"/>
          </p:nvPr>
        </p:nvSpPr>
        <p:spPr/>
        <p:txBody>
          <a:bodyPr/>
          <a:lstStyle/>
          <a:p>
            <a:fld id="{BFE1DCDF-DE7B-4CEE-ADCD-5025711C80FE}" type="slidenum">
              <a:rPr lang="en-US"/>
              <a:pPr/>
              <a:t>15</a:t>
            </a:fld>
            <a:endParaRPr lang="en-US"/>
          </a:p>
        </p:txBody>
      </p:sp>
      <p:sp>
        <p:nvSpPr>
          <p:cNvPr id="1431554" name="Rectangle 2"/>
          <p:cNvSpPr>
            <a:spLocks noGrp="1" noChangeArrowheads="1"/>
          </p:cNvSpPr>
          <p:nvPr>
            <p:ph type="title"/>
          </p:nvPr>
        </p:nvSpPr>
        <p:spPr/>
        <p:txBody>
          <a:bodyPr/>
          <a:lstStyle/>
          <a:p>
            <a:r>
              <a:rPr lang="en-US" dirty="0"/>
              <a:t>More on declaring variables</a:t>
            </a:r>
          </a:p>
        </p:txBody>
      </p:sp>
      <p:sp>
        <p:nvSpPr>
          <p:cNvPr id="1431555" name="Rectangle 3"/>
          <p:cNvSpPr>
            <a:spLocks noGrp="1" noChangeArrowheads="1"/>
          </p:cNvSpPr>
          <p:nvPr>
            <p:ph type="body" idx="1"/>
          </p:nvPr>
        </p:nvSpPr>
        <p:spPr/>
        <p:txBody>
          <a:bodyPr>
            <a:normAutofit/>
          </a:bodyPr>
          <a:lstStyle/>
          <a:p>
            <a:pPr>
              <a:lnSpc>
                <a:spcPct val="90000"/>
              </a:lnSpc>
            </a:pPr>
            <a:r>
              <a:rPr lang="en-US" dirty="0"/>
              <a:t>Declaring a variable sets aside a piece of memory in which you can store a value.</a:t>
            </a:r>
          </a:p>
          <a:p>
            <a:pPr lvl="1">
              <a:lnSpc>
                <a:spcPct val="70000"/>
              </a:lnSpc>
              <a:buFont typeface="Wingdings" pitchFamily="2" charset="2"/>
              <a:buNone/>
            </a:pPr>
            <a:endParaRPr lang="en-US" dirty="0">
              <a:latin typeface="Courier New" pitchFamily="49" charset="0"/>
            </a:endParaRPr>
          </a:p>
          <a:p>
            <a:pPr lvl="1">
              <a:lnSpc>
                <a:spcPct val="70000"/>
              </a:lnSpc>
              <a:buFont typeface="Wingdings" pitchFamily="2" charset="2"/>
              <a:buNone/>
            </a:pPr>
            <a:r>
              <a:rPr lang="en-US" dirty="0" err="1">
                <a:latin typeface="Courier New" pitchFamily="49" charset="0"/>
              </a:rPr>
              <a:t>int</a:t>
            </a:r>
            <a:r>
              <a:rPr lang="en-US" dirty="0">
                <a:latin typeface="Courier New" pitchFamily="49" charset="0"/>
              </a:rPr>
              <a:t> x;</a:t>
            </a:r>
          </a:p>
          <a:p>
            <a:pPr lvl="1">
              <a:lnSpc>
                <a:spcPct val="70000"/>
              </a:lnSpc>
              <a:buFont typeface="Wingdings" pitchFamily="2" charset="2"/>
              <a:buNone/>
            </a:pPr>
            <a:r>
              <a:rPr lang="en-US" dirty="0" err="1">
                <a:latin typeface="Courier New" pitchFamily="49" charset="0"/>
              </a:rPr>
              <a:t>int</a:t>
            </a:r>
            <a:r>
              <a:rPr lang="en-US" dirty="0">
                <a:latin typeface="Courier New" pitchFamily="49" charset="0"/>
              </a:rPr>
              <a:t> y;</a:t>
            </a:r>
          </a:p>
          <a:p>
            <a:pPr lvl="1">
              <a:lnSpc>
                <a:spcPct val="90000"/>
              </a:lnSpc>
            </a:pPr>
            <a:endParaRPr lang="en-US" dirty="0"/>
          </a:p>
          <a:p>
            <a:pPr lvl="1">
              <a:lnSpc>
                <a:spcPct val="90000"/>
              </a:lnSpc>
            </a:pPr>
            <a:r>
              <a:rPr lang="en-US" dirty="0"/>
              <a:t>Part of the </a:t>
            </a:r>
            <a:r>
              <a:rPr lang="en-US" dirty="0" smtClean="0"/>
              <a:t>compute</a:t>
            </a:r>
          </a:p>
          <a:p>
            <a:pPr lvl="1">
              <a:lnSpc>
                <a:spcPct val="90000"/>
              </a:lnSpc>
            </a:pPr>
            <a:r>
              <a:rPr lang="en-US" dirty="0">
                <a:latin typeface="Courier New" pitchFamily="49" charset="0"/>
              </a:rPr>
              <a:t> </a:t>
            </a:r>
            <a:r>
              <a:rPr lang="en-US" dirty="0" smtClean="0">
                <a:latin typeface="Courier New" pitchFamily="49" charset="0"/>
              </a:rPr>
              <a:t> x      </a:t>
            </a:r>
            <a:r>
              <a:rPr lang="en-US" dirty="0">
                <a:latin typeface="Courier New" pitchFamily="49" charset="0"/>
              </a:rPr>
              <a:t>y </a:t>
            </a:r>
            <a:endParaRPr lang="en-US" dirty="0" smtClean="0">
              <a:latin typeface="Courier New" pitchFamily="49" charset="0"/>
            </a:endParaRPr>
          </a:p>
          <a:p>
            <a:pPr lvl="1">
              <a:lnSpc>
                <a:spcPct val="90000"/>
              </a:lnSpc>
              <a:buNone/>
            </a:pPr>
            <a:r>
              <a:rPr lang="en-US" dirty="0" smtClean="0">
                <a:latin typeface="Courier New" pitchFamily="49" charset="0"/>
              </a:rPr>
              <a:t> </a:t>
            </a:r>
          </a:p>
          <a:p>
            <a:pPr lvl="1">
              <a:lnSpc>
                <a:spcPct val="70000"/>
              </a:lnSpc>
              <a:buFont typeface="Wingdings" pitchFamily="2" charset="2"/>
              <a:buNone/>
            </a:pPr>
            <a:r>
              <a:rPr lang="en-US" dirty="0" smtClean="0"/>
              <a:t>(</a:t>
            </a:r>
            <a:r>
              <a:rPr lang="en-US" dirty="0"/>
              <a:t>The memory has no values in it yet.)</a:t>
            </a:r>
            <a:endParaRPr lang="en-US" sz="800" dirty="0">
              <a:latin typeface="Courier New" pitchFamily="49" charset="0"/>
            </a:endParaRPr>
          </a:p>
        </p:txBody>
      </p:sp>
      <p:grpSp>
        <p:nvGrpSpPr>
          <p:cNvPr id="2" name="Group 4"/>
          <p:cNvGrpSpPr>
            <a:grpSpLocks/>
          </p:cNvGrpSpPr>
          <p:nvPr/>
        </p:nvGrpSpPr>
        <p:grpSpPr bwMode="auto">
          <a:xfrm>
            <a:off x="2123728" y="4653136"/>
            <a:ext cx="2438400" cy="609600"/>
            <a:chOff x="864" y="2448"/>
            <a:chExt cx="1536" cy="384"/>
          </a:xfrm>
        </p:grpSpPr>
        <p:sp>
          <p:nvSpPr>
            <p:cNvPr id="1431557" name="Rectangle 5"/>
            <p:cNvSpPr>
              <a:spLocks noChangeArrowheads="1"/>
            </p:cNvSpPr>
            <p:nvPr/>
          </p:nvSpPr>
          <p:spPr bwMode="auto">
            <a:xfrm>
              <a:off x="864" y="2448"/>
              <a:ext cx="384" cy="384"/>
            </a:xfrm>
            <a:prstGeom prst="rect">
              <a:avLst/>
            </a:prstGeom>
            <a:noFill/>
            <a:ln w="9525">
              <a:solidFill>
                <a:schemeClr val="tx1"/>
              </a:solidFill>
              <a:miter lim="800000"/>
              <a:headEnd/>
              <a:tailEnd/>
            </a:ln>
            <a:effectLst/>
          </p:spPr>
          <p:txBody>
            <a:bodyPr wrap="none" anchor="ctr"/>
            <a:lstStyle/>
            <a:p>
              <a:endParaRPr lang="en-IN"/>
            </a:p>
          </p:txBody>
        </p:sp>
        <p:sp>
          <p:nvSpPr>
            <p:cNvPr id="1431558" name="Rectangle 6"/>
            <p:cNvSpPr>
              <a:spLocks noChangeArrowheads="1"/>
            </p:cNvSpPr>
            <p:nvPr/>
          </p:nvSpPr>
          <p:spPr bwMode="auto">
            <a:xfrm>
              <a:off x="2016" y="2448"/>
              <a:ext cx="384" cy="384"/>
            </a:xfrm>
            <a:prstGeom prst="rect">
              <a:avLst/>
            </a:prstGeom>
            <a:noFill/>
            <a:ln w="9525">
              <a:solidFill>
                <a:schemeClr val="tx1"/>
              </a:solidFill>
              <a:miter lim="800000"/>
              <a:headEnd/>
              <a:tailEnd/>
            </a:ln>
            <a:effectLst/>
          </p:spPr>
          <p:txBody>
            <a:bodyPr wrap="none" anchor="ctr"/>
            <a:lstStyle/>
            <a:p>
              <a:endParaRPr lang="en-IN"/>
            </a:p>
          </p:txBody>
        </p:sp>
      </p:gr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a:xfrm>
            <a:off x="381000" y="0"/>
            <a:ext cx="8229600" cy="762000"/>
          </a:xfrm>
        </p:spPr>
        <p:txBody>
          <a:bodyPr/>
          <a:lstStyle/>
          <a:p>
            <a:r>
              <a:rPr lang="en-US" b="1" smtClean="0"/>
              <a:t>Java Basic Operators :</a:t>
            </a:r>
            <a:endParaRPr lang="en-US" smtClean="0"/>
          </a:p>
        </p:txBody>
      </p:sp>
      <p:sp>
        <p:nvSpPr>
          <p:cNvPr id="65539" name="Content Placeholder 2"/>
          <p:cNvSpPr>
            <a:spLocks noGrp="1"/>
          </p:cNvSpPr>
          <p:nvPr>
            <p:ph idx="1"/>
          </p:nvPr>
        </p:nvSpPr>
        <p:spPr>
          <a:xfrm>
            <a:off x="228600" y="990600"/>
            <a:ext cx="8763000" cy="5715000"/>
          </a:xfrm>
        </p:spPr>
        <p:txBody>
          <a:bodyPr>
            <a:normAutofit fontScale="92500" lnSpcReduction="20000"/>
          </a:bodyPr>
          <a:lstStyle/>
          <a:p>
            <a:pPr>
              <a:buFont typeface="Wingdings 2" pitchFamily="18" charset="2"/>
              <a:buNone/>
            </a:pPr>
            <a:r>
              <a:rPr lang="en-US" dirty="0" smtClean="0"/>
              <a:t>Java provides a rich set of operators to manipulate variables.</a:t>
            </a:r>
          </a:p>
          <a:p>
            <a:pPr>
              <a:buFont typeface="Wingdings 2" pitchFamily="18" charset="2"/>
              <a:buNone/>
            </a:pPr>
            <a:endParaRPr lang="en-US" dirty="0" smtClean="0"/>
          </a:p>
          <a:p>
            <a:pPr>
              <a:buFont typeface="Wingdings 2" pitchFamily="18" charset="2"/>
              <a:buNone/>
            </a:pPr>
            <a:r>
              <a:rPr lang="en-US" dirty="0" smtClean="0"/>
              <a:t>			                                         </a:t>
            </a:r>
          </a:p>
          <a:p>
            <a:pPr>
              <a:buFont typeface="Wingdings 2" pitchFamily="18" charset="2"/>
              <a:buNone/>
            </a:pPr>
            <a:endParaRPr lang="en-US" dirty="0" smtClean="0"/>
          </a:p>
          <a:p>
            <a:pPr>
              <a:buFont typeface="Wingdings 2" pitchFamily="18" charset="2"/>
              <a:buNone/>
            </a:pPr>
            <a:r>
              <a:rPr lang="en-US" dirty="0" smtClean="0"/>
              <a:t>We can divide </a:t>
            </a:r>
            <a:r>
              <a:rPr lang="en-US" dirty="0" smtClean="0"/>
              <a:t>Java </a:t>
            </a:r>
            <a:r>
              <a:rPr lang="en-US" dirty="0" smtClean="0"/>
              <a:t>operators into the following </a:t>
            </a:r>
          </a:p>
          <a:p>
            <a:pPr>
              <a:buFont typeface="Wingdings 2" pitchFamily="18" charset="2"/>
              <a:buNone/>
            </a:pPr>
            <a:r>
              <a:rPr lang="en-US" dirty="0" smtClean="0"/>
              <a:t>groups:</a:t>
            </a:r>
          </a:p>
          <a:p>
            <a:pPr lvl="1"/>
            <a:r>
              <a:rPr lang="en-US" dirty="0" smtClean="0"/>
              <a:t>Arithmetic Operators</a:t>
            </a:r>
          </a:p>
          <a:p>
            <a:pPr lvl="1"/>
            <a:r>
              <a:rPr lang="en-US" dirty="0" smtClean="0"/>
              <a:t>Relational Operators</a:t>
            </a:r>
          </a:p>
          <a:p>
            <a:pPr lvl="1"/>
            <a:r>
              <a:rPr lang="en-US" dirty="0" smtClean="0"/>
              <a:t>Bitwise Operators</a:t>
            </a:r>
          </a:p>
          <a:p>
            <a:pPr lvl="1"/>
            <a:r>
              <a:rPr lang="en-US" dirty="0" smtClean="0"/>
              <a:t>Logical Operators</a:t>
            </a:r>
          </a:p>
          <a:p>
            <a:pPr lvl="1"/>
            <a:r>
              <a:rPr lang="en-US" dirty="0" smtClean="0"/>
              <a:t>Assignment Operators</a:t>
            </a:r>
          </a:p>
          <a:p>
            <a:pPr lvl="1"/>
            <a:r>
              <a:rPr lang="en-US" dirty="0" smtClean="0"/>
              <a:t>Misc Operators</a:t>
            </a:r>
          </a:p>
          <a:p>
            <a:endParaRPr lang="en-US" dirty="0" smtClean="0"/>
          </a:p>
        </p:txBody>
      </p:sp>
      <p:sp>
        <p:nvSpPr>
          <p:cNvPr id="4" name="Rectangle 3"/>
          <p:cNvSpPr/>
          <p:nvPr/>
        </p:nvSpPr>
        <p:spPr>
          <a:xfrm>
            <a:off x="3124200" y="2057400"/>
            <a:ext cx="2362200" cy="6096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600" b="1" dirty="0">
                <a:solidFill>
                  <a:schemeClr val="accent2">
                    <a:lumMod val="50000"/>
                  </a:schemeClr>
                </a:solidFill>
              </a:rPr>
              <a:t>a    </a:t>
            </a:r>
            <a:r>
              <a:rPr lang="en-US" sz="4400" b="1" dirty="0">
                <a:solidFill>
                  <a:srgbClr val="C00000"/>
                </a:solidFill>
              </a:rPr>
              <a:t>+ </a:t>
            </a:r>
            <a:r>
              <a:rPr lang="en-US" sz="3600" b="1" dirty="0">
                <a:solidFill>
                  <a:schemeClr val="accent2">
                    <a:lumMod val="50000"/>
                  </a:schemeClr>
                </a:solidFill>
              </a:rPr>
              <a:t>  b</a:t>
            </a:r>
          </a:p>
        </p:txBody>
      </p:sp>
      <p:sp>
        <p:nvSpPr>
          <p:cNvPr id="9" name="Oval 8"/>
          <p:cNvSpPr/>
          <p:nvPr/>
        </p:nvSpPr>
        <p:spPr>
          <a:xfrm>
            <a:off x="5715000" y="1524000"/>
            <a:ext cx="19812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operator</a:t>
            </a:r>
          </a:p>
        </p:txBody>
      </p:sp>
      <p:cxnSp>
        <p:nvCxnSpPr>
          <p:cNvPr id="14" name="Straight Arrow Connector 13"/>
          <p:cNvCxnSpPr>
            <a:stCxn id="15" idx="2"/>
          </p:cNvCxnSpPr>
          <p:nvPr/>
        </p:nvCxnSpPr>
        <p:spPr>
          <a:xfrm rot="10800000">
            <a:off x="5181600" y="2514600"/>
            <a:ext cx="6858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5867400" y="2286000"/>
            <a:ext cx="19812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operand</a:t>
            </a:r>
          </a:p>
        </p:txBody>
      </p:sp>
      <p:cxnSp>
        <p:nvCxnSpPr>
          <p:cNvPr id="33" name="Straight Arrow Connector 32"/>
          <p:cNvCxnSpPr>
            <a:stCxn id="34" idx="6"/>
          </p:cNvCxnSpPr>
          <p:nvPr/>
        </p:nvCxnSpPr>
        <p:spPr>
          <a:xfrm>
            <a:off x="2667000" y="2400300"/>
            <a:ext cx="6858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685800" y="2133600"/>
            <a:ext cx="19812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operand</a:t>
            </a:r>
          </a:p>
        </p:txBody>
      </p:sp>
      <p:cxnSp>
        <p:nvCxnSpPr>
          <p:cNvPr id="38" name="Straight Arrow Connector 37"/>
          <p:cNvCxnSpPr/>
          <p:nvPr/>
        </p:nvCxnSpPr>
        <p:spPr>
          <a:xfrm rot="10800000" flipV="1">
            <a:off x="4343400" y="1828800"/>
            <a:ext cx="12954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Content Placeholder 2"/>
          <p:cNvSpPr>
            <a:spLocks noGrp="1"/>
          </p:cNvSpPr>
          <p:nvPr>
            <p:ph idx="1"/>
          </p:nvPr>
        </p:nvSpPr>
        <p:spPr>
          <a:xfrm>
            <a:off x="457200" y="0"/>
            <a:ext cx="8229600" cy="3200400"/>
          </a:xfrm>
        </p:spPr>
        <p:txBody>
          <a:bodyPr>
            <a:normAutofit fontScale="92500" lnSpcReduction="20000"/>
          </a:bodyPr>
          <a:lstStyle/>
          <a:p>
            <a:pPr>
              <a:buFont typeface="Wingdings 2" pitchFamily="18" charset="2"/>
              <a:buNone/>
            </a:pPr>
            <a:r>
              <a:rPr lang="en-US" b="1" smtClean="0"/>
              <a:t>The Arithmetic Operators:</a:t>
            </a:r>
          </a:p>
          <a:p>
            <a:pPr>
              <a:buFont typeface="Wingdings 2" pitchFamily="18" charset="2"/>
              <a:buNone/>
            </a:pPr>
            <a:endParaRPr lang="en-US" b="1" smtClean="0"/>
          </a:p>
          <a:p>
            <a:pPr lvl="1"/>
            <a:r>
              <a:rPr lang="en-US" smtClean="0"/>
              <a:t>Arithmetic operators are used in mathematical expressions in the same way that they are used in algebra. The following table lists the arithmetic operators:</a:t>
            </a:r>
          </a:p>
          <a:p>
            <a:pPr lvl="1"/>
            <a:r>
              <a:rPr lang="en-US" smtClean="0"/>
              <a:t>Assume integer variable A holds 10 and variable B holds 20 then:</a:t>
            </a:r>
          </a:p>
          <a:p>
            <a:endParaRPr lang="en-US" smtClean="0"/>
          </a:p>
        </p:txBody>
      </p:sp>
      <p:pic>
        <p:nvPicPr>
          <p:cNvPr id="66563" name="Picture 2" descr="C:\Users\Prabhat Shukla\Desktop\op.PNG"/>
          <p:cNvPicPr>
            <a:picLocks noChangeAspect="1" noChangeArrowheads="1"/>
          </p:cNvPicPr>
          <p:nvPr/>
        </p:nvPicPr>
        <p:blipFill>
          <a:blip r:embed="rId3" cstate="print"/>
          <a:srcRect/>
          <a:stretch>
            <a:fillRect/>
          </a:stretch>
        </p:blipFill>
        <p:spPr bwMode="auto">
          <a:xfrm>
            <a:off x="457200" y="3276600"/>
            <a:ext cx="8305800" cy="3505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Content Placeholder 2"/>
          <p:cNvSpPr>
            <a:spLocks noGrp="1"/>
          </p:cNvSpPr>
          <p:nvPr>
            <p:ph idx="1"/>
          </p:nvPr>
        </p:nvSpPr>
        <p:spPr>
          <a:xfrm>
            <a:off x="457200" y="152400"/>
            <a:ext cx="8229600" cy="2743200"/>
          </a:xfrm>
        </p:spPr>
        <p:txBody>
          <a:bodyPr>
            <a:normAutofit fontScale="92500" lnSpcReduction="10000"/>
          </a:bodyPr>
          <a:lstStyle/>
          <a:p>
            <a:pPr>
              <a:buFont typeface="Wingdings 2" pitchFamily="18" charset="2"/>
              <a:buNone/>
            </a:pPr>
            <a:r>
              <a:rPr lang="en-US" b="1" smtClean="0"/>
              <a:t>The Relational Operators:</a:t>
            </a:r>
          </a:p>
          <a:p>
            <a:pPr>
              <a:buFont typeface="Wingdings 2" pitchFamily="18" charset="2"/>
              <a:buNone/>
            </a:pPr>
            <a:endParaRPr lang="en-US" b="1" smtClean="0"/>
          </a:p>
          <a:p>
            <a:pPr lvl="1"/>
            <a:r>
              <a:rPr lang="en-US" smtClean="0"/>
              <a:t>There are following relational operators supported by Java language</a:t>
            </a:r>
          </a:p>
          <a:p>
            <a:pPr lvl="1"/>
            <a:r>
              <a:rPr lang="en-US" smtClean="0"/>
              <a:t>Assume variable A holds 10 and variable B holds 20 then:</a:t>
            </a:r>
          </a:p>
          <a:p>
            <a:endParaRPr lang="en-US" smtClean="0"/>
          </a:p>
        </p:txBody>
      </p:sp>
      <p:pic>
        <p:nvPicPr>
          <p:cNvPr id="67587" name="Picture 2" descr="C:\Users\Prabhat Shukla\Desktop\rop.PNG"/>
          <p:cNvPicPr>
            <a:picLocks noChangeAspect="1" noChangeArrowheads="1"/>
          </p:cNvPicPr>
          <p:nvPr/>
        </p:nvPicPr>
        <p:blipFill>
          <a:blip r:embed="rId3" cstate="print"/>
          <a:srcRect/>
          <a:stretch>
            <a:fillRect/>
          </a:stretch>
        </p:blipFill>
        <p:spPr bwMode="auto">
          <a:xfrm>
            <a:off x="609600" y="2438400"/>
            <a:ext cx="8229600" cy="4267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Content Placeholder 2"/>
          <p:cNvSpPr>
            <a:spLocks noGrp="1"/>
          </p:cNvSpPr>
          <p:nvPr>
            <p:ph idx="1"/>
          </p:nvPr>
        </p:nvSpPr>
        <p:spPr>
          <a:xfrm>
            <a:off x="533400" y="609600"/>
            <a:ext cx="8229600" cy="4389438"/>
          </a:xfrm>
        </p:spPr>
        <p:txBody>
          <a:bodyPr>
            <a:normAutofit fontScale="77500" lnSpcReduction="20000"/>
          </a:bodyPr>
          <a:lstStyle/>
          <a:p>
            <a:r>
              <a:rPr lang="en-US" b="1" smtClean="0"/>
              <a:t>The Bitwise Operators:</a:t>
            </a:r>
          </a:p>
          <a:p>
            <a:pPr lvl="1"/>
            <a:r>
              <a:rPr lang="en-US" smtClean="0"/>
              <a:t>Java defines several bitwise operators which can be applied to the integer types, long, int, short, char, and byte.</a:t>
            </a:r>
          </a:p>
          <a:p>
            <a:pPr lvl="1"/>
            <a:r>
              <a:rPr lang="en-US" smtClean="0"/>
              <a:t>Bitwise operator works on bits and perform bit by bit operation. Assume if a = 60; and b = 13; Now in binary format they will be as follows:</a:t>
            </a:r>
          </a:p>
          <a:p>
            <a:pPr lvl="1">
              <a:buFont typeface="Wingdings 2" pitchFamily="18" charset="2"/>
              <a:buNone/>
            </a:pPr>
            <a:r>
              <a:rPr lang="pt-BR" smtClean="0"/>
              <a:t>a = 0011 1100</a:t>
            </a:r>
          </a:p>
          <a:p>
            <a:pPr lvl="1">
              <a:buFont typeface="Wingdings 2" pitchFamily="18" charset="2"/>
              <a:buNone/>
            </a:pPr>
            <a:r>
              <a:rPr lang="pt-BR" smtClean="0"/>
              <a:t>b = 0000 1101</a:t>
            </a:r>
          </a:p>
          <a:p>
            <a:pPr lvl="1">
              <a:buFont typeface="Wingdings 2" pitchFamily="18" charset="2"/>
              <a:buNone/>
            </a:pPr>
            <a:r>
              <a:rPr lang="pt-BR" smtClean="0"/>
              <a:t>-----------------</a:t>
            </a:r>
          </a:p>
          <a:p>
            <a:pPr lvl="1">
              <a:buFont typeface="Wingdings 2" pitchFamily="18" charset="2"/>
              <a:buNone/>
            </a:pPr>
            <a:r>
              <a:rPr lang="pt-BR" smtClean="0"/>
              <a:t>a&amp;b = 0000 1100</a:t>
            </a:r>
          </a:p>
          <a:p>
            <a:pPr lvl="1">
              <a:buFont typeface="Wingdings 2" pitchFamily="18" charset="2"/>
              <a:buNone/>
            </a:pPr>
            <a:r>
              <a:rPr lang="pt-BR" smtClean="0"/>
              <a:t>a|b = 0011 1101</a:t>
            </a:r>
          </a:p>
          <a:p>
            <a:pPr lvl="1">
              <a:buFont typeface="Wingdings 2" pitchFamily="18" charset="2"/>
              <a:buNone/>
            </a:pPr>
            <a:r>
              <a:rPr lang="pt-BR" smtClean="0"/>
              <a:t>a^b = 0011 0001</a:t>
            </a:r>
          </a:p>
          <a:p>
            <a:pPr lvl="1">
              <a:buFont typeface="Wingdings 2" pitchFamily="18" charset="2"/>
              <a:buNone/>
            </a:pPr>
            <a:r>
              <a:rPr lang="pt-BR" smtClean="0"/>
              <a:t>~a  = 1100 0011</a:t>
            </a:r>
          </a:p>
          <a:p>
            <a:pPr lvl="1"/>
            <a:endParaRPr lang="en-US" smtClean="0"/>
          </a:p>
          <a:p>
            <a:endParaRPr lang="en-US"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73410"/>
            <a:ext cx="8229600" cy="4095750"/>
          </a:xfrm>
        </p:spPr>
        <p:txBody>
          <a:bodyPr/>
          <a:lstStyle/>
          <a:p>
            <a:pPr algn="ctr">
              <a:defRPr/>
            </a:pPr>
            <a:r>
              <a:rPr lang="en-US" sz="8800" dirty="0" smtClean="0">
                <a:effectLst>
                  <a:outerShdw blurRad="38100" dist="38100" dir="2700000" algn="tl">
                    <a:srgbClr val="000000">
                      <a:alpha val="43137"/>
                    </a:srgbClr>
                  </a:outerShdw>
                </a:effectLst>
              </a:rPr>
              <a:t>Java </a:t>
            </a:r>
            <a:br>
              <a:rPr lang="en-US" sz="8800" dirty="0" smtClean="0">
                <a:effectLst>
                  <a:outerShdw blurRad="38100" dist="38100" dir="2700000" algn="tl">
                    <a:srgbClr val="000000">
                      <a:alpha val="43137"/>
                    </a:srgbClr>
                  </a:outerShdw>
                </a:effectLst>
              </a:rPr>
            </a:br>
            <a:r>
              <a:rPr lang="en-US" sz="8800" dirty="0" smtClean="0">
                <a:effectLst>
                  <a:outerShdw blurRad="38100" dist="38100" dir="2700000" algn="tl">
                    <a:srgbClr val="000000">
                      <a:alpha val="43137"/>
                    </a:srgbClr>
                  </a:outerShdw>
                </a:effectLst>
              </a:rPr>
              <a:t>Data Types</a:t>
            </a:r>
            <a:endParaRPr lang="en-US" sz="8800"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Picture 2" descr="C:\Users\Prabhat Shukla\Desktop\betop.PNG"/>
          <p:cNvPicPr>
            <a:picLocks noChangeAspect="1" noChangeArrowheads="1"/>
          </p:cNvPicPr>
          <p:nvPr/>
        </p:nvPicPr>
        <p:blipFill>
          <a:blip r:embed="rId3" cstate="print"/>
          <a:srcRect/>
          <a:stretch>
            <a:fillRect/>
          </a:stretch>
        </p:blipFill>
        <p:spPr bwMode="auto">
          <a:xfrm>
            <a:off x="381000" y="990600"/>
            <a:ext cx="8458200" cy="5391150"/>
          </a:xfrm>
          <a:prstGeom prst="rect">
            <a:avLst/>
          </a:prstGeom>
          <a:noFill/>
          <a:ln w="9525">
            <a:noFill/>
            <a:miter lim="800000"/>
            <a:headEnd/>
            <a:tailEnd/>
          </a:ln>
        </p:spPr>
      </p:pic>
      <p:sp>
        <p:nvSpPr>
          <p:cNvPr id="69635" name="Rectangle 4"/>
          <p:cNvSpPr>
            <a:spLocks noChangeArrowheads="1"/>
          </p:cNvSpPr>
          <p:nvPr/>
        </p:nvSpPr>
        <p:spPr bwMode="auto">
          <a:xfrm>
            <a:off x="762000" y="457200"/>
            <a:ext cx="3260725" cy="461963"/>
          </a:xfrm>
          <a:prstGeom prst="rect">
            <a:avLst/>
          </a:prstGeom>
          <a:noFill/>
          <a:ln w="9525">
            <a:noFill/>
            <a:miter lim="800000"/>
            <a:headEnd/>
            <a:tailEnd/>
          </a:ln>
        </p:spPr>
        <p:txBody>
          <a:bodyPr wrap="none">
            <a:spAutoFit/>
          </a:bodyPr>
          <a:lstStyle/>
          <a:p>
            <a:r>
              <a:rPr lang="en-US" b="1"/>
              <a:t>The Bitwise Operators: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Content Placeholder 2"/>
          <p:cNvSpPr>
            <a:spLocks noGrp="1"/>
          </p:cNvSpPr>
          <p:nvPr>
            <p:ph idx="1"/>
          </p:nvPr>
        </p:nvSpPr>
        <p:spPr>
          <a:xfrm>
            <a:off x="457200" y="152400"/>
            <a:ext cx="8229600" cy="2667000"/>
          </a:xfrm>
        </p:spPr>
        <p:txBody>
          <a:bodyPr/>
          <a:lstStyle/>
          <a:p>
            <a:r>
              <a:rPr lang="en-US" b="1" smtClean="0"/>
              <a:t>The Logical Operators:</a:t>
            </a:r>
          </a:p>
          <a:p>
            <a:endParaRPr lang="en-US" b="1" smtClean="0"/>
          </a:p>
          <a:p>
            <a:pPr lvl="1"/>
            <a:r>
              <a:rPr lang="en-US" smtClean="0"/>
              <a:t>The following table lists the logical operators:</a:t>
            </a:r>
          </a:p>
          <a:p>
            <a:pPr lvl="1"/>
            <a:r>
              <a:rPr lang="en-US" smtClean="0"/>
              <a:t>Assume boolean variables A holds true and variable B holds false then:</a:t>
            </a:r>
          </a:p>
          <a:p>
            <a:endParaRPr lang="en-US" smtClean="0"/>
          </a:p>
        </p:txBody>
      </p:sp>
      <p:pic>
        <p:nvPicPr>
          <p:cNvPr id="70659" name="Picture 2" descr="C:\Users\Prabhat Shukla\Desktop\logiop.PNG"/>
          <p:cNvPicPr>
            <a:picLocks noChangeAspect="1" noChangeArrowheads="1"/>
          </p:cNvPicPr>
          <p:nvPr/>
        </p:nvPicPr>
        <p:blipFill>
          <a:blip r:embed="rId3" cstate="print"/>
          <a:srcRect/>
          <a:stretch>
            <a:fillRect/>
          </a:stretch>
        </p:blipFill>
        <p:spPr bwMode="auto">
          <a:xfrm>
            <a:off x="990600" y="2614613"/>
            <a:ext cx="7620000" cy="27193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Content Placeholder 2"/>
          <p:cNvSpPr>
            <a:spLocks noGrp="1"/>
          </p:cNvSpPr>
          <p:nvPr>
            <p:ph idx="1"/>
          </p:nvPr>
        </p:nvSpPr>
        <p:spPr>
          <a:xfrm>
            <a:off x="0" y="533400"/>
            <a:ext cx="2971800" cy="4876800"/>
          </a:xfrm>
        </p:spPr>
        <p:txBody>
          <a:bodyPr>
            <a:normAutofit fontScale="92500" lnSpcReduction="10000"/>
          </a:bodyPr>
          <a:lstStyle/>
          <a:p>
            <a:r>
              <a:rPr lang="en-US" b="1" smtClean="0"/>
              <a:t>The </a:t>
            </a:r>
          </a:p>
          <a:p>
            <a:pPr>
              <a:buFont typeface="Wingdings 2" pitchFamily="18" charset="2"/>
              <a:buNone/>
            </a:pPr>
            <a:r>
              <a:rPr lang="en-US" b="1" smtClean="0"/>
              <a:t>    Assignment Operators:</a:t>
            </a:r>
          </a:p>
          <a:p>
            <a:pPr>
              <a:buFont typeface="Wingdings 2" pitchFamily="18" charset="2"/>
              <a:buNone/>
            </a:pPr>
            <a:endParaRPr lang="en-US" b="1" smtClean="0"/>
          </a:p>
          <a:p>
            <a:pPr lvl="1"/>
            <a:r>
              <a:rPr lang="en-US" smtClean="0"/>
              <a:t>There are following assignment operators supported </a:t>
            </a:r>
          </a:p>
          <a:p>
            <a:pPr lvl="1">
              <a:buFont typeface="Wingdings 2" pitchFamily="18" charset="2"/>
              <a:buNone/>
            </a:pPr>
            <a:r>
              <a:rPr lang="en-US" smtClean="0"/>
              <a:t>   by Java </a:t>
            </a:r>
          </a:p>
          <a:p>
            <a:pPr lvl="1">
              <a:buFont typeface="Wingdings 2" pitchFamily="18" charset="2"/>
              <a:buNone/>
            </a:pPr>
            <a:r>
              <a:rPr lang="en-US" smtClean="0"/>
              <a:t>   language:</a:t>
            </a:r>
          </a:p>
          <a:p>
            <a:endParaRPr lang="en-US" smtClean="0"/>
          </a:p>
        </p:txBody>
      </p:sp>
      <p:pic>
        <p:nvPicPr>
          <p:cNvPr id="71683" name="Picture 3" descr="C:\Users\Prabhat Shukla\Desktop\kkk.PNG"/>
          <p:cNvPicPr>
            <a:picLocks noChangeAspect="1" noChangeArrowheads="1"/>
          </p:cNvPicPr>
          <p:nvPr/>
        </p:nvPicPr>
        <p:blipFill>
          <a:blip r:embed="rId3" cstate="print"/>
          <a:srcRect/>
          <a:stretch>
            <a:fillRect/>
          </a:stretch>
        </p:blipFill>
        <p:spPr bwMode="auto">
          <a:xfrm>
            <a:off x="2438400" y="0"/>
            <a:ext cx="67056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Content Placeholder 2"/>
          <p:cNvSpPr>
            <a:spLocks noGrp="1"/>
          </p:cNvSpPr>
          <p:nvPr>
            <p:ph idx="1"/>
          </p:nvPr>
        </p:nvSpPr>
        <p:spPr>
          <a:xfrm>
            <a:off x="0" y="0"/>
            <a:ext cx="8686800" cy="4343400"/>
          </a:xfrm>
        </p:spPr>
        <p:txBody>
          <a:bodyPr>
            <a:normAutofit fontScale="92500" lnSpcReduction="20000"/>
          </a:bodyPr>
          <a:lstStyle/>
          <a:p>
            <a:endParaRPr lang="en-US" b="1" smtClean="0"/>
          </a:p>
          <a:p>
            <a:r>
              <a:rPr lang="en-US" b="1" smtClean="0"/>
              <a:t>Misc Operators</a:t>
            </a:r>
          </a:p>
          <a:p>
            <a:pPr lvl="1"/>
            <a:r>
              <a:rPr lang="en-US" smtClean="0"/>
              <a:t>There are few other operators supported by Java Language.</a:t>
            </a:r>
          </a:p>
          <a:p>
            <a:pPr lvl="1">
              <a:buFont typeface="Wingdings 2" pitchFamily="18" charset="2"/>
              <a:buNone/>
            </a:pPr>
            <a:endParaRPr lang="en-US" smtClean="0"/>
          </a:p>
          <a:p>
            <a:r>
              <a:rPr lang="en-US" b="1" smtClean="0"/>
              <a:t>Conditional Operator ( ? : ):</a:t>
            </a:r>
          </a:p>
          <a:p>
            <a:pPr lvl="1"/>
            <a:r>
              <a:rPr lang="en-US" smtClean="0"/>
              <a:t>Conditional operator is also known as the ternary operator. This operator consists of three operands and is used to evaluate boolean expressions. The goal of the operator is to decide which value should be assigned to the variable. The operator is written as :</a:t>
            </a:r>
          </a:p>
          <a:p>
            <a:pPr lvl="1"/>
            <a:endParaRPr lang="en-US" smtClean="0"/>
          </a:p>
        </p:txBody>
      </p:sp>
      <p:sp>
        <p:nvSpPr>
          <p:cNvPr id="4" name="Rectangle 3"/>
          <p:cNvSpPr/>
          <p:nvPr/>
        </p:nvSpPr>
        <p:spPr>
          <a:xfrm>
            <a:off x="228600" y="4648200"/>
            <a:ext cx="8763000" cy="762000"/>
          </a:xfrm>
          <a:prstGeom prst="rect">
            <a:avLst/>
          </a:prstGeom>
          <a:solidFill>
            <a:schemeClr val="accent4">
              <a:lumMod val="5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variable x = (expression)  ?  Value  if  true : value  if  false</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Content Placeholder 2"/>
          <p:cNvSpPr>
            <a:spLocks noGrp="1"/>
          </p:cNvSpPr>
          <p:nvPr>
            <p:ph idx="1"/>
          </p:nvPr>
        </p:nvSpPr>
        <p:spPr>
          <a:xfrm>
            <a:off x="457200" y="457200"/>
            <a:ext cx="8229600" cy="6324600"/>
          </a:xfrm>
          <a:ln>
            <a:solidFill>
              <a:srgbClr val="FFC000"/>
            </a:solidFill>
          </a:ln>
        </p:spPr>
        <p:txBody>
          <a:bodyPr>
            <a:normAutofit/>
          </a:bodyPr>
          <a:lstStyle/>
          <a:p>
            <a:r>
              <a:rPr lang="en-US" dirty="0" smtClean="0"/>
              <a:t>Following is the example:</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This would produce following result:</a:t>
            </a:r>
          </a:p>
        </p:txBody>
      </p:sp>
      <p:sp>
        <p:nvSpPr>
          <p:cNvPr id="4" name="Rectangle 3"/>
          <p:cNvSpPr/>
          <p:nvPr/>
        </p:nvSpPr>
        <p:spPr>
          <a:xfrm>
            <a:off x="609600" y="914400"/>
            <a:ext cx="8153400" cy="4114800"/>
          </a:xfrm>
          <a:prstGeom prst="rect">
            <a:avLst/>
          </a:prstGeom>
          <a:solidFill>
            <a:schemeClr val="accent5">
              <a:lumMod val="5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t>public class Test</a:t>
            </a:r>
          </a:p>
          <a:p>
            <a:pPr>
              <a:defRPr/>
            </a:pPr>
            <a:r>
              <a:rPr lang="en-US" dirty="0"/>
              <a:t> {</a:t>
            </a:r>
          </a:p>
          <a:p>
            <a:pPr>
              <a:defRPr/>
            </a:pPr>
            <a:r>
              <a:rPr lang="en-US" dirty="0"/>
              <a:t> public static void main(String  args[])</a:t>
            </a:r>
          </a:p>
          <a:p>
            <a:pPr>
              <a:defRPr/>
            </a:pPr>
            <a:r>
              <a:rPr lang="en-US" dirty="0"/>
              <a:t>{ </a:t>
            </a:r>
          </a:p>
          <a:p>
            <a:pPr lvl="1">
              <a:defRPr/>
            </a:pPr>
            <a:r>
              <a:rPr lang="en-US" dirty="0"/>
              <a:t>int a , b; a = 10; b = (a == 1) ? 20: 30;</a:t>
            </a:r>
          </a:p>
          <a:p>
            <a:pPr lvl="1">
              <a:defRPr/>
            </a:pPr>
            <a:r>
              <a:rPr lang="en-US" dirty="0"/>
              <a:t> System.out.println( "Value of b is : " + b ); </a:t>
            </a:r>
          </a:p>
          <a:p>
            <a:pPr lvl="1">
              <a:defRPr/>
            </a:pPr>
            <a:r>
              <a:rPr lang="en-US" dirty="0"/>
              <a:t>b = (a == 10) ? 20: 30;</a:t>
            </a:r>
          </a:p>
          <a:p>
            <a:pPr lvl="1">
              <a:defRPr/>
            </a:pPr>
            <a:r>
              <a:rPr lang="en-US" dirty="0"/>
              <a:t> System.out.println( "Value of b is : " + b ); </a:t>
            </a:r>
          </a:p>
          <a:p>
            <a:pPr>
              <a:defRPr/>
            </a:pPr>
            <a:r>
              <a:rPr lang="en-US" dirty="0"/>
              <a:t>} }</a:t>
            </a:r>
          </a:p>
        </p:txBody>
      </p:sp>
      <p:sp>
        <p:nvSpPr>
          <p:cNvPr id="5" name="Rectangle 4"/>
          <p:cNvSpPr/>
          <p:nvPr/>
        </p:nvSpPr>
        <p:spPr>
          <a:xfrm>
            <a:off x="990600" y="5674568"/>
            <a:ext cx="3962400" cy="1066800"/>
          </a:xfrm>
          <a:prstGeom prst="rect">
            <a:avLst/>
          </a:prstGeom>
          <a:solidFill>
            <a:schemeClr val="accent5">
              <a:lumMod val="5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Value of b is : 30 </a:t>
            </a:r>
          </a:p>
          <a:p>
            <a:pPr algn="ctr">
              <a:defRPr/>
            </a:pPr>
            <a:r>
              <a:rPr lang="en-US" dirty="0"/>
              <a:t>Value of b is : 20</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Content Placeholder 2"/>
          <p:cNvSpPr>
            <a:spLocks noGrp="1"/>
          </p:cNvSpPr>
          <p:nvPr>
            <p:ph idx="1"/>
          </p:nvPr>
        </p:nvSpPr>
        <p:spPr>
          <a:xfrm>
            <a:off x="76200" y="670520"/>
            <a:ext cx="9067800" cy="5638800"/>
          </a:xfrm>
        </p:spPr>
        <p:txBody>
          <a:bodyPr>
            <a:normAutofit fontScale="92500" lnSpcReduction="20000"/>
          </a:bodyPr>
          <a:lstStyle/>
          <a:p>
            <a:pPr>
              <a:buFont typeface="Wingdings 2" pitchFamily="18" charset="2"/>
              <a:buNone/>
            </a:pPr>
            <a:r>
              <a:rPr lang="en-US" b="1" dirty="0" smtClean="0"/>
              <a:t>Instance Of Operator:</a:t>
            </a:r>
          </a:p>
          <a:p>
            <a:r>
              <a:rPr lang="en-US" dirty="0" smtClean="0"/>
              <a:t>This operator is used only for object reference variables. The operator checks whether the object is of a particular type(class type or interface type). </a:t>
            </a:r>
            <a:r>
              <a:rPr lang="en-US" dirty="0" err="1" smtClean="0"/>
              <a:t>instanceOf</a:t>
            </a:r>
            <a:r>
              <a:rPr lang="en-US" dirty="0" smtClean="0"/>
              <a:t> operator is </a:t>
            </a:r>
            <a:r>
              <a:rPr lang="en-US" dirty="0" err="1" smtClean="0"/>
              <a:t>wriiten</a:t>
            </a:r>
            <a:r>
              <a:rPr lang="en-US" dirty="0" smtClean="0"/>
              <a:t> as:</a:t>
            </a:r>
          </a:p>
          <a:p>
            <a:pPr>
              <a:buFont typeface="Wingdings 2" pitchFamily="18" charset="2"/>
              <a:buNone/>
            </a:pPr>
            <a:endParaRPr lang="en-US" dirty="0" smtClean="0"/>
          </a:p>
          <a:p>
            <a:pPr>
              <a:buFont typeface="Wingdings 2" pitchFamily="18" charset="2"/>
              <a:buNone/>
            </a:pPr>
            <a:r>
              <a:rPr lang="en-US" dirty="0" smtClean="0">
                <a:solidFill>
                  <a:srgbClr val="C00000"/>
                </a:solidFill>
              </a:rPr>
              <a:t>( Object reference variable ) </a:t>
            </a:r>
            <a:r>
              <a:rPr lang="en-US" dirty="0" err="1" smtClean="0">
                <a:solidFill>
                  <a:srgbClr val="C00000"/>
                </a:solidFill>
              </a:rPr>
              <a:t>instanceOf</a:t>
            </a:r>
            <a:r>
              <a:rPr lang="en-US" dirty="0" smtClean="0">
                <a:solidFill>
                  <a:srgbClr val="C00000"/>
                </a:solidFill>
              </a:rPr>
              <a:t> (class/interface type)</a:t>
            </a:r>
          </a:p>
          <a:p>
            <a:pPr>
              <a:buFont typeface="Wingdings 2" pitchFamily="18" charset="2"/>
              <a:buNone/>
            </a:pPr>
            <a:r>
              <a:rPr lang="en-US" dirty="0" smtClean="0"/>
              <a:t> </a:t>
            </a:r>
          </a:p>
          <a:p>
            <a:r>
              <a:rPr lang="en-US" dirty="0" smtClean="0"/>
              <a:t>If the object referred by the variable on the left side of the operator passes the IS-A check for the class/interface type on the right side then the result will be true</a:t>
            </a:r>
            <a:r>
              <a:rPr lang="en-US" dirty="0" smtClean="0"/>
              <a:t>.</a:t>
            </a:r>
            <a:endParaRPr lang="en-US" dirty="0" smtClean="0"/>
          </a:p>
          <a:p>
            <a:endParaRPr lang="en-US"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0"/>
            <a:ext cx="8229600" cy="1143000"/>
          </a:xfrm>
        </p:spPr>
        <p:txBody>
          <a:bodyPr>
            <a:normAutofit fontScale="90000"/>
          </a:bodyPr>
          <a:lstStyle/>
          <a:p>
            <a:pPr algn="ctr">
              <a:defRPr/>
            </a:pPr>
            <a:r>
              <a:rPr lang="en-US" sz="8000" dirty="0" smtClean="0">
                <a:effectLst>
                  <a:outerShdw blurRad="38100" dist="38100" dir="2700000" algn="tl">
                    <a:srgbClr val="000000">
                      <a:alpha val="43137"/>
                    </a:srgbClr>
                  </a:outerShdw>
                </a:effectLst>
              </a:rPr>
              <a:t>Type Casting</a:t>
            </a:r>
            <a:endParaRPr lang="en-US" sz="8000"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b="1" smtClean="0"/>
              <a:t>Type casting</a:t>
            </a:r>
            <a:endParaRPr lang="en-US" smtClean="0"/>
          </a:p>
        </p:txBody>
      </p:sp>
      <p:sp>
        <p:nvSpPr>
          <p:cNvPr id="49155" name="Content Placeholder 2"/>
          <p:cNvSpPr>
            <a:spLocks noGrp="1"/>
          </p:cNvSpPr>
          <p:nvPr>
            <p:ph idx="1"/>
          </p:nvPr>
        </p:nvSpPr>
        <p:spPr>
          <a:xfrm>
            <a:off x="457200" y="1484784"/>
            <a:ext cx="8229600" cy="4525963"/>
          </a:xfrm>
        </p:spPr>
        <p:txBody>
          <a:bodyPr/>
          <a:lstStyle/>
          <a:p>
            <a:r>
              <a:rPr lang="en-US" dirty="0" smtClean="0"/>
              <a:t>Conversion </a:t>
            </a:r>
            <a:r>
              <a:rPr lang="en-US" dirty="0" smtClean="0"/>
              <a:t>of one data type into another data type </a:t>
            </a:r>
            <a:r>
              <a:rPr lang="en-US" dirty="0" smtClean="0"/>
              <a:t>is called </a:t>
            </a:r>
            <a:r>
              <a:rPr lang="en-US" dirty="0" smtClean="0"/>
              <a:t>type </a:t>
            </a:r>
            <a:r>
              <a:rPr lang="en-US" dirty="0" smtClean="0"/>
              <a:t>casting</a:t>
            </a:r>
            <a:endParaRPr lang="en-US" dirty="0" smtClean="0"/>
          </a:p>
          <a:p>
            <a:pPr>
              <a:buFont typeface="Wingdings 2" pitchFamily="18" charset="2"/>
              <a:buNone/>
            </a:pPr>
            <a:r>
              <a:rPr lang="en-US" dirty="0" smtClean="0"/>
              <a:t>   </a:t>
            </a:r>
            <a:r>
              <a:rPr lang="en-US" dirty="0" err="1" smtClean="0"/>
              <a:t>int</a:t>
            </a:r>
            <a:r>
              <a:rPr lang="en-US" dirty="0" smtClean="0"/>
              <a:t> m=10;			</a:t>
            </a:r>
            <a:r>
              <a:rPr lang="en-US" dirty="0" err="1" smtClean="0"/>
              <a:t>int</a:t>
            </a:r>
            <a:r>
              <a:rPr lang="en-US" dirty="0" smtClean="0"/>
              <a:t> m=10;</a:t>
            </a:r>
          </a:p>
          <a:p>
            <a:pPr>
              <a:buFont typeface="Wingdings 2" pitchFamily="18" charset="2"/>
              <a:buNone/>
            </a:pPr>
            <a:r>
              <a:rPr lang="en-US" dirty="0" smtClean="0"/>
              <a:t>	</a:t>
            </a:r>
            <a:r>
              <a:rPr lang="en-US" dirty="0" err="1" smtClean="0"/>
              <a:t>int</a:t>
            </a:r>
            <a:r>
              <a:rPr lang="en-US" dirty="0" smtClean="0"/>
              <a:t> f=3;			          </a:t>
            </a:r>
            <a:r>
              <a:rPr lang="en-US" dirty="0" err="1" smtClean="0"/>
              <a:t>int</a:t>
            </a:r>
            <a:r>
              <a:rPr lang="en-US" dirty="0" smtClean="0"/>
              <a:t> f=3;</a:t>
            </a:r>
          </a:p>
          <a:p>
            <a:pPr>
              <a:buFont typeface="Wingdings 2" pitchFamily="18" charset="2"/>
              <a:buNone/>
            </a:pPr>
            <a:r>
              <a:rPr lang="en-US" dirty="0" smtClean="0"/>
              <a:t>	</a:t>
            </a:r>
            <a:r>
              <a:rPr lang="en-US" dirty="0" err="1" smtClean="0"/>
              <a:t>int</a:t>
            </a:r>
            <a:r>
              <a:rPr lang="en-US" dirty="0" smtClean="0"/>
              <a:t> r=m/f;			float r=float m/f;</a:t>
            </a:r>
          </a:p>
          <a:p>
            <a:endParaRPr lang="en-US"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smtClean="0"/>
              <a:t>Types</a:t>
            </a:r>
          </a:p>
        </p:txBody>
      </p:sp>
      <p:sp>
        <p:nvSpPr>
          <p:cNvPr id="50179" name="Content Placeholder 2"/>
          <p:cNvSpPr>
            <a:spLocks noGrp="1"/>
          </p:cNvSpPr>
          <p:nvPr>
            <p:ph idx="1"/>
          </p:nvPr>
        </p:nvSpPr>
        <p:spPr/>
        <p:txBody>
          <a:bodyPr/>
          <a:lstStyle/>
          <a:p>
            <a:r>
              <a:rPr lang="en-US" smtClean="0"/>
              <a:t>Implicit type casting</a:t>
            </a:r>
          </a:p>
          <a:p>
            <a:pPr lvl="1">
              <a:buFont typeface="Wingdings 2" pitchFamily="18" charset="2"/>
              <a:buNone/>
            </a:pPr>
            <a:r>
              <a:rPr lang="en-US" smtClean="0"/>
              <a:t>Byte b=10;</a:t>
            </a:r>
          </a:p>
          <a:p>
            <a:pPr lvl="1">
              <a:buFont typeface="Wingdings 2" pitchFamily="18" charset="2"/>
              <a:buNone/>
            </a:pPr>
            <a:r>
              <a:rPr lang="en-US" smtClean="0"/>
              <a:t>Int c=b;</a:t>
            </a:r>
          </a:p>
          <a:p>
            <a:r>
              <a:rPr lang="en-US" smtClean="0"/>
              <a:t>Explicit type casting</a:t>
            </a:r>
          </a:p>
          <a:p>
            <a:pPr lvl="1">
              <a:buFont typeface="Wingdings 2" pitchFamily="18" charset="2"/>
              <a:buNone/>
            </a:pPr>
            <a:r>
              <a:rPr lang="en-US" smtClean="0"/>
              <a:t>int  x=10;</a:t>
            </a:r>
          </a:p>
          <a:p>
            <a:pPr lvl="1">
              <a:buFont typeface="Wingdings 2" pitchFamily="18" charset="2"/>
              <a:buNone/>
            </a:pPr>
            <a:r>
              <a:rPr lang="en-US" smtClean="0"/>
              <a:t>Byte b=(byte)x;</a:t>
            </a:r>
          </a:p>
          <a:p>
            <a:pPr lvl="1">
              <a:buFont typeface="Wingdings 2" pitchFamily="18" charset="2"/>
              <a:buNone/>
            </a:pPr>
            <a:endParaRPr lang="en-US"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323528" y="53752"/>
            <a:ext cx="8229600" cy="926976"/>
          </a:xfrm>
        </p:spPr>
        <p:txBody>
          <a:bodyPr/>
          <a:lstStyle/>
          <a:p>
            <a:r>
              <a:rPr lang="en-US" b="1" dirty="0" smtClean="0"/>
              <a:t>Java Data Types</a:t>
            </a:r>
            <a:endParaRPr lang="en-US" dirty="0" smtClean="0"/>
          </a:p>
        </p:txBody>
      </p:sp>
      <p:sp>
        <p:nvSpPr>
          <p:cNvPr id="44035" name="Content Placeholder 2"/>
          <p:cNvSpPr>
            <a:spLocks noGrp="1"/>
          </p:cNvSpPr>
          <p:nvPr>
            <p:ph idx="1"/>
          </p:nvPr>
        </p:nvSpPr>
        <p:spPr>
          <a:xfrm>
            <a:off x="457200" y="1219200"/>
            <a:ext cx="8229600" cy="5105400"/>
          </a:xfrm>
        </p:spPr>
        <p:txBody>
          <a:bodyPr/>
          <a:lstStyle/>
          <a:p>
            <a:pPr>
              <a:buFont typeface="Wingdings 2" pitchFamily="18" charset="2"/>
              <a:buNone/>
            </a:pPr>
            <a:r>
              <a:rPr lang="en-US" smtClean="0"/>
              <a:t>There are two data types available in Java:</a:t>
            </a:r>
          </a:p>
          <a:p>
            <a:pPr lvl="1"/>
            <a:r>
              <a:rPr lang="en-US" smtClean="0"/>
              <a:t>Primitive Data Types</a:t>
            </a:r>
          </a:p>
          <a:p>
            <a:pPr lvl="1"/>
            <a:r>
              <a:rPr lang="en-US" smtClean="0"/>
              <a:t>Reference/Object Data Types</a:t>
            </a:r>
          </a:p>
          <a:p>
            <a:pPr>
              <a:buFont typeface="Wingdings 2" pitchFamily="18" charset="2"/>
              <a:buNone/>
            </a:pPr>
            <a:endParaRPr lang="en-US" b="1" smtClean="0"/>
          </a:p>
          <a:p>
            <a:pPr>
              <a:buFont typeface="Wingdings 2" pitchFamily="18" charset="2"/>
              <a:buNone/>
            </a:pPr>
            <a:r>
              <a:rPr lang="en-US" b="1" smtClean="0"/>
              <a:t>1. Primitive Data Types:</a:t>
            </a:r>
          </a:p>
          <a:p>
            <a:r>
              <a:rPr lang="en-US" smtClean="0"/>
              <a:t>There are eight primitive data types supported by Java. Primitive data types are predefined by the language and named by a key word</a:t>
            </a:r>
          </a:p>
          <a:p>
            <a:endParaRPr lang="en-US"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descr="C:\Users\Prabhat Shukla\Desktop\datatype.PNG"/>
          <p:cNvPicPr>
            <a:picLocks noChangeAspect="1" noChangeArrowheads="1"/>
          </p:cNvPicPr>
          <p:nvPr/>
        </p:nvPicPr>
        <p:blipFill>
          <a:blip r:embed="rId3" cstate="print"/>
          <a:srcRect/>
          <a:stretch>
            <a:fillRect/>
          </a:stretch>
        </p:blipFill>
        <p:spPr bwMode="auto">
          <a:xfrm>
            <a:off x="457200" y="685800"/>
            <a:ext cx="8229600" cy="6019800"/>
          </a:xfrm>
          <a:prstGeom prst="rect">
            <a:avLst/>
          </a:prstGeom>
          <a:noFill/>
          <a:ln w="9525">
            <a:noFill/>
            <a:miter lim="800000"/>
            <a:headEnd/>
            <a:tailEnd/>
          </a:ln>
        </p:spPr>
      </p:pic>
      <p:sp>
        <p:nvSpPr>
          <p:cNvPr id="3" name="Title 1"/>
          <p:cNvSpPr>
            <a:spLocks noGrp="1"/>
          </p:cNvSpPr>
          <p:nvPr>
            <p:ph type="title"/>
          </p:nvPr>
        </p:nvSpPr>
        <p:spPr>
          <a:xfrm>
            <a:off x="323528" y="44624"/>
            <a:ext cx="8229600" cy="590550"/>
          </a:xfrm>
        </p:spPr>
        <p:txBody>
          <a:bodyPr>
            <a:normAutofit fontScale="90000"/>
          </a:bodyPr>
          <a:lstStyle/>
          <a:p>
            <a:r>
              <a:rPr lang="en-US" b="1" dirty="0" smtClean="0"/>
              <a:t> Primitive Data Types</a:t>
            </a:r>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457200" y="171450"/>
            <a:ext cx="8229600" cy="590550"/>
          </a:xfrm>
        </p:spPr>
        <p:txBody>
          <a:bodyPr>
            <a:normAutofit fontScale="90000"/>
          </a:bodyPr>
          <a:lstStyle/>
          <a:p>
            <a:r>
              <a:rPr lang="en-US" b="1" dirty="0" smtClean="0"/>
              <a:t>Reference Data Types</a:t>
            </a:r>
            <a:endParaRPr lang="en-US" dirty="0" smtClean="0"/>
          </a:p>
        </p:txBody>
      </p:sp>
      <p:sp>
        <p:nvSpPr>
          <p:cNvPr id="47107" name="Content Placeholder 2"/>
          <p:cNvSpPr>
            <a:spLocks noGrp="1"/>
          </p:cNvSpPr>
          <p:nvPr>
            <p:ph idx="1"/>
          </p:nvPr>
        </p:nvSpPr>
        <p:spPr>
          <a:xfrm>
            <a:off x="457200" y="990600"/>
            <a:ext cx="8229600" cy="5334000"/>
          </a:xfrm>
        </p:spPr>
        <p:txBody>
          <a:bodyPr>
            <a:normAutofit fontScale="92500" lnSpcReduction="20000"/>
          </a:bodyPr>
          <a:lstStyle/>
          <a:p>
            <a:r>
              <a:rPr lang="en-US" smtClean="0"/>
              <a:t>Reference variables are created using defined constructors of the classes. They are used to access objects. These variables are declared to be of a specific type that cannot be changed. For example, Employee, Puppy etc.</a:t>
            </a:r>
          </a:p>
          <a:p>
            <a:r>
              <a:rPr lang="en-US" smtClean="0"/>
              <a:t>Class objects, and various type of array variables come under reference data type.</a:t>
            </a:r>
          </a:p>
          <a:p>
            <a:r>
              <a:rPr lang="en-US" smtClean="0"/>
              <a:t>Default value of any reference variable is null.</a:t>
            </a:r>
          </a:p>
          <a:p>
            <a:r>
              <a:rPr lang="en-US" smtClean="0"/>
              <a:t>A reference variable can be used to refer to any object of the declared type or any compatible type.</a:t>
            </a:r>
          </a:p>
          <a:p>
            <a:r>
              <a:rPr lang="en-US" smtClean="0"/>
              <a:t>Example :</a:t>
            </a:r>
          </a:p>
          <a:p>
            <a:endParaRPr lang="en-US" smtClean="0"/>
          </a:p>
        </p:txBody>
      </p:sp>
      <p:sp>
        <p:nvSpPr>
          <p:cNvPr id="4" name="Rectangle 3"/>
          <p:cNvSpPr/>
          <p:nvPr/>
        </p:nvSpPr>
        <p:spPr>
          <a:xfrm>
            <a:off x="762000" y="5791200"/>
            <a:ext cx="7924800" cy="609600"/>
          </a:xfrm>
          <a:prstGeom prst="rect">
            <a:avLst/>
          </a:prstGeom>
          <a:solidFill>
            <a:srgbClr val="92D05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a:p>
            <a:pPr algn="ctr">
              <a:defRPr/>
            </a:pPr>
            <a:r>
              <a:rPr lang="en-US" dirty="0"/>
              <a:t>Animal  animal = new Animal("giraffe");</a:t>
            </a:r>
          </a:p>
          <a:p>
            <a:pPr algn="ctr">
              <a:defRPr/>
            </a:pP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descr="C:\Users\Prabhat Shukla\Desktop\datatype2.PNG"/>
          <p:cNvPicPr>
            <a:picLocks noGrp="1" noChangeAspect="1" noChangeArrowheads="1"/>
          </p:cNvPicPr>
          <p:nvPr>
            <p:ph idx="1"/>
          </p:nvPr>
        </p:nvPicPr>
        <p:blipFill>
          <a:blip r:embed="rId3" cstate="print"/>
          <a:srcRect/>
          <a:stretch>
            <a:fillRect/>
          </a:stretch>
        </p:blipFill>
        <p:spPr>
          <a:xfrm>
            <a:off x="683568" y="1484784"/>
            <a:ext cx="8001000" cy="5029200"/>
          </a:xfrm>
          <a:noFill/>
        </p:spPr>
      </p:pic>
      <p:sp>
        <p:nvSpPr>
          <p:cNvPr id="46083" name="TextBox 2"/>
          <p:cNvSpPr txBox="1">
            <a:spLocks noChangeArrowheads="1"/>
          </p:cNvSpPr>
          <p:nvPr/>
        </p:nvSpPr>
        <p:spPr bwMode="auto">
          <a:xfrm>
            <a:off x="990600" y="990600"/>
            <a:ext cx="6276975" cy="461963"/>
          </a:xfrm>
          <a:prstGeom prst="rect">
            <a:avLst/>
          </a:prstGeom>
          <a:noFill/>
          <a:ln w="9525">
            <a:noFill/>
            <a:miter lim="800000"/>
            <a:headEnd/>
            <a:tailEnd/>
          </a:ln>
        </p:spPr>
        <p:txBody>
          <a:bodyPr wrap="none">
            <a:spAutoFit/>
          </a:bodyPr>
          <a:lstStyle/>
          <a:p>
            <a:r>
              <a:rPr lang="en-US"/>
              <a:t>Rule :- Every data types in java got default value </a:t>
            </a:r>
          </a:p>
        </p:txBody>
      </p:sp>
      <p:sp>
        <p:nvSpPr>
          <p:cNvPr id="4" name="Title 1"/>
          <p:cNvSpPr>
            <a:spLocks noGrp="1"/>
          </p:cNvSpPr>
          <p:nvPr>
            <p:ph type="title"/>
          </p:nvPr>
        </p:nvSpPr>
        <p:spPr>
          <a:xfrm>
            <a:off x="323528" y="53752"/>
            <a:ext cx="8229600" cy="926976"/>
          </a:xfrm>
        </p:spPr>
        <p:txBody>
          <a:bodyPr/>
          <a:lstStyle/>
          <a:p>
            <a:r>
              <a:rPr lang="en-US" b="1" dirty="0" smtClean="0"/>
              <a:t>Data Types: Default Values</a:t>
            </a:r>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a:xfrm>
            <a:off x="457200" y="76200"/>
            <a:ext cx="8229600" cy="762000"/>
          </a:xfrm>
        </p:spPr>
        <p:txBody>
          <a:bodyPr/>
          <a:lstStyle/>
          <a:p>
            <a:r>
              <a:rPr lang="en-US" b="1" dirty="0" smtClean="0"/>
              <a:t>Java Keywords</a:t>
            </a:r>
            <a:endParaRPr lang="en-US" dirty="0" smtClean="0"/>
          </a:p>
        </p:txBody>
      </p:sp>
      <p:pic>
        <p:nvPicPr>
          <p:cNvPr id="64515" name="Picture 2" descr="C:\Users\Prabhat Shukla\Desktop\datakey.PNG"/>
          <p:cNvPicPr>
            <a:picLocks noGrp="1" noChangeAspect="1" noChangeArrowheads="1"/>
          </p:cNvPicPr>
          <p:nvPr>
            <p:ph idx="1"/>
          </p:nvPr>
        </p:nvPicPr>
        <p:blipFill>
          <a:blip r:embed="rId3" cstate="print"/>
          <a:srcRect/>
          <a:stretch>
            <a:fillRect/>
          </a:stretch>
        </p:blipFill>
        <p:spPr>
          <a:xfrm>
            <a:off x="323850" y="990600"/>
            <a:ext cx="8591550" cy="5638800"/>
          </a:xfr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Legal and Illegal Identifiers </a:t>
            </a:r>
            <a:r>
              <a:rPr lang="en-IN" dirty="0" smtClean="0"/>
              <a:t/>
            </a:r>
            <a:br>
              <a:rPr lang="en-IN" dirty="0" smtClean="0"/>
            </a:br>
            <a:endParaRPr lang="en-IN" dirty="0"/>
          </a:p>
        </p:txBody>
      </p:sp>
      <p:sp>
        <p:nvSpPr>
          <p:cNvPr id="7" name="Text Placeholder 6"/>
          <p:cNvSpPr>
            <a:spLocks noGrp="1"/>
          </p:cNvSpPr>
          <p:nvPr>
            <p:ph sz="quarter" idx="10"/>
          </p:nvPr>
        </p:nvSpPr>
        <p:spPr>
          <a:xfrm>
            <a:off x="329184" y="764704"/>
            <a:ext cx="8119872" cy="5472608"/>
          </a:xfrm>
        </p:spPr>
        <p:txBody>
          <a:bodyPr/>
          <a:lstStyle/>
          <a:p>
            <a:pPr lvl="2"/>
            <a:r>
              <a:rPr lang="en-US" dirty="0" smtClean="0"/>
              <a:t>The identifiers are the names of the variables, methods, classes, packages and interfaces.</a:t>
            </a:r>
          </a:p>
          <a:p>
            <a:pPr lvl="2"/>
            <a:r>
              <a:rPr lang="en-US" dirty="0" smtClean="0"/>
              <a:t>The identifiers must be composed of the letters, numbers, the underscore _ and the dollar sign $. </a:t>
            </a:r>
            <a:endParaRPr lang="en-US" dirty="0" smtClean="0"/>
          </a:p>
          <a:p>
            <a:pPr lvl="2"/>
            <a:r>
              <a:rPr lang="en-US" dirty="0" smtClean="0"/>
              <a:t>The </a:t>
            </a:r>
            <a:r>
              <a:rPr lang="en-US" dirty="0" smtClean="0"/>
              <a:t>identifiers may only begin with the letter, underscore or dollar sign.</a:t>
            </a:r>
          </a:p>
          <a:p>
            <a:pPr lvl="2"/>
            <a:r>
              <a:rPr lang="en-US" b="0" dirty="0" smtClean="0">
                <a:solidFill>
                  <a:srgbClr val="000000"/>
                </a:solidFill>
              </a:rPr>
              <a:t>The following are legal variable names:</a:t>
            </a:r>
          </a:p>
          <a:p>
            <a:pPr lvl="3"/>
            <a:r>
              <a:rPr lang="en-US" b="0" dirty="0" smtClean="0">
                <a:solidFill>
                  <a:srgbClr val="000000"/>
                </a:solidFill>
              </a:rPr>
              <a:t> </a:t>
            </a:r>
            <a:r>
              <a:rPr lang="en-US" sz="1400" b="0" dirty="0" err="1" smtClean="0">
                <a:solidFill>
                  <a:srgbClr val="000000"/>
                </a:solidFill>
              </a:rPr>
              <a:t>MyVariable</a:t>
            </a:r>
            <a:r>
              <a:rPr lang="en-US" sz="1400" b="0" dirty="0" smtClean="0">
                <a:solidFill>
                  <a:srgbClr val="000000"/>
                </a:solidFill>
              </a:rPr>
              <a:t>, </a:t>
            </a:r>
            <a:r>
              <a:rPr lang="en-US" sz="1400" b="0" dirty="0" err="1" smtClean="0">
                <a:solidFill>
                  <a:srgbClr val="000000"/>
                </a:solidFill>
              </a:rPr>
              <a:t>myvariable</a:t>
            </a:r>
            <a:r>
              <a:rPr lang="en-US" sz="1400" b="0" dirty="0" smtClean="0">
                <a:solidFill>
                  <a:srgbClr val="000000"/>
                </a:solidFill>
              </a:rPr>
              <a:t> , MYVARIABLE, x, I, _</a:t>
            </a:r>
            <a:r>
              <a:rPr lang="en-US" sz="1400" b="0" dirty="0" err="1" smtClean="0">
                <a:solidFill>
                  <a:srgbClr val="000000"/>
                </a:solidFill>
              </a:rPr>
              <a:t>myvariable</a:t>
            </a:r>
            <a:r>
              <a:rPr lang="en-US" sz="1400" b="0" dirty="0" smtClean="0">
                <a:solidFill>
                  <a:srgbClr val="000000"/>
                </a:solidFill>
              </a:rPr>
              <a:t> , $</a:t>
            </a:r>
            <a:r>
              <a:rPr lang="en-US" sz="1400" b="0" dirty="0" err="1" smtClean="0">
                <a:solidFill>
                  <a:srgbClr val="000000"/>
                </a:solidFill>
              </a:rPr>
              <a:t>myvariable</a:t>
            </a:r>
            <a:r>
              <a:rPr lang="en-US" sz="1400" b="0" dirty="0" smtClean="0">
                <a:solidFill>
                  <a:srgbClr val="000000"/>
                </a:solidFill>
              </a:rPr>
              <a:t> , _9pins, </a:t>
            </a:r>
            <a:r>
              <a:rPr lang="en-US" sz="1400" b="0" dirty="0" err="1" smtClean="0">
                <a:solidFill>
                  <a:srgbClr val="000000"/>
                </a:solidFill>
              </a:rPr>
              <a:t>andros</a:t>
            </a:r>
            <a:endParaRPr lang="en-US" b="0" dirty="0" smtClean="0">
              <a:solidFill>
                <a:srgbClr val="000000"/>
              </a:solidFill>
            </a:endParaRPr>
          </a:p>
          <a:p>
            <a:pPr lvl="2"/>
            <a:r>
              <a:rPr lang="en-IN" dirty="0" smtClean="0"/>
              <a:t>The following are not the legal variable names</a:t>
            </a:r>
          </a:p>
          <a:p>
            <a:pPr lvl="3"/>
            <a:r>
              <a:rPr lang="en-US" sz="1400" b="0" dirty="0" smtClean="0">
                <a:solidFill>
                  <a:srgbClr val="000000"/>
                </a:solidFill>
              </a:rPr>
              <a:t>My Space // Contains a space</a:t>
            </a:r>
          </a:p>
          <a:p>
            <a:pPr lvl="3"/>
            <a:r>
              <a:rPr lang="en-US" sz="1400" b="0" dirty="0" smtClean="0">
                <a:solidFill>
                  <a:srgbClr val="000000"/>
                </a:solidFill>
              </a:rPr>
              <a:t>9pin6s // Begins with a digit</a:t>
            </a:r>
          </a:p>
          <a:p>
            <a:pPr lvl="3"/>
            <a:r>
              <a:rPr lang="en-US" sz="1400" b="0" dirty="0" err="1" smtClean="0">
                <a:solidFill>
                  <a:srgbClr val="000000"/>
                </a:solidFill>
              </a:rPr>
              <a:t>k+h</a:t>
            </a:r>
            <a:r>
              <a:rPr lang="en-US" sz="1400" b="0" dirty="0" smtClean="0">
                <a:solidFill>
                  <a:srgbClr val="000000"/>
                </a:solidFill>
              </a:rPr>
              <a:t> // The plus sign is not an alphanumeric character testing</a:t>
            </a:r>
          </a:p>
          <a:p>
            <a:pPr lvl="3"/>
            <a:r>
              <a:rPr lang="en-US" sz="1400" b="0" dirty="0" smtClean="0">
                <a:solidFill>
                  <a:srgbClr val="000000"/>
                </a:solidFill>
              </a:rPr>
              <a:t>61-72-83 // The hyphen is not an alphanumeric character</a:t>
            </a:r>
          </a:p>
          <a:p>
            <a:pPr lvl="3"/>
            <a:r>
              <a:rPr lang="en-US" sz="1400" b="0" dirty="0" err="1" smtClean="0">
                <a:solidFill>
                  <a:srgbClr val="000000"/>
                </a:solidFill>
              </a:rPr>
              <a:t>O'Reilly_this'my</a:t>
            </a:r>
            <a:r>
              <a:rPr lang="en-US" sz="1400" b="0" dirty="0" smtClean="0">
                <a:solidFill>
                  <a:srgbClr val="000000"/>
                </a:solidFill>
              </a:rPr>
              <a:t> // Apostrophe is not an alphanumeric character</a:t>
            </a:r>
          </a:p>
          <a:p>
            <a:pPr lvl="3"/>
            <a:r>
              <a:rPr lang="en-US" sz="1400" b="0" dirty="0" err="1" smtClean="0">
                <a:solidFill>
                  <a:srgbClr val="000000"/>
                </a:solidFill>
              </a:rPr>
              <a:t>OReilly_&amp;_Associates</a:t>
            </a:r>
            <a:r>
              <a:rPr lang="en-US" sz="1400" b="0" dirty="0" smtClean="0">
                <a:solidFill>
                  <a:srgbClr val="000000"/>
                </a:solidFill>
              </a:rPr>
              <a:t> // ampersand is not an alphanumeric character&gt;</a:t>
            </a:r>
            <a:endParaRPr lang="en-IN" sz="1400" b="0" dirty="0" smtClean="0">
              <a:solidFill>
                <a:srgbClr val="000000"/>
              </a:solidFill>
            </a:endParaRPr>
          </a:p>
          <a:p>
            <a:pPr lvl="2"/>
            <a:endParaRPr lang="en-IN" dirty="0" smtClean="0"/>
          </a:p>
          <a:p>
            <a:pPr lvl="2"/>
            <a:endParaRPr lang="en-IN" dirty="0" smtClean="0"/>
          </a:p>
          <a:p>
            <a:pPr lvl="2"/>
            <a:endParaRPr lang="en-IN" dirty="0" smtClean="0"/>
          </a:p>
          <a:p>
            <a:pPr lvl="2"/>
            <a:endParaRPr lang="en-IN" dirty="0" smtClean="0"/>
          </a:p>
          <a:p>
            <a:pPr lvl="2"/>
            <a:endParaRPr lang="en-IN" dirty="0" smtClean="0"/>
          </a:p>
          <a:p>
            <a:pPr lvl="2"/>
            <a:endParaRPr lang="en-IN" dirty="0" smtClean="0"/>
          </a:p>
          <a:p>
            <a:pPr lvl="2"/>
            <a:endParaRPr lang="en-IN" sz="2400" dirty="0" smtClean="0"/>
          </a:p>
        </p:txBody>
      </p:sp>
    </p:spTree>
    <p:extLst>
      <p:ext uri="{BB962C8B-B14F-4D97-AF65-F5344CB8AC3E}">
        <p14:creationId xmlns="" xmlns:p14="http://schemas.microsoft.com/office/powerpoint/2010/main" val="37651763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Literals</a:t>
            </a:r>
            <a:endParaRPr lang="en-IN" dirty="0"/>
          </a:p>
        </p:txBody>
      </p:sp>
      <p:sp>
        <p:nvSpPr>
          <p:cNvPr id="3" name="Content Placeholder 2"/>
          <p:cNvSpPr>
            <a:spLocks noGrp="1"/>
          </p:cNvSpPr>
          <p:nvPr>
            <p:ph idx="1"/>
          </p:nvPr>
        </p:nvSpPr>
        <p:spPr/>
        <p:txBody>
          <a:bodyPr>
            <a:normAutofit fontScale="55000" lnSpcReduction="20000"/>
          </a:bodyPr>
          <a:lstStyle/>
          <a:p>
            <a:r>
              <a:rPr lang="en-IN" dirty="0" smtClean="0"/>
              <a:t>A constant value in a program is denoted by a </a:t>
            </a:r>
            <a:r>
              <a:rPr lang="en-IN" i="1" dirty="0" smtClean="0"/>
              <a:t>literal.</a:t>
            </a:r>
            <a:r>
              <a:rPr lang="en-IN" dirty="0" smtClean="0"/>
              <a:t> Literals represent numerical (integer or floating-point), character, </a:t>
            </a:r>
            <a:r>
              <a:rPr lang="en-IN" dirty="0" err="1" smtClean="0"/>
              <a:t>boolean</a:t>
            </a:r>
            <a:r>
              <a:rPr lang="en-IN" dirty="0" smtClean="0"/>
              <a:t> or string values.</a:t>
            </a:r>
            <a:br>
              <a:rPr lang="en-IN" dirty="0" smtClean="0"/>
            </a:br>
            <a:r>
              <a:rPr lang="en-IN" dirty="0" smtClean="0"/>
              <a:t/>
            </a:r>
            <a:br>
              <a:rPr lang="en-IN" dirty="0" smtClean="0"/>
            </a:br>
            <a:r>
              <a:rPr lang="en-IN" b="1" dirty="0" smtClean="0"/>
              <a:t>Example of literals:</a:t>
            </a:r>
            <a:r>
              <a:rPr lang="en-IN" dirty="0" smtClean="0"/>
              <a:t/>
            </a:r>
            <a:br>
              <a:rPr lang="en-IN" dirty="0" smtClean="0"/>
            </a:br>
            <a:r>
              <a:rPr lang="en-IN" dirty="0" smtClean="0"/>
              <a:t/>
            </a:r>
            <a:br>
              <a:rPr lang="en-IN" dirty="0" smtClean="0"/>
            </a:br>
            <a:r>
              <a:rPr lang="en-IN" dirty="0" smtClean="0"/>
              <a:t>Integer literals:</a:t>
            </a:r>
            <a:br>
              <a:rPr lang="en-IN" dirty="0" smtClean="0"/>
            </a:br>
            <a:r>
              <a:rPr lang="en-IN" dirty="0"/>
              <a:t>33 0 -9</a:t>
            </a:r>
            <a:br>
              <a:rPr lang="en-IN" dirty="0"/>
            </a:br>
            <a:r>
              <a:rPr lang="en-IN" dirty="0"/>
              <a:t/>
            </a:r>
            <a:br>
              <a:rPr lang="en-IN" dirty="0"/>
            </a:br>
            <a:r>
              <a:rPr lang="en-IN" dirty="0" smtClean="0"/>
              <a:t>Floating-point literals:</a:t>
            </a:r>
            <a:br>
              <a:rPr lang="en-IN" dirty="0" smtClean="0"/>
            </a:br>
            <a:r>
              <a:rPr lang="en-IN" dirty="0"/>
              <a:t>.3 0.3 3.14</a:t>
            </a:r>
            <a:br>
              <a:rPr lang="en-IN" dirty="0"/>
            </a:br>
            <a:r>
              <a:rPr lang="en-IN" dirty="0"/>
              <a:t/>
            </a:r>
            <a:br>
              <a:rPr lang="en-IN" dirty="0"/>
            </a:br>
            <a:r>
              <a:rPr lang="en-IN" dirty="0" smtClean="0"/>
              <a:t>Character literals:</a:t>
            </a:r>
            <a:br>
              <a:rPr lang="en-IN" dirty="0" smtClean="0"/>
            </a:br>
            <a:r>
              <a:rPr lang="en-IN" dirty="0"/>
              <a:t>'(' 'R' 'r' '{'</a:t>
            </a:r>
            <a:br>
              <a:rPr lang="en-IN" dirty="0"/>
            </a:br>
            <a:r>
              <a:rPr lang="en-IN" dirty="0"/>
              <a:t/>
            </a:r>
            <a:br>
              <a:rPr lang="en-IN" dirty="0"/>
            </a:br>
            <a:r>
              <a:rPr lang="en-IN" dirty="0" smtClean="0"/>
              <a:t>Boolean literals:(predefined values)</a:t>
            </a:r>
            <a:br>
              <a:rPr lang="en-IN" dirty="0" smtClean="0"/>
            </a:br>
            <a:r>
              <a:rPr lang="en-IN" dirty="0"/>
              <a:t>true false</a:t>
            </a:r>
            <a:r>
              <a:rPr lang="en-IN" dirty="0" smtClean="0"/>
              <a:t/>
            </a:r>
            <a:br>
              <a:rPr lang="en-IN" dirty="0" smtClean="0"/>
            </a:br>
            <a:r>
              <a:rPr lang="en-IN" dirty="0" smtClean="0"/>
              <a:t/>
            </a:r>
            <a:br>
              <a:rPr lang="en-IN" dirty="0" smtClean="0"/>
            </a:br>
            <a:r>
              <a:rPr lang="en-IN" dirty="0" smtClean="0"/>
              <a:t>String literals:</a:t>
            </a:r>
            <a:br>
              <a:rPr lang="en-IN" dirty="0" smtClean="0"/>
            </a:br>
            <a:r>
              <a:rPr lang="en-IN" dirty="0"/>
              <a:t>"language" "0.2" "r"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157</TotalTime>
  <Words>1195</Words>
  <Application>Microsoft Office PowerPoint</Application>
  <PresentationFormat>On-screen Show (4:3)</PresentationFormat>
  <Paragraphs>221</Paragraphs>
  <Slides>28</Slides>
  <Notes>28</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Data Types, Literals, Operators</vt:lpstr>
      <vt:lpstr>Java  Data Types</vt:lpstr>
      <vt:lpstr>Java Data Types</vt:lpstr>
      <vt:lpstr> Primitive Data Types</vt:lpstr>
      <vt:lpstr>Reference Data Types</vt:lpstr>
      <vt:lpstr>Data Types: Default Values</vt:lpstr>
      <vt:lpstr>Java Keywords</vt:lpstr>
      <vt:lpstr>Legal and Illegal Identifiers  </vt:lpstr>
      <vt:lpstr>Literals</vt:lpstr>
      <vt:lpstr>Integer Literals</vt:lpstr>
      <vt:lpstr>Floating Literals</vt:lpstr>
      <vt:lpstr>Boolean, Character and String</vt:lpstr>
      <vt:lpstr>Variables</vt:lpstr>
      <vt:lpstr>Declaring variables</vt:lpstr>
      <vt:lpstr>More on declaring variables</vt:lpstr>
      <vt:lpstr>Java Basic Operators :</vt:lpstr>
      <vt:lpstr>Slide 17</vt:lpstr>
      <vt:lpstr>Slide 18</vt:lpstr>
      <vt:lpstr>Slide 19</vt:lpstr>
      <vt:lpstr>Slide 20</vt:lpstr>
      <vt:lpstr>Slide 21</vt:lpstr>
      <vt:lpstr>Slide 22</vt:lpstr>
      <vt:lpstr>Slide 23</vt:lpstr>
      <vt:lpstr>Slide 24</vt:lpstr>
      <vt:lpstr>Slide 25</vt:lpstr>
      <vt:lpstr>Type Casting</vt:lpstr>
      <vt:lpstr>Type casting</vt:lpstr>
      <vt:lpstr>Types</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VR.SISOFT</dc:creator>
  <cp:lastModifiedBy>VR.SISOFT</cp:lastModifiedBy>
  <cp:revision>10</cp:revision>
  <dcterms:created xsi:type="dcterms:W3CDTF">2015-01-05T17:19:04Z</dcterms:created>
  <dcterms:modified xsi:type="dcterms:W3CDTF">2015-03-20T03:05:48Z</dcterms:modified>
</cp:coreProperties>
</file>