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12"/>
  </p:notesMasterIdLst>
  <p:handoutMasterIdLst>
    <p:handoutMasterId r:id="rId13"/>
  </p:handoutMasterIdLst>
  <p:sldIdLst>
    <p:sldId id="598" r:id="rId2"/>
    <p:sldId id="589" r:id="rId3"/>
    <p:sldId id="590" r:id="rId4"/>
    <p:sldId id="591" r:id="rId5"/>
    <p:sldId id="592" r:id="rId6"/>
    <p:sldId id="593" r:id="rId7"/>
    <p:sldId id="594" r:id="rId8"/>
    <p:sldId id="595" r:id="rId9"/>
    <p:sldId id="596" r:id="rId10"/>
    <p:sldId id="597" r:id="rId11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B9B8BB"/>
    <a:srgbClr val="E5E8E8"/>
    <a:srgbClr val="822980"/>
    <a:srgbClr val="B9B9BB"/>
    <a:srgbClr val="B6B8BB"/>
    <a:srgbClr val="87898B"/>
    <a:srgbClr val="CCCCCC"/>
    <a:srgbClr val="999999"/>
    <a:srgbClr val="6666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6" autoAdjust="0"/>
    <p:restoredTop sz="97849" autoAdjust="0"/>
  </p:normalViewPr>
  <p:slideViewPr>
    <p:cSldViewPr snapToGrid="0">
      <p:cViewPr>
        <p:scale>
          <a:sx n="70" d="100"/>
          <a:sy n="70" d="100"/>
        </p:scale>
        <p:origin x="-1099" y="-422"/>
      </p:cViewPr>
      <p:guideLst>
        <p:guide orient="horz" pos="3083"/>
        <p:guide orient="horz" pos="743"/>
        <p:guide orient="horz" pos="893"/>
        <p:guide orient="horz" pos="438"/>
        <p:guide orient="horz" pos="1671"/>
        <p:guide orient="horz" pos="2236"/>
        <p:guide orient="horz" pos="146"/>
        <p:guide orient="horz" pos="2443"/>
        <p:guide pos="1794"/>
        <p:guide pos="2736"/>
        <p:guide pos="202"/>
        <p:guide pos="5322"/>
        <p:guide pos="5625"/>
        <p:guide pos="2878"/>
        <p:guide pos="3555"/>
        <p:guide pos="1965"/>
      </p:guideLst>
    </p:cSldViewPr>
  </p:slideViewPr>
  <p:outlineViewPr>
    <p:cViewPr>
      <p:scale>
        <a:sx n="33" d="100"/>
        <a:sy n="33" d="100"/>
      </p:scale>
      <p:origin x="0" y="19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 showGuides="1">
      <p:cViewPr varScale="1">
        <p:scale>
          <a:sx n="53" d="100"/>
          <a:sy n="53" d="100"/>
        </p:scale>
        <p:origin x="-2640" y="-6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1/6/2015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1/6/2015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4BA2B9-526F-447C-8A0A-6FB1F3862082}" type="slidenum">
              <a:rPr lang="en-US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10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5</a:t>
            </a:fld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7</a:t>
            </a:fld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8</a:t>
            </a:fld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9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| HP Education</a:t>
            </a:r>
          </a:p>
        </p:txBody>
      </p:sp>
    </p:spTree>
    <p:extLst>
      <p:ext uri="{BB962C8B-B14F-4D97-AF65-F5344CB8AC3E}">
        <p14:creationId xmlns="" xmlns:p14="http://schemas.microsoft.com/office/powerpoint/2010/main" val="227675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02BB3D9-D775-443A-A15D-67E7992A1145}" type="datetimeFigureOut">
              <a:rPr lang="en-IN" smtClean="0"/>
              <a:pPr/>
              <a:t>06-01-2015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517369-3A29-4975-9D15-9EC789D59A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© Copyright | HP Education</a:t>
            </a:r>
          </a:p>
        </p:txBody>
      </p:sp>
    </p:spTree>
    <p:extLst>
      <p:ext uri="{BB962C8B-B14F-4D97-AF65-F5344CB8AC3E}">
        <p14:creationId xmlns="" xmlns:p14="http://schemas.microsoft.com/office/powerpoint/2010/main" val="357479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| HP Education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15884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62525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71450" indent="-171450">
              <a:buFont typeface="HP Simplified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342900" indent="-171450">
              <a:buSzPct val="80000"/>
              <a:buFont typeface="HP Simplified" pitchFamily="34" charset="0"/>
              <a:buChar char="–"/>
              <a:defRPr sz="1400">
                <a:solidFill>
                  <a:srgbClr val="000000"/>
                </a:solidFill>
              </a:defRPr>
            </a:lvl2pPr>
            <a:lvl3pPr marL="512763" indent="-169863">
              <a:defRPr sz="1400">
                <a:solidFill>
                  <a:srgbClr val="000000"/>
                </a:solidFill>
              </a:defRPr>
            </a:lvl3pPr>
            <a:lvl4pPr marL="690563" indent="-180975">
              <a:defRPr sz="1400">
                <a:solidFill>
                  <a:srgbClr val="000000"/>
                </a:solidFill>
              </a:defRPr>
            </a:lvl4pPr>
            <a:lvl5pPr marL="833438" indent="-150813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32330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28470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65051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873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| HP Education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4" r:id="rId2"/>
    <p:sldLayoutId id="2147483833" r:id="rId3"/>
    <p:sldLayoutId id="2147483837" r:id="rId4"/>
    <p:sldLayoutId id="2147483809" r:id="rId5"/>
    <p:sldLayoutId id="2147483839" r:id="rId6"/>
    <p:sldLayoutId id="2147483823" r:id="rId7"/>
    <p:sldLayoutId id="2147483824" r:id="rId8"/>
    <p:sldLayoutId id="2147483825" r:id="rId9"/>
    <p:sldLayoutId id="2147483840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soft.i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491853"/>
            <a:ext cx="7239000" cy="736997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b="1" dirty="0" smtClean="0"/>
              <a:t>Expressions, Statements </a:t>
            </a:r>
            <a:br>
              <a:rPr lang="en-US" b="1" dirty="0" smtClean="0"/>
            </a:br>
            <a:r>
              <a:rPr lang="en-US" b="1" dirty="0" smtClean="0"/>
              <a:t>Control Flow and Repeat</a:t>
            </a:r>
            <a:endParaRPr lang="en-US" b="1" dirty="0" smtClean="0"/>
          </a:p>
        </p:txBody>
      </p:sp>
      <p:sp>
        <p:nvSpPr>
          <p:cNvPr id="4" name="AutoShape 2"/>
          <p:cNvSpPr txBox="1">
            <a:spLocks noChangeAspect="1" noChangeArrowheads="1"/>
          </p:cNvSpPr>
          <p:nvPr/>
        </p:nvSpPr>
        <p:spPr bwMode="auto">
          <a:xfrm>
            <a:off x="457200" y="3829050"/>
            <a:ext cx="8305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en-US" sz="54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54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53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Sisoft</a:t>
            </a:r>
            <a:r>
              <a:rPr lang="en-US" sz="53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Technologies </a:t>
            </a:r>
            <a:r>
              <a:rPr lang="en-US" sz="53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Pvt</a:t>
            </a:r>
            <a:r>
              <a:rPr lang="en-US" sz="53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Ltd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53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SRC E7, </a:t>
            </a:r>
            <a:r>
              <a:rPr lang="en-US" sz="53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Shipra</a:t>
            </a:r>
            <a:r>
              <a:rPr lang="en-US" sz="53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Riviera </a:t>
            </a:r>
            <a:r>
              <a:rPr lang="en-US" sz="53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Bazar</a:t>
            </a:r>
            <a:r>
              <a:rPr lang="en-US" sz="53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n-US" sz="53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Gyan</a:t>
            </a:r>
            <a:r>
              <a:rPr lang="en-US" sz="53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Khand-3, </a:t>
            </a:r>
            <a:r>
              <a:rPr lang="en-US" sz="53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Indirapuram</a:t>
            </a:r>
            <a:r>
              <a:rPr lang="en-US" sz="53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, Ghaziabad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53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Website: </a:t>
            </a:r>
            <a:r>
              <a:rPr lang="en-US" sz="53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  <a:hlinkClick r:id="rId3"/>
              </a:rPr>
              <a:t>www.sisoft.in</a:t>
            </a:r>
            <a:r>
              <a:rPr lang="en-US" sz="53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53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Email:info@sisoft.in</a:t>
            </a:r>
            <a:endParaRPr lang="en-US" sz="53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53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Phone: +91-9999-283-283</a:t>
            </a:r>
          </a:p>
          <a:p>
            <a:pPr algn="ctr" fontAlgn="auto">
              <a:spcAft>
                <a:spcPts val="0"/>
              </a:spcAft>
              <a:defRPr/>
            </a:pPr>
            <a:endParaRPr lang="en-US" sz="53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1" y="188119"/>
            <a:ext cx="1196975" cy="897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 Flow Statements Continue..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329184" y="998221"/>
            <a:ext cx="8119872" cy="3228975"/>
          </a:xfrm>
        </p:spPr>
        <p:txBody>
          <a:bodyPr/>
          <a:lstStyle/>
          <a:p>
            <a:pPr lvl="2">
              <a:buNone/>
            </a:pPr>
            <a:r>
              <a:rPr lang="en-US" sz="1800" b="1" dirty="0" smtClean="0">
                <a:solidFill>
                  <a:schemeClr val="accent1"/>
                </a:solidFill>
              </a:rPr>
              <a:t>Branching Statements : </a:t>
            </a:r>
          </a:p>
          <a:p>
            <a:pPr lvl="4">
              <a:buNone/>
            </a:pPr>
            <a:r>
              <a:rPr lang="en-IN" b="1" dirty="0" smtClean="0"/>
              <a:t>Continue statements: </a:t>
            </a:r>
          </a:p>
          <a:p>
            <a:pPr lvl="4"/>
            <a:r>
              <a:rPr lang="en-IN" dirty="0" smtClean="0"/>
              <a:t>This is the branching statement that are used in the looping statements (while, do-while &amp; for) to neglect the  current iteration of the loop and  resume next iteration.</a:t>
            </a:r>
          </a:p>
          <a:p>
            <a:pPr lvl="4">
              <a:buNone/>
            </a:pPr>
            <a:r>
              <a:rPr lang="en-IN" dirty="0" smtClean="0"/>
              <a:t>The syntax:</a:t>
            </a:r>
          </a:p>
          <a:p>
            <a:pPr lvl="4">
              <a:buNone/>
            </a:pPr>
            <a:r>
              <a:rPr lang="en-IN" dirty="0" smtClean="0"/>
              <a:t>		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continue;</a:t>
            </a:r>
          </a:p>
          <a:p>
            <a:pPr lvl="4">
              <a:buNone/>
            </a:pPr>
            <a:r>
              <a:rPr lang="en-US" b="1" dirty="0" smtClean="0"/>
              <a:t>The return statements:</a:t>
            </a:r>
            <a:r>
              <a:rPr lang="en-US" dirty="0" smtClean="0"/>
              <a:t> It's a special branching statement that shifts the control to the caller of a method. This statement is used to return the value to the caller method and finish the execution of a method.</a:t>
            </a:r>
          </a:p>
          <a:p>
            <a:pPr lvl="4">
              <a:buNone/>
            </a:pPr>
            <a:r>
              <a:rPr lang="en-IN" dirty="0" smtClean="0"/>
              <a:t>Syntax:</a:t>
            </a:r>
          </a:p>
          <a:p>
            <a:pPr lvl="4">
              <a:buNone/>
            </a:pPr>
            <a:r>
              <a:rPr lang="en-IN" dirty="0" smtClean="0"/>
              <a:t>		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return;</a:t>
            </a:r>
          </a:p>
          <a:p>
            <a:pPr lvl="4"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	return values;</a:t>
            </a:r>
          </a:p>
          <a:p>
            <a:pPr lvl="4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37651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Expressions, Statements, and Blocks 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buNone/>
            </a:pPr>
            <a:r>
              <a:rPr lang="en-US" b="1" dirty="0" smtClean="0">
                <a:solidFill>
                  <a:schemeClr val="accent1"/>
                </a:solidFill>
                <a:latin typeface="+mj-lt"/>
              </a:rPr>
              <a:t>The expressions : </a:t>
            </a:r>
            <a:r>
              <a:rPr lang="en-US" dirty="0" smtClean="0">
                <a:latin typeface="+mj-lt"/>
              </a:rPr>
              <a:t>An expression may be formed by combining variables, operators and literals. It is created according to the language Syntax that evaluate the some value.</a:t>
            </a:r>
          </a:p>
          <a:p>
            <a:r>
              <a:rPr lang="en-US" sz="1400" b="0" dirty="0" smtClean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Example :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number=10;        //number=10 is expression.</a:t>
            </a:r>
          </a:p>
          <a:p>
            <a:pPr lvl="2">
              <a:buNone/>
            </a:pPr>
            <a:r>
              <a:rPr lang="en-US" b="1" dirty="0" smtClean="0">
                <a:solidFill>
                  <a:schemeClr val="accent1"/>
                </a:solidFill>
                <a:latin typeface="+mj-lt"/>
              </a:rPr>
              <a:t>The statements:</a:t>
            </a:r>
            <a:r>
              <a:rPr lang="en-US" dirty="0" smtClean="0">
                <a:latin typeface="+mj-lt"/>
              </a:rPr>
              <a:t> When you write the complete expression with semicolon(;) it makes the statement. </a:t>
            </a:r>
          </a:p>
          <a:p>
            <a:pPr lvl="2">
              <a:buNone/>
            </a:pPr>
            <a:r>
              <a:rPr lang="en-US" dirty="0" smtClean="0">
                <a:latin typeface="+mj-lt"/>
              </a:rPr>
              <a:t>The assignment expressions, Any use of ++ or --, </a:t>
            </a:r>
          </a:p>
          <a:p>
            <a:pPr lvl="4">
              <a:buNone/>
            </a:pPr>
            <a:r>
              <a:rPr lang="en-IN" sz="1200" dirty="0" smtClean="0"/>
              <a:t>Example :  </a:t>
            </a: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number= 100; //assignment statement</a:t>
            </a:r>
          </a:p>
          <a:p>
            <a:pPr lvl="4">
              <a:buNone/>
            </a:pP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number++; //increment statement</a:t>
            </a:r>
          </a:p>
          <a:p>
            <a:pPr lvl="2">
              <a:buNone/>
            </a:pPr>
            <a:r>
              <a:rPr lang="en-US" b="1" dirty="0" smtClean="0">
                <a:solidFill>
                  <a:schemeClr val="accent1"/>
                </a:solidFill>
                <a:latin typeface="+mj-lt"/>
              </a:rPr>
              <a:t>The blocks: </a:t>
            </a:r>
            <a:r>
              <a:rPr lang="en-IN" dirty="0" smtClean="0">
                <a:latin typeface="+mj-lt"/>
              </a:rPr>
              <a:t>When your group zero or more statements by using the some balanced braces then it forms the block. So you may tell a block is a group of any number of statements.</a:t>
            </a:r>
            <a:endParaRPr lang="en-IN" sz="2400" dirty="0" smtClean="0"/>
          </a:p>
          <a:p>
            <a:pPr lvl="2">
              <a:buNone/>
            </a:pPr>
            <a:r>
              <a:rPr lang="en-IN" dirty="0" smtClean="0">
                <a:latin typeface="+mj-lt"/>
              </a:rPr>
              <a:t>Example :</a:t>
            </a:r>
          </a:p>
          <a:p>
            <a:pPr lvl="4">
              <a:buNone/>
            </a:pP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if (some condition) { // begin block 1</a:t>
            </a:r>
          </a:p>
          <a:p>
            <a:pPr lvl="4">
              <a:buNone/>
            </a:pP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2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("Condition is true."); } // end block one</a:t>
            </a:r>
          </a:p>
          <a:p>
            <a:pPr lvl="4">
              <a:buNone/>
            </a:pP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else { // begin block 2</a:t>
            </a:r>
          </a:p>
          <a:p>
            <a:pPr lvl="4">
              <a:buNone/>
            </a:pP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2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("Condition is false.");</a:t>
            </a:r>
          </a:p>
          <a:p>
            <a:pPr lvl="4">
              <a:buNone/>
            </a:pP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 } // end block 2</a:t>
            </a:r>
          </a:p>
          <a:p>
            <a:pPr lvl="2">
              <a:buNone/>
            </a:pPr>
            <a:endParaRPr lang="en-IN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51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 Flow Statements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buNone/>
            </a:pPr>
            <a:r>
              <a:rPr lang="en-IN" dirty="0" smtClean="0"/>
              <a:t>The decision making-statements (if-then, if-then-else &amp; switch), looping statements (while, do-while &amp; for) and the branching statements (break, continue and return) are control flow statements.</a:t>
            </a:r>
          </a:p>
          <a:p>
            <a:pPr lvl="2">
              <a:buNone/>
            </a:pPr>
            <a:endParaRPr lang="en-US" sz="1800" b="1" dirty="0" smtClean="0">
              <a:solidFill>
                <a:schemeClr val="accent1"/>
              </a:solidFill>
            </a:endParaRPr>
          </a:p>
          <a:p>
            <a:pPr lvl="2">
              <a:buNone/>
            </a:pPr>
            <a:r>
              <a:rPr lang="en-US" sz="1800" b="1" dirty="0" smtClean="0">
                <a:solidFill>
                  <a:schemeClr val="accent1"/>
                </a:solidFill>
              </a:rPr>
              <a:t>The control statements</a:t>
            </a:r>
          </a:p>
          <a:p>
            <a:pPr lvl="3"/>
            <a:r>
              <a:rPr lang="en-US" dirty="0" smtClean="0"/>
              <a:t>Selection Statements : </a:t>
            </a:r>
          </a:p>
          <a:p>
            <a:pPr lvl="4"/>
            <a:r>
              <a:rPr lang="en-US" dirty="0" smtClean="0"/>
              <a:t>also known </a:t>
            </a:r>
            <a:r>
              <a:rPr lang="en-IN" dirty="0" smtClean="0"/>
              <a:t>decision making-statements (if-then, if-then-else &amp; switch)</a:t>
            </a:r>
            <a:endParaRPr lang="en-US" dirty="0" smtClean="0"/>
          </a:p>
          <a:p>
            <a:pPr lvl="3"/>
            <a:r>
              <a:rPr lang="en-US" dirty="0" smtClean="0"/>
              <a:t>Repetition Statements : </a:t>
            </a:r>
          </a:p>
          <a:p>
            <a:pPr lvl="4"/>
            <a:r>
              <a:rPr lang="en-US" dirty="0" smtClean="0"/>
              <a:t>also known  as</a:t>
            </a:r>
            <a:r>
              <a:rPr lang="en-IN" dirty="0" smtClean="0"/>
              <a:t> looping statements (while, do-while &amp; for) </a:t>
            </a:r>
            <a:endParaRPr lang="en-US" dirty="0" smtClean="0"/>
          </a:p>
          <a:p>
            <a:pPr lvl="3"/>
            <a:r>
              <a:rPr lang="en-US" dirty="0" smtClean="0"/>
              <a:t>Branching Statements: </a:t>
            </a:r>
          </a:p>
          <a:p>
            <a:pPr lvl="4"/>
            <a:r>
              <a:rPr lang="en-US" dirty="0" smtClean="0"/>
              <a:t>also known as </a:t>
            </a:r>
            <a:r>
              <a:rPr lang="en-IN" dirty="0" smtClean="0"/>
              <a:t>break, continue and return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7651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 Flow Statements Continue..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329184" y="1083946"/>
            <a:ext cx="8119872" cy="3228975"/>
          </a:xfrm>
        </p:spPr>
        <p:txBody>
          <a:bodyPr/>
          <a:lstStyle/>
          <a:p>
            <a:pPr lvl="2">
              <a:buNone/>
            </a:pPr>
            <a:r>
              <a:rPr lang="en-US" sz="1800" b="1" dirty="0" smtClean="0">
                <a:solidFill>
                  <a:schemeClr val="accent1"/>
                </a:solidFill>
              </a:rPr>
              <a:t>Selection Statements : </a:t>
            </a:r>
          </a:p>
          <a:p>
            <a:pPr lvl="4">
              <a:buNone/>
            </a:pPr>
            <a:r>
              <a:rPr lang="en-IN" b="1" dirty="0" smtClean="0"/>
              <a:t>If Statement:</a:t>
            </a:r>
          </a:p>
          <a:p>
            <a:pPr lvl="4"/>
            <a:r>
              <a:rPr lang="en-IN" dirty="0" smtClean="0"/>
              <a:t>This is a control statement to run a block of code or a single statement, when the given condition is TRUE, and if it is FALSE then it skips if the block and rest code of the program is executed.</a:t>
            </a:r>
          </a:p>
          <a:p>
            <a:pPr lvl="4"/>
            <a:r>
              <a:rPr lang="en-IN" dirty="0" smtClean="0"/>
              <a:t>The syntax of IF-Statement:</a:t>
            </a:r>
          </a:p>
          <a:p>
            <a:pPr lvl="4">
              <a:buNone/>
            </a:pP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IN" sz="1200" dirty="0" err="1" smtClean="0">
                <a:latin typeface="Courier New" pitchFamily="49" charset="0"/>
                <a:cs typeface="Courier New" pitchFamily="49" charset="0"/>
              </a:rPr>
              <a:t>Conditional_Expression</a:t>
            </a: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4">
              <a:buNone/>
            </a:pP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 &lt;Statements&gt;;</a:t>
            </a:r>
          </a:p>
          <a:p>
            <a:pPr lvl="4">
              <a:buNone/>
            </a:pP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...;}</a:t>
            </a:r>
          </a:p>
          <a:p>
            <a:pPr lvl="4">
              <a:buNone/>
            </a:pPr>
            <a:r>
              <a:rPr lang="en-IN" b="1" dirty="0" smtClean="0"/>
              <a:t>The If-else statement: </a:t>
            </a:r>
          </a:p>
          <a:p>
            <a:pPr lvl="4"/>
            <a:r>
              <a:rPr lang="en-IN" dirty="0" smtClean="0"/>
              <a:t>The 'if-else' statement is an extension of if statement that provides the another option when 'if'-statement seems  to 'false' i.e. else block is executed if 'if'-statement is FALSE.</a:t>
            </a:r>
          </a:p>
          <a:p>
            <a:pPr lvl="4">
              <a:buNone/>
            </a:pP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IN" sz="1200" dirty="0" err="1" smtClean="0">
                <a:latin typeface="Courier New" pitchFamily="49" charset="0"/>
                <a:cs typeface="Courier New" pitchFamily="49" charset="0"/>
              </a:rPr>
              <a:t>Conditional_Expression</a:t>
            </a: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){ </a:t>
            </a:r>
          </a:p>
          <a:p>
            <a:pPr lvl="4">
              <a:buNone/>
            </a:pP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&lt;Statements&gt;;} else{</a:t>
            </a:r>
          </a:p>
          <a:p>
            <a:pPr lvl="4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&lt;Statements&gt;;}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7651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 Flow Statements Continue..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329184" y="1083946"/>
            <a:ext cx="8119872" cy="3228975"/>
          </a:xfrm>
        </p:spPr>
        <p:txBody>
          <a:bodyPr/>
          <a:lstStyle/>
          <a:p>
            <a:pPr lvl="2">
              <a:buNone/>
            </a:pPr>
            <a:r>
              <a:rPr lang="en-US" sz="1800" b="1" dirty="0" smtClean="0">
                <a:solidFill>
                  <a:schemeClr val="accent1"/>
                </a:solidFill>
              </a:rPr>
              <a:t>Selection Statements : </a:t>
            </a:r>
          </a:p>
          <a:p>
            <a:pPr lvl="4">
              <a:buNone/>
            </a:pPr>
            <a:r>
              <a:rPr lang="en-IN" b="1" dirty="0" smtClean="0"/>
              <a:t>Switch Statement:</a:t>
            </a:r>
          </a:p>
          <a:p>
            <a:pPr lvl="4"/>
            <a:r>
              <a:rPr lang="en-US" dirty="0" smtClean="0"/>
              <a:t>This is simpler implementation of the if-else statements. The keyword 'switch' is  followed by an expression that should seems to byte, char, short  or </a:t>
            </a:r>
            <a:r>
              <a:rPr lang="en-US" dirty="0" err="1" smtClean="0"/>
              <a:t>int</a:t>
            </a:r>
            <a:r>
              <a:rPr lang="en-US" dirty="0" smtClean="0"/>
              <a:t> primitive data-types.</a:t>
            </a:r>
          </a:p>
          <a:p>
            <a:pPr lvl="4"/>
            <a:r>
              <a:rPr lang="en-IN" dirty="0" smtClean="0"/>
              <a:t>Syntax:</a:t>
            </a:r>
          </a:p>
          <a:p>
            <a:pPr lvl="4">
              <a:buNone/>
            </a:pP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	switch(</a:t>
            </a:r>
            <a:r>
              <a:rPr lang="en-IN" sz="1200" dirty="0" err="1" smtClean="0">
                <a:latin typeface="Courier New" pitchFamily="49" charset="0"/>
                <a:cs typeface="Courier New" pitchFamily="49" charset="0"/>
              </a:rPr>
              <a:t>Control_Expression</a:t>
            </a: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){ </a:t>
            </a:r>
          </a:p>
          <a:p>
            <a:pPr lvl="4">
              <a:buNone/>
            </a:pP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		case expression 1:</a:t>
            </a:r>
          </a:p>
          <a:p>
            <a:pPr lvl="4">
              <a:buNone/>
            </a:pP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		 &lt;Statement&gt;;</a:t>
            </a:r>
          </a:p>
          <a:p>
            <a:pPr lvl="4">
              <a:buNone/>
            </a:pP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		 …...</a:t>
            </a:r>
          </a:p>
          <a:p>
            <a:pPr lvl="4">
              <a:buNone/>
            </a:pP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		case expression n:</a:t>
            </a:r>
          </a:p>
          <a:p>
            <a:pPr lvl="4">
              <a:buNone/>
            </a:pP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		 &lt;Statement&gt;;</a:t>
            </a:r>
          </a:p>
          <a:p>
            <a:pPr lvl="4">
              <a:buNone/>
            </a:pP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		 default:</a:t>
            </a:r>
          </a:p>
          <a:p>
            <a:pPr lvl="4">
              <a:buNone/>
            </a:pP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		&lt;Statement&gt;;</a:t>
            </a:r>
          </a:p>
          <a:p>
            <a:pPr lvl="4">
              <a:buNone/>
            </a:pP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 	}//end switch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7651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 Flow Statements Continue..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329184" y="1083946"/>
            <a:ext cx="8119872" cy="3228975"/>
          </a:xfrm>
        </p:spPr>
        <p:txBody>
          <a:bodyPr/>
          <a:lstStyle/>
          <a:p>
            <a:pPr lvl="2">
              <a:buNone/>
            </a:pPr>
            <a:r>
              <a:rPr lang="en-US" sz="1800" b="1" dirty="0" smtClean="0">
                <a:solidFill>
                  <a:schemeClr val="accent1"/>
                </a:solidFill>
              </a:rPr>
              <a:t>Repetition Statements : </a:t>
            </a:r>
          </a:p>
          <a:p>
            <a:pPr lvl="4">
              <a:buNone/>
            </a:pPr>
            <a:r>
              <a:rPr lang="en-IN" b="1" dirty="0" smtClean="0"/>
              <a:t>while-loop statements: </a:t>
            </a:r>
          </a:p>
          <a:p>
            <a:pPr lvl="4"/>
            <a:r>
              <a:rPr lang="en-IN" dirty="0" smtClean="0"/>
              <a:t>This is a repeating statement or looping. It runs statements or a block of code till the given condition is TRUE. The expression must be evaluated to a </a:t>
            </a:r>
            <a:r>
              <a:rPr lang="en-IN" dirty="0" err="1" smtClean="0"/>
              <a:t>boolean</a:t>
            </a:r>
            <a:r>
              <a:rPr lang="en-IN" dirty="0" smtClean="0"/>
              <a:t> value. </a:t>
            </a:r>
          </a:p>
          <a:p>
            <a:pPr lvl="4"/>
            <a:r>
              <a:rPr lang="en-US" dirty="0" smtClean="0"/>
              <a:t>It continues testing the condition and runs the block of code. When the expression results to FALSE control comes out of the loop.</a:t>
            </a:r>
            <a:endParaRPr lang="en-IN" dirty="0" smtClean="0"/>
          </a:p>
          <a:p>
            <a:pPr lvl="4"/>
            <a:r>
              <a:rPr lang="en-IN" dirty="0" smtClean="0"/>
              <a:t>Syntax:   </a:t>
            </a: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while(Expression){ </a:t>
            </a:r>
          </a:p>
          <a:p>
            <a:pPr lvl="4">
              <a:buNone/>
            </a:pP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		&lt;Statement&gt;;</a:t>
            </a:r>
          </a:p>
          <a:p>
            <a:pPr lvl="4">
              <a:buNone/>
            </a:pP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	 	...;</a:t>
            </a:r>
          </a:p>
          <a:p>
            <a:pPr lvl="4">
              <a:buNone/>
            </a:pP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lvl="4"/>
            <a:r>
              <a:rPr lang="en-IN" dirty="0" smtClean="0"/>
              <a:t>Example: </a:t>
            </a:r>
            <a:r>
              <a:rPr lang="en-IN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 = 1; //This will print the 1 to 10</a:t>
            </a:r>
          </a:p>
          <a:p>
            <a:pPr lvl="4">
              <a:buNone/>
            </a:pP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		while (</a:t>
            </a:r>
            <a:r>
              <a:rPr lang="en-IN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 &lt;= 10){  </a:t>
            </a:r>
          </a:p>
          <a:p>
            <a:pPr lvl="4">
              <a:buNone/>
            </a:pP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sz="12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("Number = " + </a:t>
            </a:r>
            <a:r>
              <a:rPr lang="en-IN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 lvl="4">
              <a:buNone/>
            </a:pP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++; }</a:t>
            </a:r>
          </a:p>
        </p:txBody>
      </p:sp>
    </p:spTree>
    <p:extLst>
      <p:ext uri="{BB962C8B-B14F-4D97-AF65-F5344CB8AC3E}">
        <p14:creationId xmlns:p14="http://schemas.microsoft.com/office/powerpoint/2010/main" xmlns="" val="37651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 Flow Statements Continue..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329184" y="1083946"/>
            <a:ext cx="8119872" cy="3228975"/>
          </a:xfrm>
        </p:spPr>
        <p:txBody>
          <a:bodyPr/>
          <a:lstStyle/>
          <a:p>
            <a:pPr lvl="2">
              <a:buNone/>
            </a:pPr>
            <a:r>
              <a:rPr lang="en-US" sz="1800" b="1" dirty="0" smtClean="0">
                <a:solidFill>
                  <a:schemeClr val="accent1"/>
                </a:solidFill>
              </a:rPr>
              <a:t>Repetition Statements : </a:t>
            </a:r>
          </a:p>
          <a:p>
            <a:pPr lvl="4">
              <a:buNone/>
            </a:pPr>
            <a:r>
              <a:rPr lang="en-IN" b="1" dirty="0" smtClean="0"/>
              <a:t>Do-while-loop statements: </a:t>
            </a:r>
          </a:p>
          <a:p>
            <a:pPr lvl="4"/>
            <a:r>
              <a:rPr lang="en-US" dirty="0" smtClean="0"/>
              <a:t>This is another looping statement that tests the given condition past so you may tell that the do-while looping statement is the past test loop statement.</a:t>
            </a:r>
          </a:p>
          <a:p>
            <a:pPr lvl="4"/>
            <a:r>
              <a:rPr lang="en-IN" dirty="0" smtClean="0"/>
              <a:t>Syntax:   </a:t>
            </a: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lvl="4">
              <a:buNone/>
            </a:pP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			&lt;Statement&gt;; </a:t>
            </a:r>
          </a:p>
          <a:p>
            <a:pPr lvl="4">
              <a:buNone/>
            </a:pP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			......;</a:t>
            </a:r>
          </a:p>
          <a:p>
            <a:pPr lvl="4">
              <a:buNone/>
            </a:pP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			}while (Expression);</a:t>
            </a:r>
          </a:p>
          <a:p>
            <a:pPr lvl="4">
              <a:buNone/>
            </a:pPr>
            <a:r>
              <a:rPr lang="en-IN" dirty="0" smtClean="0"/>
              <a:t>Example: </a:t>
            </a:r>
            <a:r>
              <a:rPr lang="en-IN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 lvl="4">
              <a:buNone/>
            </a:pP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			 do{</a:t>
            </a:r>
          </a:p>
          <a:p>
            <a:pPr lvl="4">
              <a:buNone/>
            </a:pP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IN" sz="12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("Number =  " + </a:t>
            </a:r>
            <a:r>
              <a:rPr lang="en-IN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4">
              <a:buNone/>
            </a:pP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IN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lvl="4">
              <a:buNone/>
            </a:pPr>
            <a:r>
              <a:rPr lang="en-US" sz="1200" dirty="0" smtClean="0"/>
              <a:t>	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}while(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7651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 Flow Statements Continue..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329184" y="998221"/>
            <a:ext cx="8119872" cy="3228975"/>
          </a:xfrm>
        </p:spPr>
        <p:txBody>
          <a:bodyPr/>
          <a:lstStyle/>
          <a:p>
            <a:pPr lvl="2">
              <a:buNone/>
            </a:pPr>
            <a:r>
              <a:rPr lang="en-US" sz="1800" b="1" dirty="0" smtClean="0">
                <a:solidFill>
                  <a:schemeClr val="accent1"/>
                </a:solidFill>
              </a:rPr>
              <a:t>Repetition Statements : </a:t>
            </a:r>
          </a:p>
          <a:p>
            <a:pPr lvl="4">
              <a:buNone/>
            </a:pPr>
            <a:r>
              <a:rPr lang="en-IN" b="1" dirty="0" smtClean="0"/>
              <a:t>For-loop statements: </a:t>
            </a:r>
          </a:p>
          <a:p>
            <a:pPr lvl="4"/>
            <a:r>
              <a:rPr lang="en-US" dirty="0" smtClean="0"/>
              <a:t>This is the loop statement that provides the compact way to iterate over the range of values.</a:t>
            </a:r>
          </a:p>
          <a:p>
            <a:pPr lvl="4"/>
            <a:r>
              <a:rPr lang="en-IN" dirty="0" smtClean="0"/>
              <a:t>Syntax:   </a:t>
            </a: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for (Initialization; Condition; Increment or Decrement){ </a:t>
            </a:r>
          </a:p>
          <a:p>
            <a:pPr lvl="4">
              <a:buNone/>
            </a:pP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			&lt;Statement&gt;;</a:t>
            </a:r>
          </a:p>
          <a:p>
            <a:pPr lvl="4">
              <a:buNone/>
            </a:pP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			......;</a:t>
            </a:r>
          </a:p>
          <a:p>
            <a:pPr lvl="4">
              <a:buNone/>
            </a:pP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 lvl="4">
              <a:buNone/>
            </a:pPr>
            <a:r>
              <a:rPr lang="en-IN" dirty="0" smtClean="0"/>
              <a:t>•	Initialization: The loop is begun with the value specified.</a:t>
            </a:r>
          </a:p>
          <a:p>
            <a:pPr lvl="4">
              <a:buNone/>
            </a:pPr>
            <a:r>
              <a:rPr lang="en-IN" dirty="0" smtClean="0"/>
              <a:t>•	Condition: It evaluates to either 'TRUE' or 'FALSE'. Whether it is FALSE then the loop is terminated. </a:t>
            </a:r>
          </a:p>
          <a:p>
            <a:pPr lvl="4">
              <a:buNone/>
            </a:pPr>
            <a:r>
              <a:rPr lang="en-IN" dirty="0" smtClean="0"/>
              <a:t>•	Increment or Decrement: After the every iteration, value increments or decrements.</a:t>
            </a:r>
          </a:p>
          <a:p>
            <a:pPr lvl="4">
              <a:buNone/>
            </a:pPr>
            <a:r>
              <a:rPr lang="en-IN" dirty="0" smtClean="0"/>
              <a:t>Example: </a:t>
            </a:r>
          </a:p>
          <a:p>
            <a:pPr lvl="4">
              <a:buNone/>
            </a:pPr>
            <a:r>
              <a:rPr lang="en-IN" dirty="0" smtClean="0"/>
              <a:t> 		</a:t>
            </a: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IN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 number = 1; number  &lt;= 10; number ++){</a:t>
            </a:r>
          </a:p>
          <a:p>
            <a:pPr lvl="4">
              <a:buNone/>
            </a:pP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sz="12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("Number --&gt; " + number );}</a:t>
            </a:r>
          </a:p>
          <a:p>
            <a:pPr lvl="4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37651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 Flow Statements Continue..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329184" y="998221"/>
            <a:ext cx="8119872" cy="3228975"/>
          </a:xfrm>
        </p:spPr>
        <p:txBody>
          <a:bodyPr/>
          <a:lstStyle/>
          <a:p>
            <a:pPr lvl="2">
              <a:buNone/>
            </a:pPr>
            <a:r>
              <a:rPr lang="en-US" sz="1800" b="1" dirty="0" smtClean="0">
                <a:solidFill>
                  <a:schemeClr val="accent1"/>
                </a:solidFill>
              </a:rPr>
              <a:t>Branching Statements : </a:t>
            </a:r>
          </a:p>
          <a:p>
            <a:pPr lvl="4">
              <a:buNone/>
            </a:pPr>
            <a:r>
              <a:rPr lang="en-IN" b="1" dirty="0" smtClean="0"/>
              <a:t>Break statements: </a:t>
            </a:r>
          </a:p>
          <a:p>
            <a:pPr lvl="4"/>
            <a:r>
              <a:rPr lang="en-IN" dirty="0" smtClean="0"/>
              <a:t>The break statement is the branching statement that contains the two forms - </a:t>
            </a:r>
            <a:r>
              <a:rPr lang="en-IN" dirty="0" err="1" smtClean="0"/>
              <a:t>Labeled</a:t>
            </a:r>
            <a:r>
              <a:rPr lang="en-IN" dirty="0" smtClean="0"/>
              <a:t> and Unlabeled. </a:t>
            </a:r>
          </a:p>
          <a:p>
            <a:pPr lvl="4"/>
            <a:r>
              <a:rPr lang="en-US" dirty="0" smtClean="0"/>
              <a:t>The break statement is used for breaking the running state of a loop (while, do-while &amp; for). It finish the switch statements.</a:t>
            </a:r>
            <a:endParaRPr lang="en-IN" dirty="0" smtClean="0"/>
          </a:p>
          <a:p>
            <a:pPr lvl="4"/>
            <a:r>
              <a:rPr lang="en-IN" b="1" dirty="0" smtClean="0"/>
              <a:t>Syntax :</a:t>
            </a:r>
          </a:p>
          <a:p>
            <a:pPr lvl="4">
              <a:buNone/>
            </a:pP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		break;  // The breaks  switch statement or innermost loop. </a:t>
            </a:r>
          </a:p>
          <a:p>
            <a:pPr lvl="4">
              <a:buNone/>
            </a:pP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		break label;   // It breaks the outermost loop into the series of nested loops.</a:t>
            </a:r>
          </a:p>
          <a:p>
            <a:pPr lvl="4"/>
            <a:r>
              <a:rPr lang="en-IN" dirty="0" smtClean="0"/>
              <a:t>When if statement evaluates to TRUE it prints 'The data is found' and  comes out of the loop and runs the statements just following the loop.</a:t>
            </a:r>
          </a:p>
          <a:p>
            <a:pPr lvl="4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37651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chapter4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chapter4</Template>
  <TotalTime>295</TotalTime>
  <Words>550</Words>
  <Application>Microsoft Office PowerPoint</Application>
  <PresentationFormat>On-screen Show (16:9)</PresentationFormat>
  <Paragraphs>125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chapter4</vt:lpstr>
      <vt:lpstr>Expressions, Statements  Control Flow and Repeat</vt:lpstr>
      <vt:lpstr>Expressions, Statements, and Blocks </vt:lpstr>
      <vt:lpstr>Control Flow Statements</vt:lpstr>
      <vt:lpstr>Control Flow Statements Continue..</vt:lpstr>
      <vt:lpstr>Control Flow Statements Continue..</vt:lpstr>
      <vt:lpstr>Control Flow Statements Continue..</vt:lpstr>
      <vt:lpstr>Control Flow Statements Continue..</vt:lpstr>
      <vt:lpstr>Control Flow Statements Continue..</vt:lpstr>
      <vt:lpstr>Control Flow Statements Continue..</vt:lpstr>
      <vt:lpstr>Control Flow Statements Continue..</vt:lpstr>
    </vt:vector>
  </TitlesOfParts>
  <Company>Hewlett-Packard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Arrays</dc:title>
  <dc:creator>hp</dc:creator>
  <cp:lastModifiedBy>VR.SISOFT</cp:lastModifiedBy>
  <cp:revision>538</cp:revision>
  <cp:lastPrinted>2012-04-13T15:38:33Z</cp:lastPrinted>
  <dcterms:created xsi:type="dcterms:W3CDTF">2013-05-01T07:21:23Z</dcterms:created>
  <dcterms:modified xsi:type="dcterms:W3CDTF">2015-01-06T17:19:58Z</dcterms:modified>
</cp:coreProperties>
</file>