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59" r:id="rId13"/>
    <p:sldId id="260" r:id="rId14"/>
    <p:sldId id="261" r:id="rId15"/>
    <p:sldId id="279" r:id="rId16"/>
    <p:sldId id="26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D026-D78D-4C89-AE61-FE23CB5DB6E4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ADB8-D4F2-45D2-9425-2B0811D329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121E7-DF3D-4661-B2D9-55D555E5E807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6A05-20D9-4A6C-8A40-C920D0A4D44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B68A9-D157-4880-BA4D-29436E41C03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5E8CF-53C0-4EB9-A736-AB43288BA02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5E8CF-53C0-4EB9-A736-AB43288BA02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1A797137-C622-4718-A0C6-23E77CCD4FD2}" type="slidenum">
              <a:rPr lang="en-US" sz="1200" b="0">
                <a:latin typeface="Times New Roman" pitchFamily="18" charset="0"/>
              </a:rPr>
              <a:pPr/>
              <a:t>16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F2874-164D-459E-97E6-9218106422B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A68C-1069-4B77-AAF7-A4C5D6749931}" type="datetimeFigureOut">
              <a:rPr lang="en-IN" smtClean="0"/>
              <a:pPr/>
              <a:t>06-02-2015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4746-26D4-4A19-8F10-464F6FC4F0D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oft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9138"/>
            <a:ext cx="7239000" cy="982662"/>
          </a:xfrm>
        </p:spPr>
        <p:txBody>
          <a:bodyPr/>
          <a:lstStyle/>
          <a:p>
            <a:pPr eaLnBrk="1" hangingPunct="1"/>
            <a:r>
              <a:rPr lang="en-US" b="1" dirty="0" smtClean="0"/>
              <a:t>5. Arrays</a:t>
            </a:r>
          </a:p>
        </p:txBody>
      </p:sp>
      <p:sp>
        <p:nvSpPr>
          <p:cNvPr id="4" name="AutoShape 2"/>
          <p:cNvSpPr txBox="1">
            <a:spLocks noChangeAspect="1" noChangeArrowheads="1"/>
          </p:cNvSpPr>
          <p:nvPr/>
        </p:nvSpPr>
        <p:spPr bwMode="auto">
          <a:xfrm>
            <a:off x="457200" y="51054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3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Sisoft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Technologies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Pvt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Ltd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SRC E7,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Shipra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Riviera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Bazar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Gyan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Khand-3,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Indirapuram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Ghaziabad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Website: 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www.sisoft.in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Email:info@sisoft.in</a:t>
            </a:r>
            <a:endParaRPr lang="en-US" sz="5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Phone: +91-9999-283-283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5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50825"/>
            <a:ext cx="11969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/>
              <a:t>Processing Array Variable Continue…</a:t>
            </a:r>
            <a:endParaRPr lang="en-IN" sz="28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899637"/>
            <a:ext cx="8119872" cy="5121651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loops</a:t>
            </a:r>
          </a:p>
          <a:p>
            <a:pPr lvl="1"/>
            <a:r>
              <a:rPr lang="en-US" sz="2000" dirty="0" smtClean="0"/>
              <a:t>The JDK 1.5 introduced the new for loop, known as enhanced for loop or the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 loop, which capable you to traverse the complete array sequentially without an index variable.</a:t>
            </a:r>
          </a:p>
          <a:p>
            <a:pPr lvl="2">
              <a:buNone/>
            </a:pPr>
            <a:r>
              <a:rPr lang="en-US" b="1" dirty="0" smtClean="0"/>
              <a:t>Example</a:t>
            </a:r>
          </a:p>
          <a:p>
            <a:pPr lvl="2">
              <a:buNone/>
            </a:pPr>
            <a:r>
              <a:rPr lang="en-US" dirty="0" smtClean="0"/>
              <a:t>The following code shows all the elements in the array </a:t>
            </a:r>
            <a:r>
              <a:rPr lang="en-US" dirty="0" err="1" smtClean="0"/>
              <a:t>myArrayList</a:t>
            </a:r>
            <a:r>
              <a:rPr lang="en-US" dirty="0" smtClean="0"/>
              <a:t>:</a:t>
            </a:r>
          </a:p>
          <a:p>
            <a:r>
              <a:rPr lang="en-US" sz="1000" dirty="0" smtClean="0"/>
              <a:t> </a:t>
            </a:r>
            <a:endParaRPr lang="en-US" sz="1100" dirty="0" smtClean="0"/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Test_Array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double[] 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{1.9, 2.9, 3.4, 3.5};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Print all the Array Elements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for (double 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/>
              <a:t>Processing Array Variable Continue…</a:t>
            </a:r>
            <a:endParaRPr lang="en-IN" sz="28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221015"/>
            <a:ext cx="8119872" cy="4305300"/>
          </a:xfrm>
        </p:spPr>
        <p:txBody>
          <a:bodyPr/>
          <a:lstStyle/>
          <a:p>
            <a:r>
              <a:rPr lang="en-US" sz="1600" dirty="0" smtClean="0"/>
              <a:t>The output of the preceding code is shown in the below:</a:t>
            </a:r>
          </a:p>
          <a:p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006" y="1806717"/>
            <a:ext cx="2967961" cy="21056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391400" cy="533400"/>
          </a:xfrm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34" charset="-127"/>
              </a:rPr>
              <a:t>Arrays ( </a:t>
            </a:r>
            <a:r>
              <a:rPr lang="en-US" altLang="ja-JP" smtClean="0">
                <a:ea typeface="ＭＳ Ｐゴシック" pitchFamily="50" charset="-128"/>
              </a:rPr>
              <a:t>Multi-</a:t>
            </a:r>
            <a:r>
              <a:rPr lang="en-US" altLang="ko-KR" smtClean="0">
                <a:ea typeface="굴림" pitchFamily="34" charset="-127"/>
              </a:rPr>
              <a:t>Dimensional)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684213" y="1196975"/>
            <a:ext cx="4679950" cy="6477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27088" y="1341438"/>
            <a:ext cx="5041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b="1" dirty="0" smtClean="0">
                <a:latin typeface="Tahoma" pitchFamily="34" charset="0"/>
                <a:ea typeface="굴림" pitchFamily="34" charset="-127"/>
              </a:rPr>
              <a:t>Declaration of Two Dimensional Array</a:t>
            </a:r>
            <a:endParaRPr kumimoji="1" lang="en-US" altLang="ja-JP" b="1" dirty="0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755650" y="3355975"/>
            <a:ext cx="4464050" cy="360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55650" y="3355975"/>
            <a:ext cx="338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sz="1600" i="1" dirty="0" err="1">
                <a:latin typeface="Tahoma" pitchFamily="34" charset="0"/>
                <a:ea typeface="굴림" pitchFamily="34" charset="-127"/>
              </a:rPr>
              <a:t>varName</a:t>
            </a:r>
            <a:r>
              <a:rPr kumimoji="1" lang="en-US" altLang="ja-JP" sz="1600" i="1" dirty="0">
                <a:latin typeface="Tahoma" pitchFamily="34" charset="0"/>
                <a:ea typeface="굴림" pitchFamily="34" charset="-127"/>
              </a:rPr>
              <a:t> = new type[size1][size2];</a:t>
            </a:r>
            <a:endParaRPr kumimoji="1" lang="en-US" altLang="ko-KR" sz="1600" i="1" dirty="0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84213" y="2708275"/>
            <a:ext cx="5616575" cy="6477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27088" y="2852738"/>
            <a:ext cx="525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b="1">
                <a:latin typeface="Tahoma" pitchFamily="34" charset="0"/>
                <a:ea typeface="굴림" pitchFamily="34" charset="-127"/>
              </a:rPr>
              <a:t>Assign Range to Two Dimensional Array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55650" y="3716338"/>
            <a:ext cx="287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sz="1600">
                <a:latin typeface="Tahoma" pitchFamily="34" charset="0"/>
                <a:ea typeface="굴림" pitchFamily="34" charset="-127"/>
              </a:rPr>
              <a:t>fa = new float[2][3];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576" y="19168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dataType</a:t>
            </a:r>
            <a:r>
              <a:rPr lang="en-US" dirty="0" smtClean="0"/>
              <a:t>[] [] </a:t>
            </a:r>
            <a:r>
              <a:rPr lang="en-US" dirty="0" err="1" smtClean="0"/>
              <a:t>arrayRefVariable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91400" cy="533400"/>
          </a:xfrm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34" charset="-127"/>
              </a:rPr>
              <a:t>Arrays ( </a:t>
            </a:r>
            <a:r>
              <a:rPr lang="en-US" altLang="ja-JP" smtClean="0">
                <a:ea typeface="ＭＳ Ｐゴシック" pitchFamily="50" charset="-128"/>
              </a:rPr>
              <a:t>Two</a:t>
            </a:r>
            <a:r>
              <a:rPr lang="en-US" altLang="ko-KR" smtClean="0">
                <a:ea typeface="굴림" pitchFamily="34" charset="-127"/>
              </a:rPr>
              <a:t> Dimensional)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755650" y="1844675"/>
            <a:ext cx="2303463" cy="360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55650" y="1844675"/>
            <a:ext cx="2646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sz="1600" i="1">
                <a:latin typeface="Tahoma" pitchFamily="34" charset="0"/>
                <a:ea typeface="굴림" pitchFamily="34" charset="-127"/>
              </a:rPr>
              <a:t>varName.length</a:t>
            </a:r>
            <a:endParaRPr kumimoji="1" lang="en-US" altLang="ko-KR" sz="1600" i="1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84213" y="1196975"/>
            <a:ext cx="6264275" cy="6477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27088" y="1341438"/>
            <a:ext cx="5761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b="1">
                <a:latin typeface="Tahoma" pitchFamily="34" charset="0"/>
                <a:ea typeface="굴림" pitchFamily="34" charset="-127"/>
              </a:rPr>
              <a:t>Number of elements in Multi-Dimensional Array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84213" y="4652963"/>
            <a:ext cx="6840537" cy="360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84213" y="4652963"/>
            <a:ext cx="6624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sz="1600" i="1">
                <a:latin typeface="Tahoma" pitchFamily="34" charset="0"/>
                <a:ea typeface="굴림" pitchFamily="34" charset="-127"/>
              </a:rPr>
              <a:t>Type varName[][] = {{e00, </a:t>
            </a:r>
            <a:r>
              <a:rPr kumimoji="1" lang="en-US" altLang="ja-JP" sz="1600" i="1">
                <a:latin typeface="Times New Roman" pitchFamily="18" charset="0"/>
                <a:ea typeface="굴림" pitchFamily="34" charset="-127"/>
              </a:rPr>
              <a:t>…</a:t>
            </a:r>
            <a:r>
              <a:rPr kumimoji="1" lang="en-US" altLang="ja-JP" sz="1600" i="1">
                <a:latin typeface="Tahoma" pitchFamily="34" charset="0"/>
                <a:ea typeface="굴림" pitchFamily="34" charset="-127"/>
              </a:rPr>
              <a:t> , e0n}, {e10,</a:t>
            </a:r>
            <a:r>
              <a:rPr kumimoji="1" lang="en-US" altLang="ja-JP" sz="1600" i="1">
                <a:latin typeface="Times New Roman" pitchFamily="18" charset="0"/>
                <a:ea typeface="굴림" pitchFamily="34" charset="-127"/>
              </a:rPr>
              <a:t>…</a:t>
            </a:r>
            <a:r>
              <a:rPr kumimoji="1" lang="en-US" altLang="ja-JP" sz="1600" i="1">
                <a:latin typeface="Tahoma" pitchFamily="34" charset="0"/>
                <a:ea typeface="굴림" pitchFamily="34" charset="-127"/>
              </a:rPr>
              <a:t>,e1y}, {e20, </a:t>
            </a:r>
            <a:r>
              <a:rPr kumimoji="1" lang="en-US" altLang="ja-JP" sz="1600" i="1">
                <a:latin typeface="Times New Roman" pitchFamily="18" charset="0"/>
                <a:ea typeface="굴림" pitchFamily="34" charset="-127"/>
              </a:rPr>
              <a:t>…</a:t>
            </a:r>
            <a:r>
              <a:rPr kumimoji="1" lang="en-US" altLang="ja-JP" sz="1600" i="1">
                <a:latin typeface="Tahoma" pitchFamily="34" charset="0"/>
                <a:ea typeface="굴림" pitchFamily="34" charset="-127"/>
              </a:rPr>
              <a:t>, e2z}};</a:t>
            </a:r>
            <a:endParaRPr kumimoji="1" lang="en-US" altLang="ko-KR" sz="1600" i="1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612775" y="4005263"/>
            <a:ext cx="5616575" cy="6477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55650" y="4149725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b="1">
                <a:latin typeface="Tahoma" pitchFamily="34" charset="0"/>
                <a:ea typeface="굴림" pitchFamily="34" charset="-127"/>
              </a:rPr>
              <a:t>Initialization of Multi-Dimensional Array</a:t>
            </a:r>
          </a:p>
        </p:txBody>
      </p:sp>
      <p:sp>
        <p:nvSpPr>
          <p:cNvPr id="7179" name="AutoShape 13"/>
          <p:cNvSpPr>
            <a:spLocks noChangeArrowheads="1"/>
          </p:cNvSpPr>
          <p:nvPr/>
        </p:nvSpPr>
        <p:spPr bwMode="auto">
          <a:xfrm>
            <a:off x="755650" y="3284538"/>
            <a:ext cx="2303463" cy="360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755650" y="3284538"/>
            <a:ext cx="2646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sz="1600" i="1">
                <a:latin typeface="Tahoma" pitchFamily="34" charset="0"/>
                <a:ea typeface="굴림" pitchFamily="34" charset="-127"/>
              </a:rPr>
              <a:t>varName[index].length</a:t>
            </a:r>
            <a:endParaRPr kumimoji="1" lang="en-US" altLang="ko-KR" sz="1600" i="1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7181" name="AutoShape 15"/>
          <p:cNvSpPr>
            <a:spLocks noChangeArrowheads="1"/>
          </p:cNvSpPr>
          <p:nvPr/>
        </p:nvSpPr>
        <p:spPr bwMode="auto">
          <a:xfrm>
            <a:off x="684213" y="2636838"/>
            <a:ext cx="8459787" cy="6477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827088" y="2781300"/>
            <a:ext cx="8137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b="1">
                <a:latin typeface="Tahoma" pitchFamily="34" charset="0"/>
                <a:ea typeface="굴림" pitchFamily="34" charset="-127"/>
              </a:rPr>
              <a:t>Number of elements in Each elements of Multi-Dimensional Array</a:t>
            </a:r>
          </a:p>
        </p:txBody>
      </p:sp>
      <p:sp>
        <p:nvSpPr>
          <p:cNvPr id="7183" name="Text Box 17"/>
          <p:cNvSpPr txBox="1">
            <a:spLocks noChangeArrowheads="1"/>
          </p:cNvSpPr>
          <p:nvPr/>
        </p:nvSpPr>
        <p:spPr bwMode="auto">
          <a:xfrm>
            <a:off x="3635375" y="1844675"/>
            <a:ext cx="324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ja-JP" sz="1400" b="1" dirty="0">
                <a:solidFill>
                  <a:schemeClr val="hlink"/>
                </a:solidFill>
                <a:latin typeface="Tahoma" pitchFamily="34" charset="0"/>
                <a:ea typeface="굴림" pitchFamily="34" charset="-127"/>
              </a:rPr>
              <a:t>Number of </a:t>
            </a:r>
            <a:r>
              <a:rPr kumimoji="1" lang="en-US" altLang="ja-JP" sz="1400" b="1" dirty="0" smtClean="0">
                <a:solidFill>
                  <a:schemeClr val="hlink"/>
                </a:solidFill>
                <a:latin typeface="Tahoma" pitchFamily="34" charset="0"/>
                <a:ea typeface="굴림" pitchFamily="34" charset="-127"/>
              </a:rPr>
              <a:t>Rows </a:t>
            </a:r>
            <a:endParaRPr kumimoji="1" lang="en-US" altLang="ko-KR" sz="1400" b="1" dirty="0">
              <a:solidFill>
                <a:schemeClr val="hlin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 flipH="1">
            <a:off x="2411413" y="1989138"/>
            <a:ext cx="1223962" cy="71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Processing Two Dimensional Array: for loop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int myArray[][] = new int [8][6];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for (int row=0; row &lt; myArray.length; row++) 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for (int col=0; col &lt; myArray[row].length; 			col++)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myArray[row][col] = row*col;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}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Processing Two Dimensional Array: for-each loop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[][]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 [8][6];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[] x: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) 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y :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y +” “)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	}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26739" y="1196752"/>
            <a:ext cx="73136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0" dirty="0"/>
              <a:t>After an array is created, it cannot be resized. </a:t>
            </a:r>
          </a:p>
          <a:p>
            <a:pPr marL="347663" indent="-347663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0" dirty="0"/>
              <a:t>The same reference variable is used to refer to an entirely new array.</a:t>
            </a:r>
          </a:p>
          <a:p>
            <a:pPr marL="347663" indent="-347663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0" dirty="0"/>
              <a:t>The following code snippet displays a reference variable being used for a new array: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[6];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 Resizing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Write a program to sort an array in ascending order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Write </a:t>
            </a:r>
            <a:r>
              <a:rPr lang="en-US" dirty="0" smtClean="0"/>
              <a:t>a program to sum a two matrices of 5 by 5 and display the result in the third one.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Write </a:t>
            </a:r>
            <a:r>
              <a:rPr lang="en-US" dirty="0" smtClean="0"/>
              <a:t>a program to display the sum of the diagonals of the 6 by 6 matrix.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412568" y="1283940"/>
            <a:ext cx="8119872" cy="4305300"/>
          </a:xfrm>
        </p:spPr>
        <p:txBody>
          <a:bodyPr/>
          <a:lstStyle/>
          <a:p>
            <a:pPr marL="347663" indent="-347663">
              <a:buBlip>
                <a:blip r:embed="rId2"/>
              </a:buBlip>
            </a:pPr>
            <a:r>
              <a:rPr lang="en-US" sz="2800" dirty="0" smtClean="0"/>
              <a:t>Arrays are used typically to group objects of the same type and they are referred to the group of objects by a common name.</a:t>
            </a:r>
          </a:p>
          <a:p>
            <a:pPr marL="347663" indent="-347663">
              <a:buBlip>
                <a:blip r:embed="rId2"/>
              </a:buBlip>
            </a:pPr>
            <a:r>
              <a:rPr lang="en-US" sz="2800" dirty="0" smtClean="0"/>
              <a:t>Arrays can be declared of any type either primitive or class.</a:t>
            </a:r>
          </a:p>
          <a:p>
            <a:pPr marL="347663" indent="-347663">
              <a:buBlip>
                <a:blip r:embed="rId2"/>
              </a:buBlip>
            </a:pPr>
            <a:r>
              <a:rPr lang="en-US" sz="2800" dirty="0" smtClean="0"/>
              <a:t>The declaration of an array creates space for a reference. </a:t>
            </a:r>
          </a:p>
          <a:p>
            <a:pPr marL="347663" indent="-347663">
              <a:buBlip>
                <a:blip r:embed="rId2"/>
              </a:buBlip>
            </a:pPr>
            <a:r>
              <a:rPr lang="en-US" sz="2800" dirty="0" smtClean="0"/>
              <a:t>Actual memory allocation is done dynamically either by a </a:t>
            </a:r>
            <a:r>
              <a:rPr lang="en-US" sz="2800" dirty="0" smtClean="0">
                <a:cs typeface="Courier New" pitchFamily="49" charset="0"/>
              </a:rPr>
              <a:t>new</a:t>
            </a:r>
            <a:r>
              <a:rPr lang="en-US" sz="2800" dirty="0" smtClean="0"/>
              <a:t> statement or by an array </a:t>
            </a:r>
            <a:r>
              <a:rPr lang="en-US" sz="2800" dirty="0" err="1" smtClean="0"/>
              <a:t>initializer</a:t>
            </a:r>
            <a:r>
              <a:rPr lang="en-US" sz="2800" dirty="0" smtClean="0"/>
              <a:t>.</a:t>
            </a:r>
          </a:p>
          <a:p>
            <a:pPr marL="347663" indent="-347663">
              <a:buBlip>
                <a:blip r:embed="rId2"/>
              </a:buBlip>
            </a:pPr>
            <a:endParaRPr lang="en-US" sz="2800" dirty="0" smtClean="0"/>
          </a:p>
          <a:p>
            <a:pPr lvl="2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 Variable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530370"/>
            <a:ext cx="8119872" cy="4305300"/>
          </a:xfrm>
        </p:spPr>
        <p:txBody>
          <a:bodyPr/>
          <a:lstStyle/>
          <a:p>
            <a:pPr lvl="2"/>
            <a:r>
              <a:rPr lang="en-US" dirty="0" smtClean="0"/>
              <a:t>Use an array into a program, you should declare a variable to reference the array, and you should specify the type of array the variable may reference. Here is the syntax for declaring an array variable.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b="1" dirty="0" smtClean="0"/>
              <a:t>Example:</a:t>
            </a:r>
          </a:p>
          <a:p>
            <a:pPr lvl="2">
              <a:buNone/>
            </a:pPr>
            <a:r>
              <a:rPr lang="en-US" dirty="0" smtClean="0"/>
              <a:t>The following code chunks are examples of this syntax: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28" y="2996952"/>
            <a:ext cx="42291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869160"/>
            <a:ext cx="4171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dirty="0" smtClean="0"/>
              <a:t>Creating Array Variable Continue…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052736"/>
            <a:ext cx="8119872" cy="4782934"/>
          </a:xfrm>
        </p:spPr>
        <p:txBody>
          <a:bodyPr/>
          <a:lstStyle/>
          <a:p>
            <a:r>
              <a:rPr lang="en-US" sz="2800" dirty="0" smtClean="0"/>
              <a:t>You can build an array by using the new operator with the following given syntax: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/>
              <a:t>The statement does the two things: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2000" dirty="0" smtClean="0"/>
              <a:t>It makes an array using new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[</a:t>
            </a:r>
            <a:r>
              <a:rPr lang="en-US" sz="2000" dirty="0" err="1" smtClean="0"/>
              <a:t>ArraySize</a:t>
            </a:r>
            <a:r>
              <a:rPr lang="en-US" sz="2000" dirty="0" smtClean="0"/>
              <a:t>];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2000" dirty="0" smtClean="0"/>
              <a:t>It assigns the reference of the freshly made array to the variable </a:t>
            </a:r>
            <a:r>
              <a:rPr lang="en-US" sz="2000" dirty="0" err="1" smtClean="0"/>
              <a:t>arrayRefVariable</a:t>
            </a:r>
            <a:r>
              <a:rPr lang="en-US" sz="2000" dirty="0" smtClean="0"/>
              <a:t>.</a:t>
            </a:r>
          </a:p>
          <a:p>
            <a:pPr marL="342900" lvl="2" indent="-342900"/>
            <a:r>
              <a:rPr lang="en-US" sz="2000" dirty="0" smtClean="0"/>
              <a:t>Declaring an array variable, making an array, and assigning the reference of the array to the variable may be combined in one statement, as represented :</a:t>
            </a:r>
          </a:p>
          <a:p>
            <a:pPr lvl="2"/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31337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373216"/>
            <a:ext cx="38671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dirty="0" smtClean="0"/>
              <a:t>Creating Array Variable Continue…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899592" y="1196752"/>
            <a:ext cx="7549464" cy="4620721"/>
          </a:xfrm>
        </p:spPr>
        <p:txBody>
          <a:bodyPr/>
          <a:lstStyle/>
          <a:p>
            <a:r>
              <a:rPr lang="en-US" sz="2400" dirty="0" smtClean="0"/>
              <a:t>Alternatively you may make an arrays as follows:</a:t>
            </a:r>
          </a:p>
          <a:p>
            <a:endParaRPr lang="en-US" sz="2400" dirty="0" smtClean="0"/>
          </a:p>
          <a:p>
            <a:r>
              <a:rPr lang="en-US" sz="2400" dirty="0" smtClean="0"/>
              <a:t>The array elements are reached through an index.  An array indices are 0-Based. That is, they start from the 0 to </a:t>
            </a:r>
            <a:r>
              <a:rPr lang="en-US" sz="2400" dirty="0" err="1" smtClean="0"/>
              <a:t>arrayRefVariable.length</a:t>
            </a:r>
            <a:r>
              <a:rPr lang="en-US" sz="2400" dirty="0" smtClean="0"/>
              <a:t>-n.</a:t>
            </a:r>
          </a:p>
          <a:p>
            <a:pPr>
              <a:buNone/>
            </a:pPr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The following statement declares an array variable, </a:t>
            </a:r>
            <a:r>
              <a:rPr lang="en-US" sz="2400" dirty="0" err="1" smtClean="0"/>
              <a:t>myArrayList</a:t>
            </a:r>
            <a:r>
              <a:rPr lang="en-US" sz="2400" dirty="0" smtClean="0"/>
              <a:t>, makes an array of 10 elements of double type, and assigns its reference to </a:t>
            </a:r>
            <a:r>
              <a:rPr lang="en-US" sz="2400" dirty="0" err="1" smtClean="0"/>
              <a:t>myArrayList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8564" y="170080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9693" y="4994733"/>
            <a:ext cx="31527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60648"/>
            <a:ext cx="8117206" cy="574516"/>
          </a:xfrm>
        </p:spPr>
        <p:txBody>
          <a:bodyPr/>
          <a:lstStyle/>
          <a:p>
            <a:pPr algn="l"/>
            <a:r>
              <a:rPr lang="en-IN" sz="3600" dirty="0" smtClean="0"/>
              <a:t>Array Variable Continue…</a:t>
            </a:r>
            <a:endParaRPr lang="en-IN" sz="36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512173"/>
            <a:ext cx="8119872" cy="4305300"/>
          </a:xfrm>
        </p:spPr>
        <p:txBody>
          <a:bodyPr/>
          <a:lstStyle/>
          <a:p>
            <a:pPr lvl="2"/>
            <a:r>
              <a:rPr lang="en-US" dirty="0" smtClean="0"/>
              <a:t>The following picture shows array </a:t>
            </a:r>
            <a:r>
              <a:rPr lang="en-US" dirty="0" err="1" smtClean="0"/>
              <a:t>myArrayList</a:t>
            </a:r>
            <a:r>
              <a:rPr lang="en-US" dirty="0" smtClean="0"/>
              <a:t>. Here, </a:t>
            </a:r>
            <a:r>
              <a:rPr lang="en-US" dirty="0" err="1" smtClean="0"/>
              <a:t>myArrayList</a:t>
            </a:r>
            <a:r>
              <a:rPr lang="en-US" dirty="0" smtClean="0"/>
              <a:t> contains 10 double-values and an indices are from 0 to 9.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63" y="2655788"/>
            <a:ext cx="42576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dirty="0" smtClean="0"/>
              <a:t>Processing Array Variable Continue…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052736"/>
            <a:ext cx="8119872" cy="4764737"/>
          </a:xfrm>
        </p:spPr>
        <p:txBody>
          <a:bodyPr/>
          <a:lstStyle/>
          <a:p>
            <a:pPr marL="347663" indent="-347663"/>
            <a:r>
              <a:rPr lang="en-US" sz="2000" dirty="0" smtClean="0">
                <a:cs typeface="Times New Roman" pitchFamily="18" charset="0"/>
              </a:rPr>
              <a:t>The number of elements in an array is stored as part of the array object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dirty="0" smtClean="0">
                <a:cs typeface="Times New Roman" pitchFamily="18" charset="0"/>
              </a:rPr>
              <a:t> attribute.</a:t>
            </a:r>
            <a:endParaRPr lang="en-US" sz="2000" dirty="0" smtClean="0"/>
          </a:p>
          <a:p>
            <a:r>
              <a:rPr lang="en-US" sz="2000" dirty="0" smtClean="0"/>
              <a:t>When the processing array elements, we often use either the for loop or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 smtClean="0"/>
              <a:t> loop because all of the elements into an array are of the similar type, and the size of the array is known.</a:t>
            </a:r>
            <a:r>
              <a:rPr lang="en-US" sz="2000" b="1" dirty="0" smtClean="0"/>
              <a:t> </a:t>
            </a:r>
          </a:p>
          <a:p>
            <a:pPr lvl="2">
              <a:buNone/>
            </a:pPr>
            <a:r>
              <a:rPr lang="en-US" b="1" dirty="0" smtClean="0"/>
              <a:t>Example: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TestArray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double[]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{1.9, 2.9, 3.4, 3.5};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Print all the Array Elements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myArrayList.length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dirty="0" smtClean="0"/>
              <a:t>Processing Array Variable Continue…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512173"/>
            <a:ext cx="8119872" cy="4305300"/>
          </a:xfrm>
        </p:spPr>
        <p:txBody>
          <a:bodyPr/>
          <a:lstStyle/>
          <a:p>
            <a:pPr lvl="1">
              <a:buNone/>
            </a:pPr>
            <a:r>
              <a:rPr lang="en-US" sz="1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Summing all the Elements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double total = 0;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myArrayList.length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total +=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("Total is : " + total);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Finding the Largest Element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double max =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myArrayList.length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&gt; max) max =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myArrayList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("Max is : " + max);</a:t>
            </a:r>
          </a:p>
          <a:p>
            <a:pPr lvl="1">
              <a:buNone/>
            </a:pPr>
            <a:r>
              <a:rPr lang="en-US" sz="16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/>
              <a:t>Processing Array Variable Continue…</a:t>
            </a:r>
            <a:endParaRPr lang="en-IN" sz="28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512173"/>
            <a:ext cx="8119872" cy="4305300"/>
          </a:xfrm>
        </p:spPr>
        <p:txBody>
          <a:bodyPr/>
          <a:lstStyle/>
          <a:p>
            <a:r>
              <a:rPr lang="en-US" sz="1400" dirty="0" smtClean="0"/>
              <a:t>The output of the preceding code is shown in the below: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346" y="2256903"/>
            <a:ext cx="3831965" cy="28382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796</Words>
  <Application>Microsoft Office PowerPoint</Application>
  <PresentationFormat>On-screen Show (4:3)</PresentationFormat>
  <Paragraphs>127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5. Arrays</vt:lpstr>
      <vt:lpstr>Array</vt:lpstr>
      <vt:lpstr>Declaring Array Variable</vt:lpstr>
      <vt:lpstr>Creating Array Variable Continue…</vt:lpstr>
      <vt:lpstr>Creating Array Variable Continue…</vt:lpstr>
      <vt:lpstr>Array Variable Continue…</vt:lpstr>
      <vt:lpstr>Processing Array Variable Continue…</vt:lpstr>
      <vt:lpstr>Processing Array Variable Continue…</vt:lpstr>
      <vt:lpstr>Processing Array Variable Continue…</vt:lpstr>
      <vt:lpstr>Processing Array Variable Continue…</vt:lpstr>
      <vt:lpstr>Processing Array Variable Continue…</vt:lpstr>
      <vt:lpstr>Arrays ( Multi-Dimensional)</vt:lpstr>
      <vt:lpstr>Arrays ( Two Dimensional)</vt:lpstr>
      <vt:lpstr>Processing Two Dimensional Array: for loop</vt:lpstr>
      <vt:lpstr>Processing Two Dimensional Array: for-each loop</vt:lpstr>
      <vt:lpstr>Slide 16</vt:lpstr>
      <vt:lpstr>Exercise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VR.SISOFT</dc:creator>
  <cp:lastModifiedBy>VR.SISOFT</cp:lastModifiedBy>
  <cp:revision>6</cp:revision>
  <dcterms:created xsi:type="dcterms:W3CDTF">2014-12-04T17:07:37Z</dcterms:created>
  <dcterms:modified xsi:type="dcterms:W3CDTF">2015-02-06T08:25:27Z</dcterms:modified>
</cp:coreProperties>
</file>