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1" r:id="rId4"/>
    <p:sldId id="259" r:id="rId5"/>
    <p:sldId id="273" r:id="rId6"/>
    <p:sldId id="272" r:id="rId7"/>
    <p:sldId id="274" r:id="rId8"/>
    <p:sldId id="275" r:id="rId9"/>
    <p:sldId id="277" r:id="rId10"/>
    <p:sldId id="280" r:id="rId11"/>
    <p:sldId id="281" r:id="rId12"/>
    <p:sldId id="282" r:id="rId13"/>
    <p:sldId id="276" r:id="rId14"/>
    <p:sldId id="283" r:id="rId15"/>
    <p:sldId id="258" r:id="rId16"/>
    <p:sldId id="279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77DA-953A-46FF-A90F-9072BC3F25B3}" type="datetimeFigureOut">
              <a:rPr lang="en-MY" smtClean="0"/>
              <a:t>1/3/2020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83142-A710-4836-86CC-87CC6C5A64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35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028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94317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5425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9582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5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6373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1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7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8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7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97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49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8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44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75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2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1159-5764-4BE6-B52B-13CDCFFE62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DF10-6407-4EE0-9708-D1D331B9FA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1159-5764-4BE6-B52B-13CDCFFE62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DF10-6407-4EE0-9708-D1D331B9FA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938">
            <a:off x="4470078" y="1401448"/>
            <a:ext cx="4673922" cy="289164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000400" y="2060848"/>
            <a:ext cx="525212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>
                    <a:lumMod val="50000"/>
                  </a:schemeClr>
                </a:solidFill>
                <a:latin typeface="Franklin Gothic Heavy" pitchFamily="34" charset="0"/>
              </a:rPr>
              <a:t>HTML Form</a:t>
            </a:r>
            <a:endParaRPr lang="en-US" sz="6000" dirty="0">
              <a:solidFill>
                <a:schemeClr val="accent4">
                  <a:lumMod val="50000"/>
                </a:schemeClr>
              </a:solidFill>
              <a:latin typeface="Franklin Gothic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268760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MY" sz="2400" dirty="0"/>
              <a:t>When HTML form uses the GET method, the values are stored in a $_GET array.  </a:t>
            </a:r>
            <a:endParaRPr lang="en-MY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MY" sz="2400" dirty="0" smtClean="0"/>
              <a:t>By </a:t>
            </a:r>
            <a:r>
              <a:rPr lang="en-MY" sz="2400" dirty="0"/>
              <a:t>using GET method, these values are passed as part of the URL that requests the page.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6791" y="202180"/>
            <a:ext cx="799045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FFFF00"/>
                </a:solidFill>
              </a:rPr>
              <a:t>Using GET Method and $_GET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0056" y="4062551"/>
            <a:ext cx="617443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MY" sz="2000" dirty="0"/>
              <a:t>GET method is used when the request is for a page that gets data from a database server.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MY" sz="2000" dirty="0"/>
              <a:t>GET request can be bookmarked and remain in the browser history.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MY" sz="2000" dirty="0"/>
              <a:t>GET request should never be used when dealing with sensitive data.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MY" sz="2000" dirty="0"/>
              <a:t>GET requests have length restriction.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7704" y="2998693"/>
            <a:ext cx="68407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Example:</a:t>
            </a:r>
          </a:p>
          <a:p>
            <a:r>
              <a:rPr lang="en-MY" dirty="0"/>
              <a:t> </a:t>
            </a:r>
            <a:r>
              <a:rPr lang="en-GB" sz="1400" dirty="0" smtClean="0"/>
              <a:t>http</a:t>
            </a:r>
            <a:r>
              <a:rPr lang="en-GB" sz="1400" dirty="0"/>
              <a:t>://localhost/Training/Customer_form1.php?myname=Ehsan&amp;email=ehsan@gmail.com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3721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201976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MY" sz="2400" dirty="0"/>
              <a:t>POST method is more appropriate for working with sensitive data </a:t>
            </a:r>
            <a:endParaRPr lang="en-MY" sz="24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n-MY" sz="2400" dirty="0" smtClean="0"/>
              <a:t>It does </a:t>
            </a:r>
            <a:r>
              <a:rPr lang="en-MY" sz="2400" dirty="0"/>
              <a:t>not append parameters to the end of the URL.  </a:t>
            </a:r>
            <a:endParaRPr lang="en-MY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MY" sz="2400" dirty="0" smtClean="0"/>
              <a:t>The </a:t>
            </a:r>
            <a:r>
              <a:rPr lang="en-MY" sz="2400" dirty="0"/>
              <a:t>values from the form that uses POST method are stored in a $_POST array.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6791" y="202180"/>
            <a:ext cx="799045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FFFF00"/>
                </a:solidFill>
              </a:rPr>
              <a:t>Using POST Method and $_POST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1760" y="3573016"/>
            <a:ext cx="6336704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MY" sz="2000" dirty="0"/>
              <a:t>The POST method is used when;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MY" sz="2000" dirty="0"/>
              <a:t>the request is for a page that writes data to a database server.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MY" sz="2000" dirty="0"/>
              <a:t>executing the request multiple times may cause problems.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MY" sz="2000" dirty="0"/>
              <a:t>you do not want to include the parameters in the URL for security reasons.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MY" sz="2000" dirty="0"/>
              <a:t>you need to transfer more than 4 KB of data. </a:t>
            </a:r>
          </a:p>
        </p:txBody>
      </p:sp>
    </p:spTree>
    <p:extLst>
      <p:ext uri="{BB962C8B-B14F-4D97-AF65-F5344CB8AC3E}">
        <p14:creationId xmlns:p14="http://schemas.microsoft.com/office/powerpoint/2010/main" val="39994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Pearson, Inc. 2013. All Rights Reserved.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45476"/>
              </p:ext>
            </p:extLst>
          </p:nvPr>
        </p:nvGraphicFramePr>
        <p:xfrm>
          <a:off x="3275856" y="1556792"/>
          <a:ext cx="4608512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8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</a:t>
                      </a:r>
                      <a:r>
                        <a:rPr lang="en-US" sz="2000" baseline="0" dirty="0" smtClean="0"/>
                        <a:t> i</a:t>
                      </a:r>
                      <a:r>
                        <a:rPr lang="en-US" sz="2000" dirty="0" smtClean="0"/>
                        <a:t>nput</a:t>
                      </a:r>
                      <a:r>
                        <a:rPr lang="en-US" sz="2000" baseline="0" dirty="0" smtClean="0"/>
                        <a:t> types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color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/>
                        <a:t> date</a:t>
                      </a:r>
                      <a:endParaRPr lang="en-MY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/>
                        <a:t> time</a:t>
                      </a:r>
                      <a:endParaRPr lang="en-MY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email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month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number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search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err="1" smtClean="0"/>
                        <a:t>url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tel</a:t>
                      </a:r>
                      <a:endParaRPr lang="en-MY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HTML5 Input Types</a:t>
            </a:r>
          </a:p>
        </p:txBody>
      </p:sp>
    </p:spTree>
    <p:extLst>
      <p:ext uri="{BB962C8B-B14F-4D97-AF65-F5344CB8AC3E}">
        <p14:creationId xmlns:p14="http://schemas.microsoft.com/office/powerpoint/2010/main" val="21637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1964"/>
              </p:ext>
            </p:extLst>
          </p:nvPr>
        </p:nvGraphicFramePr>
        <p:xfrm>
          <a:off x="1835696" y="1556792"/>
          <a:ext cx="6851104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1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Examples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</a:t>
                      </a:r>
                      <a:r>
                        <a:rPr lang="en-MY" sz="2000" dirty="0" smtClean="0"/>
                        <a:t> &lt;input type="</a:t>
                      </a:r>
                      <a:r>
                        <a:rPr lang="en-MY" sz="2000" dirty="0" err="1" smtClean="0"/>
                        <a:t>color</a:t>
                      </a:r>
                      <a:r>
                        <a:rPr lang="en-MY" sz="2000" dirty="0" smtClean="0"/>
                        <a:t>" name="</a:t>
                      </a:r>
                      <a:r>
                        <a:rPr lang="en-MY" sz="2000" dirty="0" err="1" smtClean="0"/>
                        <a:t>favcolor</a:t>
                      </a:r>
                      <a:r>
                        <a:rPr lang="en-MY" sz="2000" dirty="0" smtClean="0"/>
                        <a:t>" value="#ff0000"&gt;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/>
                        <a:t> </a:t>
                      </a:r>
                      <a:r>
                        <a:rPr lang="en-MY" sz="2000" dirty="0" smtClean="0"/>
                        <a:t>&lt;input type="date" name="birthday"&gt;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MY" sz="2000" dirty="0" smtClean="0"/>
                        <a:t>&lt;input type="time" name="</a:t>
                      </a:r>
                      <a:r>
                        <a:rPr lang="en-MY" sz="2000" dirty="0" err="1" smtClean="0"/>
                        <a:t>userTime</a:t>
                      </a:r>
                      <a:r>
                        <a:rPr lang="en-MY" sz="2000" dirty="0" smtClean="0"/>
                        <a:t>"&gt;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</a:t>
                      </a:r>
                      <a:r>
                        <a:rPr lang="en-MY" sz="2000" dirty="0" smtClean="0"/>
                        <a:t>&lt;input type="email" name=“</a:t>
                      </a:r>
                      <a:r>
                        <a:rPr lang="en-MY" sz="2000" dirty="0" err="1" smtClean="0"/>
                        <a:t>myEmail</a:t>
                      </a:r>
                      <a:r>
                        <a:rPr lang="en-MY" sz="2000" dirty="0" smtClean="0"/>
                        <a:t>"&gt;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MY" sz="2000" dirty="0" smtClean="0"/>
                        <a:t> &lt;input type="month" name="</a:t>
                      </a:r>
                      <a:r>
                        <a:rPr lang="en-MY" sz="2000" dirty="0" err="1" smtClean="0"/>
                        <a:t>birthdaymonth</a:t>
                      </a:r>
                      <a:r>
                        <a:rPr lang="en-MY" sz="2000" dirty="0" smtClean="0"/>
                        <a:t>"&gt;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MY" sz="2000" dirty="0" smtClean="0"/>
                        <a:t>&lt;input type="number" name="quantity" min="1" max="5"&gt;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MY" sz="2000" dirty="0" smtClean="0"/>
                        <a:t>&lt;input type="search" name="</a:t>
                      </a:r>
                      <a:r>
                        <a:rPr lang="en-MY" sz="2000" dirty="0" err="1" smtClean="0"/>
                        <a:t>googleSearch</a:t>
                      </a:r>
                      <a:r>
                        <a:rPr lang="en-MY" sz="2000" dirty="0" smtClean="0"/>
                        <a:t>"&gt;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MY" sz="2000" dirty="0" smtClean="0"/>
                        <a:t> &lt;input type="</a:t>
                      </a:r>
                      <a:r>
                        <a:rPr lang="en-MY" sz="2000" dirty="0" err="1" smtClean="0"/>
                        <a:t>url</a:t>
                      </a:r>
                      <a:r>
                        <a:rPr lang="en-MY" sz="2000" dirty="0" smtClean="0"/>
                        <a:t>" name="homepage"&gt;</a:t>
                      </a:r>
                      <a:endParaRPr lang="en-MY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&lt;input type="</a:t>
                      </a:r>
                      <a:r>
                        <a:rPr lang="en-US" sz="2000" baseline="0" dirty="0" err="1" smtClean="0"/>
                        <a:t>tel</a:t>
                      </a:r>
                      <a:r>
                        <a:rPr lang="en-US" sz="2000" baseline="0" dirty="0" smtClean="0"/>
                        <a:t>" name="</a:t>
                      </a:r>
                      <a:r>
                        <a:rPr lang="en-US" sz="2000" baseline="0" dirty="0" err="1" smtClean="0"/>
                        <a:t>userTel</a:t>
                      </a:r>
                      <a:r>
                        <a:rPr lang="en-US" sz="2000" baseline="0" dirty="0" smtClean="0"/>
                        <a:t>"&gt;</a:t>
                      </a:r>
                      <a:endParaRPr lang="en-MY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HTML5 Input Types</a:t>
            </a:r>
          </a:p>
        </p:txBody>
      </p:sp>
    </p:spTree>
    <p:extLst>
      <p:ext uri="{BB962C8B-B14F-4D97-AF65-F5344CB8AC3E}">
        <p14:creationId xmlns:p14="http://schemas.microsoft.com/office/powerpoint/2010/main" val="8237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263" y="-243408"/>
            <a:ext cx="838720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FFFF00"/>
                </a:solidFill>
              </a:rPr>
              <a:t>Form with POST method and more input fields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848239"/>
            <a:ext cx="8064896" cy="5893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&lt;form action="</a:t>
            </a:r>
            <a:r>
              <a:rPr lang="en-MY" sz="1400" dirty="0" err="1" smtClean="0">
                <a:latin typeface="Courier New" pitchFamily="49" charset="0"/>
                <a:cs typeface="Courier New" pitchFamily="49" charset="0"/>
              </a:rPr>
              <a:t>Custhp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" method="post" name="customer" 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&lt;h1&gt;&lt;i&gt;&lt;/b</a:t>
            </a:r>
            <a:r>
              <a:rPr lang="en-MY" sz="140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MY" sz="1400" smtClean="0">
                <a:latin typeface="Courier New" pitchFamily="49" charset="0"/>
                <a:cs typeface="Courier New" pitchFamily="49" charset="0"/>
              </a:rPr>
              <a:t>b&gt;ILMU 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ONLINE BOOKSTORE&lt;/b&gt;&lt;/i&gt;&lt;/h1&gt;&lt;hr&gt;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&lt;h3&gt;&lt;u&gt;Customer Registration&lt;/u&gt;&lt;/h3&gt;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&lt;h5&gt;Your Personal Details&lt;/h5&gt;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Name: &lt;input type="text" name="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" size="50"&gt;&lt;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Address: &lt;input type="text" name="add" size="100"&gt;&lt;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State: 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&lt;select name="state"&gt;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  &lt;option value="Johor"&gt;Johor&lt;/option&gt;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  &lt;option value="Kedah&gt;Kedah&lt;/option&gt;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  &lt;option value="Kelantan"&gt;Kelantan&lt;/option&gt;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  &lt;option value="Perak"&gt;Perak&lt;/option&gt;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&lt;/select&gt;&lt;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&lt;h5&gt;Your Username &amp; Password&lt;/h5&gt;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Username: &lt;input type="text" name="username"&gt;&lt;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Password: &lt;input type="password" name="username" size="10"&gt;&lt;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MY" sz="14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Subscribe newsletter? &lt;input type = "radio" name = "subscribe" value ="yes"&gt;Yes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&lt;input type = "radio" name = "subscribe" value = "no" &gt;No &lt;p&gt;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Favourite book category :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&lt;input type = "checkbox" name = "book1" value = "FICTION"&gt; Fiction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&lt;input type = "checkbox" name = "book2" value = "HISTORY"&gt; History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&lt;input type = "checkbox" name = "book3" value = "COMIC"&gt; Comic &lt;p&gt;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&lt;input type="submit" value = "Submit This Form "&gt;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&lt;input type = "reset" value = "Clear All"&gt;</a:t>
            </a:r>
          </a:p>
          <a:p>
            <a:r>
              <a:rPr lang="en-MY" sz="1400" dirty="0">
                <a:latin typeface="Courier New" pitchFamily="49" charset="0"/>
                <a:cs typeface="Courier New" pitchFamily="49" charset="0"/>
              </a:rPr>
              <a:t>&lt;/form</a:t>
            </a:r>
            <a:r>
              <a:rPr lang="en-MY" sz="14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MY" sz="1400" dirty="0">
                <a:latin typeface="Courier New" pitchFamily="49" charset="0"/>
                <a:cs typeface="Courier New" pitchFamily="49" charset="0"/>
              </a:rPr>
              <a:t>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840356" cy="223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099" y="116632"/>
            <a:ext cx="6214392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HTML Forms – Exercise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6833" y="2015826"/>
            <a:ext cx="66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 smtClean="0"/>
              <a:t>Write </a:t>
            </a:r>
            <a:r>
              <a:rPr lang="en-MY" sz="2400" dirty="0"/>
              <a:t>an HTML code to produce the following form.</a:t>
            </a:r>
          </a:p>
        </p:txBody>
      </p:sp>
    </p:spTree>
    <p:extLst>
      <p:ext uri="{BB962C8B-B14F-4D97-AF65-F5344CB8AC3E}">
        <p14:creationId xmlns:p14="http://schemas.microsoft.com/office/powerpoint/2010/main" val="14619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099" y="116632"/>
            <a:ext cx="6214392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HTML Forms </a:t>
            </a:r>
            <a:r>
              <a:rPr lang="en-US" smtClean="0">
                <a:solidFill>
                  <a:srgbClr val="FFFF00"/>
                </a:solidFill>
              </a:rPr>
              <a:t>– Exercise 2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6833" y="2015826"/>
            <a:ext cx="66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 smtClean="0"/>
              <a:t>Write </a:t>
            </a:r>
            <a:r>
              <a:rPr lang="en-MY" sz="2400" dirty="0"/>
              <a:t>an HTML code to produce the following form.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19370" t="19670" r="59135" b="54105"/>
          <a:stretch/>
        </p:blipFill>
        <p:spPr bwMode="auto">
          <a:xfrm>
            <a:off x="1633855" y="2852936"/>
            <a:ext cx="4409440" cy="3024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81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4602">
            <a:off x="296833" y="2890039"/>
            <a:ext cx="4429147" cy="369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769568" y="274638"/>
            <a:ext cx="5266928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HTML Forms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Entering User Data from a Web Page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81" y="1412776"/>
            <a:ext cx="5467919" cy="278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8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1370722" y="1483951"/>
            <a:ext cx="7449750" cy="2017057"/>
          </a:xfrm>
        </p:spPr>
        <p:txBody>
          <a:bodyPr>
            <a:normAutofit/>
          </a:bodyPr>
          <a:lstStyle/>
          <a:p>
            <a:pPr lvl="0"/>
            <a:r>
              <a:rPr lang="en-MY" sz="2800" dirty="0"/>
              <a:t>HTML forms allow users to enter data into a web </a:t>
            </a:r>
            <a:r>
              <a:rPr lang="en-MY" sz="2800" dirty="0" smtClean="0"/>
              <a:t>page.</a:t>
            </a:r>
          </a:p>
          <a:p>
            <a:pPr lvl="0"/>
            <a:r>
              <a:rPr lang="en-US" sz="2800" dirty="0" smtClean="0"/>
              <a:t>Create a form block with:</a:t>
            </a:r>
          </a:p>
          <a:p>
            <a:pPr marL="0" lvl="0" indent="0">
              <a:buNone/>
            </a:pPr>
            <a:endParaRPr lang="en-US" sz="2800" dirty="0" smtClean="0"/>
          </a:p>
          <a:p>
            <a:pPr lvl="0"/>
            <a:endParaRPr lang="en-US" sz="2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2505236" y="3068960"/>
            <a:ext cx="5523148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</p:spTree>
    <p:extLst>
      <p:ext uri="{BB962C8B-B14F-4D97-AF65-F5344CB8AC3E}">
        <p14:creationId xmlns:p14="http://schemas.microsoft.com/office/powerpoint/2010/main" val="1692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 The Form Element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1370722" y="1196752"/>
            <a:ext cx="7773278" cy="1657017"/>
          </a:xfrm>
        </p:spPr>
        <p:txBody>
          <a:bodyPr>
            <a:normAutofit/>
          </a:bodyPr>
          <a:lstStyle/>
          <a:p>
            <a:r>
              <a:rPr lang="en-MY" sz="2800" dirty="0" smtClean="0"/>
              <a:t>The </a:t>
            </a:r>
            <a:r>
              <a:rPr lang="en-MY" sz="2800" dirty="0"/>
              <a:t>form element acts as a container for handling the data submitted by clients. </a:t>
            </a:r>
            <a:endParaRPr lang="en-MY" sz="2800" dirty="0" smtClean="0"/>
          </a:p>
          <a:p>
            <a:r>
              <a:rPr lang="en-MY" sz="2800" dirty="0" smtClean="0"/>
              <a:t>It </a:t>
            </a:r>
            <a:r>
              <a:rPr lang="en-MY" sz="2800" dirty="0"/>
              <a:t>consists of several attributes as follows.</a:t>
            </a:r>
          </a:p>
          <a:p>
            <a:pPr lvl="0"/>
            <a:endParaRPr lang="en-US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72429"/>
              </p:ext>
            </p:extLst>
          </p:nvPr>
        </p:nvGraphicFramePr>
        <p:xfrm>
          <a:off x="2339752" y="3140968"/>
          <a:ext cx="6732241" cy="315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762"/>
                <a:gridCol w="1286531"/>
                <a:gridCol w="4244948"/>
              </a:tblGrid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Attribute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Value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Description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action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URL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Specifies the path to send form data when the form is submitted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method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get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post</a:t>
                      </a:r>
                      <a:endParaRPr lang="en-MY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Specifies the HTTP method to use when sending form data.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name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text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Specifies the name of a form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target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_blank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_self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_top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Specifies the location to display the response that is received after submitting the form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-34889"/>
            <a:ext cx="561419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Form element - Example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572246" y="2753633"/>
            <a:ext cx="674417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2847054" y="3843699"/>
            <a:ext cx="3754066" cy="953453"/>
          </a:xfrm>
          <a:prstGeom prst="wedgeRoundRectCallout">
            <a:avLst>
              <a:gd name="adj1" fmla="val -54004"/>
              <a:gd name="adj2" fmla="val -104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F7FFE7"/>
                </a:solidFill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4860032" y="969779"/>
            <a:ext cx="3913188" cy="1379101"/>
          </a:xfrm>
          <a:prstGeom prst="wedgeRoundRectCallout">
            <a:avLst>
              <a:gd name="adj1" fmla="val -31173"/>
              <a:gd name="adj2" fmla="val 757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7FFE7"/>
                </a:solidFill>
                <a:latin typeface="+mn-lt"/>
                <a:cs typeface="Consolas" pitchFamily="49" charset="0"/>
              </a:rPr>
              <a:t>The “</a:t>
            </a:r>
            <a:r>
              <a:rPr lang="en-US" sz="2000" noProof="1" smtClean="0">
                <a:solidFill>
                  <a:srgbClr val="F7FFE7"/>
                </a:solidFill>
                <a:latin typeface="+mn-lt"/>
                <a:cs typeface="Consolas" pitchFamily="49" charset="0"/>
              </a:rPr>
              <a:t>method</a:t>
            </a:r>
            <a:r>
              <a:rPr lang="en-US" sz="2000" b="1" noProof="1" smtClean="0">
                <a:solidFill>
                  <a:srgbClr val="F7FFE7"/>
                </a:solidFill>
                <a:latin typeface="+mn-lt"/>
                <a:cs typeface="Consolas" pitchFamily="49" charset="0"/>
              </a:rPr>
              <a:t>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33737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 The Input Element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1370722" y="1196752"/>
            <a:ext cx="7773278" cy="1657017"/>
          </a:xfrm>
        </p:spPr>
        <p:txBody>
          <a:bodyPr>
            <a:normAutofit fontScale="92500" lnSpcReduction="10000"/>
          </a:bodyPr>
          <a:lstStyle/>
          <a:p>
            <a:r>
              <a:rPr lang="en-MY" sz="2800" dirty="0"/>
              <a:t>The input specifies an input field where the user can enter data.  Input elements are used within a form element.  </a:t>
            </a:r>
            <a:endParaRPr lang="en-MY" sz="2800" dirty="0" smtClean="0"/>
          </a:p>
          <a:p>
            <a:r>
              <a:rPr lang="en-MY" sz="2800" dirty="0" smtClean="0"/>
              <a:t>It consists </a:t>
            </a:r>
            <a:r>
              <a:rPr lang="en-MY" sz="2800" dirty="0"/>
              <a:t>of the following attributes.</a:t>
            </a:r>
          </a:p>
          <a:p>
            <a:pPr lvl="0"/>
            <a:endParaRPr lang="en-US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78906"/>
              </p:ext>
            </p:extLst>
          </p:nvPr>
        </p:nvGraphicFramePr>
        <p:xfrm>
          <a:off x="2635250" y="3140968"/>
          <a:ext cx="5897190" cy="2082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6773"/>
                <a:gridCol w="4320417"/>
              </a:tblGrid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Attribute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Description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type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Specifies the type of input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name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Specifies the name of input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value</a:t>
                      </a:r>
                      <a:endParaRPr lang="en-MY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Specifies the initial value of input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size</a:t>
                      </a:r>
                      <a:endParaRPr lang="en-MY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Specifies </a:t>
                      </a:r>
                      <a:r>
                        <a:rPr lang="en-MY" sz="2000" smtClean="0">
                          <a:effectLst/>
                        </a:rPr>
                        <a:t>the width</a:t>
                      </a:r>
                      <a:r>
                        <a:rPr lang="en-MY" sz="2000" dirty="0" smtClean="0">
                          <a:effectLst/>
                        </a:rPr>
                        <a:t>, in characters, </a:t>
                      </a:r>
                      <a:r>
                        <a:rPr lang="en-MY" sz="2000" dirty="0">
                          <a:effectLst/>
                        </a:rPr>
                        <a:t>of input</a:t>
                      </a:r>
                      <a:endParaRPr lang="en-MY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7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 The Input Type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61751"/>
              </p:ext>
            </p:extLst>
          </p:nvPr>
        </p:nvGraphicFramePr>
        <p:xfrm>
          <a:off x="467544" y="1268760"/>
          <a:ext cx="8352928" cy="5047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199"/>
                <a:gridCol w="6552729"/>
              </a:tblGrid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 smtClean="0">
                          <a:effectLst/>
                        </a:rPr>
                        <a:t>Input Type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Description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Text box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A box in which anything can be typed (</a:t>
                      </a:r>
                      <a:r>
                        <a:rPr lang="en-MY" sz="1800" dirty="0" err="1">
                          <a:effectLst/>
                        </a:rPr>
                        <a:t>e.g</a:t>
                      </a:r>
                      <a:r>
                        <a:rPr lang="en-MY" sz="1800" dirty="0">
                          <a:effectLst/>
                        </a:rPr>
                        <a:t>: letters, numbers) via the keyboard.  Default size: 20 characters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Password box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Password field.  The computer displays bullets or asterisks.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Radio buttons</a:t>
                      </a:r>
                      <a:endParaRPr lang="en-MY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Best used when you want the user to select one of a limited number choices.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Check boxes</a:t>
                      </a:r>
                      <a:endParaRPr lang="en-MY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Allow users to select more than one option.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Drop-down list</a:t>
                      </a:r>
                      <a:endParaRPr lang="en-MY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Create a pop-up list from which any one option may be selected.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Best used when the screen space for list options is limited.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Multiple selections</a:t>
                      </a:r>
                      <a:endParaRPr lang="en-MY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A drop-down list that allows users to select more than one options.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 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Text area</a:t>
                      </a:r>
                      <a:endParaRPr lang="en-MY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Provides a box where the user may type large amounts of text.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Hidden</a:t>
                      </a:r>
                      <a:endParaRPr lang="en-MY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Allows an input which is hidden from the user.  Programmers used this input for special programming purposes.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Submit</a:t>
                      </a:r>
                      <a:endParaRPr lang="en-MY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Inserts a button that submits data to the server.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Reset </a:t>
                      </a:r>
                      <a:endParaRPr lang="en-MY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Inserts a button that clears all entries the user entered into the form.</a:t>
                      </a:r>
                      <a:endParaRPr lang="en-MY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7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358771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/>
              <a:t>Simple HTML form with two input fields and a submit button: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6791" y="202180"/>
            <a:ext cx="799045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Form with input element -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2472" y="2636912"/>
            <a:ext cx="7002016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MY" dirty="0"/>
              <a:t>&lt;html&gt;&lt;body&gt;</a:t>
            </a:r>
            <a:br>
              <a:rPr lang="en-MY" dirty="0"/>
            </a:br>
            <a:r>
              <a:rPr lang="en-MY" dirty="0"/>
              <a:t>&lt;form action="</a:t>
            </a:r>
            <a:r>
              <a:rPr lang="en-MY" dirty="0" err="1" smtClean="0"/>
              <a:t>Customer_form.php</a:t>
            </a:r>
            <a:r>
              <a:rPr lang="en-MY" dirty="0"/>
              <a:t>" method="get" name="customer" &gt;</a:t>
            </a:r>
            <a:br>
              <a:rPr lang="en-MY" dirty="0"/>
            </a:br>
            <a:r>
              <a:rPr lang="en-MY" dirty="0"/>
              <a:t>Name: &lt;input type="text" name="</a:t>
            </a:r>
            <a:r>
              <a:rPr lang="en-MY" dirty="0" err="1"/>
              <a:t>myname</a:t>
            </a:r>
            <a:r>
              <a:rPr lang="en-MY" dirty="0"/>
              <a:t>"&gt;&lt;</a:t>
            </a:r>
            <a:r>
              <a:rPr lang="en-MY" dirty="0" err="1"/>
              <a:t>br</a:t>
            </a:r>
            <a:r>
              <a:rPr lang="en-MY" dirty="0"/>
              <a:t>&gt;</a:t>
            </a:r>
            <a:br>
              <a:rPr lang="en-MY" dirty="0"/>
            </a:br>
            <a:r>
              <a:rPr lang="en-MY" dirty="0"/>
              <a:t>E-mail: &lt;input type="text" name="email"&gt;&lt;</a:t>
            </a:r>
            <a:r>
              <a:rPr lang="en-MY" dirty="0" err="1"/>
              <a:t>br</a:t>
            </a:r>
            <a:r>
              <a:rPr lang="en-MY" dirty="0"/>
              <a:t>&gt;</a:t>
            </a:r>
            <a:br>
              <a:rPr lang="en-MY" dirty="0"/>
            </a:br>
            <a:r>
              <a:rPr lang="en-MY" dirty="0"/>
              <a:t>&lt;input type="submit"&gt;</a:t>
            </a:r>
            <a:br>
              <a:rPr lang="en-MY" dirty="0"/>
            </a:br>
            <a:r>
              <a:rPr lang="en-MY" dirty="0"/>
              <a:t>&lt;/form&gt;</a:t>
            </a:r>
            <a:br>
              <a:rPr lang="en-MY" dirty="0"/>
            </a:br>
            <a:r>
              <a:rPr lang="en-MY" dirty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707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358771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/>
              <a:t>When user clicks on the Submit button, the data from an HTTP request (HTML form) is submitted and stored in PHP variables in the specified page (</a:t>
            </a:r>
            <a:r>
              <a:rPr lang="en-MY" sz="2400" dirty="0" err="1"/>
              <a:t>e.g</a:t>
            </a:r>
            <a:r>
              <a:rPr lang="en-MY" sz="2400" dirty="0"/>
              <a:t>: </a:t>
            </a:r>
            <a:r>
              <a:rPr lang="en-MY" sz="2400" dirty="0" err="1" smtClean="0"/>
              <a:t>Customer_form.php</a:t>
            </a:r>
            <a:r>
              <a:rPr lang="en-MY" sz="2400" dirty="0"/>
              <a:t>) on a web server.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6791" y="202180"/>
            <a:ext cx="799045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Getting Data from a Request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372613" y="3140968"/>
            <a:ext cx="659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 smtClean="0"/>
              <a:t>Two </a:t>
            </a:r>
            <a:r>
              <a:rPr lang="en-MY" sz="2400" dirty="0"/>
              <a:t>commonly used </a:t>
            </a:r>
            <a:r>
              <a:rPr lang="en-MY" sz="2400" dirty="0" smtClean="0"/>
              <a:t>methods for a request-response between a client and a server:</a:t>
            </a:r>
            <a:endParaRPr lang="en-MY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MY" sz="2400" dirty="0">
                <a:solidFill>
                  <a:srgbClr val="FF0000"/>
                </a:solidFill>
              </a:rPr>
              <a:t>GET </a:t>
            </a:r>
            <a:r>
              <a:rPr lang="en-MY" sz="2400" dirty="0"/>
              <a:t>– requests data from a specified resource.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MY" sz="2400" dirty="0">
                <a:solidFill>
                  <a:srgbClr val="FF0000"/>
                </a:solidFill>
              </a:rPr>
              <a:t>POST</a:t>
            </a:r>
            <a:r>
              <a:rPr lang="en-MY" sz="2400" dirty="0"/>
              <a:t> – submits data to be processed to a specified resource.</a:t>
            </a:r>
          </a:p>
        </p:txBody>
      </p:sp>
    </p:spTree>
    <p:extLst>
      <p:ext uri="{BB962C8B-B14F-4D97-AF65-F5344CB8AC3E}">
        <p14:creationId xmlns:p14="http://schemas.microsoft.com/office/powerpoint/2010/main" val="20441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14986</TotalTime>
  <Words>1382</Words>
  <Application>Microsoft Office PowerPoint</Application>
  <PresentationFormat>On-screen Show (4:3)</PresentationFormat>
  <Paragraphs>176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Franklin Gothic Heavy</vt:lpstr>
      <vt:lpstr>Times New Roman</vt:lpstr>
      <vt:lpstr>Wingdings</vt:lpstr>
      <vt:lpstr>Тема Office</vt:lpstr>
      <vt:lpstr>1_Тема Office</vt:lpstr>
      <vt:lpstr>HTML Form</vt:lpstr>
      <vt:lpstr>HTML Forms Entering User Data from a Web Page</vt:lpstr>
      <vt:lpstr>HTML Forms</vt:lpstr>
      <vt:lpstr> The Form Element</vt:lpstr>
      <vt:lpstr>Form element - Example</vt:lpstr>
      <vt:lpstr> The Input Element</vt:lpstr>
      <vt:lpstr> The Input Type</vt:lpstr>
      <vt:lpstr>Form with input element - Example</vt:lpstr>
      <vt:lpstr>Getting Data from a Request</vt:lpstr>
      <vt:lpstr>Using GET Method and $_GET Array</vt:lpstr>
      <vt:lpstr>Using POST Method and $_POST Array</vt:lpstr>
      <vt:lpstr>PowerPoint Presentation</vt:lpstr>
      <vt:lpstr>PowerPoint Presentation</vt:lpstr>
      <vt:lpstr>Form with POST method and more input fields</vt:lpstr>
      <vt:lpstr>HTML Forms – Exercise</vt:lpstr>
      <vt:lpstr>HTML Forms – Exercise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Here</dc:title>
  <dc:creator>1</dc:creator>
  <cp:lastModifiedBy>user</cp:lastModifiedBy>
  <cp:revision>38</cp:revision>
  <dcterms:created xsi:type="dcterms:W3CDTF">2013-08-14T16:24:56Z</dcterms:created>
  <dcterms:modified xsi:type="dcterms:W3CDTF">2020-03-01T03:39:20Z</dcterms:modified>
</cp:coreProperties>
</file>