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Roboto Serif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fa392e79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fa392e79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fdcd0790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fdcd0790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08e147f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08e147f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08e147fc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08e147fc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fdcd079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fdcd0790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08e147fc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08e147fc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08e147fc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08e147fc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fdcd0790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fdcd0790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fdcd0790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fdcd0790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fdcd0790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fdcd0790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fdcd0790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fdcd0790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fa392e79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9fa392e79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e3afe5f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e3afe5f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e3afe5ff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e3afe5ff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e3afe5ff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ae3afe5ff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e3afe5ff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ae3afe5ff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ae3afe5ff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ae3afe5ff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e3afe5ff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ae3afe5ff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7fcc440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7fcc440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7fcc44022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7fcc44022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7fcc44022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7fcc44022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fcc44022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7fcc44022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fa392e791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fa392e791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7fcc44022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7fcc44022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7fcc44022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7fcc44022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fcc44022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7fcc44022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fcc44022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fcc44022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fa392e79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fa392e79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fa392e791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fa392e791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fa392e791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fa392e791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fa392e791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fa392e791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fa392e791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fa392e791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fdcd079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fdcd079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okjc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2460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00" b="1"/>
              <a:t>C#</a:t>
            </a:r>
            <a:endParaRPr sz="111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b="1">
                <a:latin typeface="Roboto Serif"/>
                <a:ea typeface="Roboto Serif"/>
                <a:cs typeface="Roboto Serif"/>
                <a:sym typeface="Roboto Serif"/>
              </a:rPr>
              <a:t>Part9: Exercise 1</a:t>
            </a:r>
            <a:endParaRPr sz="2900" b="1"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698238"/>
            <a:ext cx="8520600" cy="3595200"/>
          </a:xfrm>
          <a:prstGeom prst="rect">
            <a:avLst/>
          </a:prstGeom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1.Enter the 3 inputs and multiply them. Eg: a=5,b=4,c=6, d=5*4*6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2. Enter the 2 numbers, print their average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3. If someone enters negative value then show the error message “We do not accept negative value”.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4. Print two stars ** 4 times 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5. Find the number of characters in “JOHN DOE”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6. Print numbers from 1 to 10 except 6  (o/p  1 2 3 4 5 7 8 9 10)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27" name="Google Shape;127;p22"/>
          <p:cNvCxnSpPr/>
          <p:nvPr/>
        </p:nvCxnSpPr>
        <p:spPr>
          <a:xfrm rot="10800000" flipH="1">
            <a:off x="-33300" y="4452900"/>
            <a:ext cx="9177300" cy="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22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b="1">
                <a:latin typeface="Roboto Serif"/>
                <a:ea typeface="Roboto Serif"/>
                <a:cs typeface="Roboto Serif"/>
                <a:sym typeface="Roboto Serif"/>
              </a:rPr>
              <a:t>Part10: Exercise 2</a:t>
            </a:r>
            <a:endParaRPr sz="2900" b="1"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698238"/>
            <a:ext cx="8520600" cy="3595200"/>
          </a:xfrm>
          <a:prstGeom prst="rect">
            <a:avLst/>
          </a:prstGeom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Print this pattern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*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**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***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****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*****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Check the number is even or odd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35" name="Google Shape;135;p23"/>
          <p:cNvCxnSpPr/>
          <p:nvPr/>
        </p:nvCxnSpPr>
        <p:spPr>
          <a:xfrm rot="10800000" flipH="1">
            <a:off x="-33300" y="4452900"/>
            <a:ext cx="9177300" cy="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3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b="1">
                <a:latin typeface="Roboto Serif"/>
                <a:ea typeface="Roboto Serif"/>
                <a:cs typeface="Roboto Serif"/>
                <a:sym typeface="Roboto Serif"/>
              </a:rPr>
              <a:t>Part11: Exercise 3 (snake,water,gun game)</a:t>
            </a:r>
            <a:endParaRPr sz="2900" b="1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698238"/>
            <a:ext cx="8520600" cy="3595200"/>
          </a:xfrm>
          <a:prstGeom prst="rect">
            <a:avLst/>
          </a:prstGeom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Two player game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Inputs : ‘s’ / ‘w’ / ‘g’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Rules:</a:t>
            </a:r>
            <a:endParaRPr sz="1400" b="1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Snake vs water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snake drinks water so snake wins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Sake vs gun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: gun kills snake so gun wins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Water vs gun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gun drowns in water so water wins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43" name="Google Shape;143;p24"/>
          <p:cNvCxnSpPr/>
          <p:nvPr/>
        </p:nvCxnSpPr>
        <p:spPr>
          <a:xfrm rot="10800000" flipH="1">
            <a:off x="-33300" y="4452900"/>
            <a:ext cx="9177300" cy="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4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12: Object oriented programming (class,object,namespace)</a:t>
            </a:r>
            <a:endParaRPr b="1"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698238"/>
            <a:ext cx="8520600" cy="3595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Class : 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 class is a blueprint that has certain attributes and features. 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Suppose a car</a:t>
            </a: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is a class. Make,model,color,year and price.It can have functionalities like start,stop, run and move. 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Object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When we create an instance of the class,it is called object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Namespace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It is a scope that contains the related set of objects.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Example: School namespace can contain several classes like course,student,department,marks etc.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Within a namespace you can contain the following types: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class,Interface,struct,enum,delegate and a nested namespace (namespace inside a namespace)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Example: System is a inbuilt namespace: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51" name="Google Shape;151;p25"/>
          <p:cNvCxnSpPr/>
          <p:nvPr/>
        </p:nvCxnSpPr>
        <p:spPr>
          <a:xfrm rot="10800000" flipH="1">
            <a:off x="-33300" y="4452900"/>
            <a:ext cx="9177300" cy="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5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13: Constructor</a:t>
            </a:r>
            <a:endParaRPr b="1"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625975"/>
            <a:ext cx="8520600" cy="366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It is a special method that is invoked when an object of the class gets instantiated.</a:t>
            </a:r>
            <a:endParaRPr sz="1400" dirty="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Means when an object gets memory,this method is invoked. </a:t>
            </a:r>
            <a:endParaRPr sz="1400" dirty="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=&gt;It has the same name as Class</a:t>
            </a:r>
            <a:endParaRPr sz="1400" dirty="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=&gt;Does not contain any return type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=&gt; Constructor has same name as Class Name and doent’t contain any return type.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=&gt; </a:t>
            </a:r>
            <a:r>
              <a:rPr lang="en" sz="1400" b="1" i="1" dirty="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ctor</a:t>
            </a:r>
            <a:r>
              <a:rPr lang="en" sz="1400" dirty="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is short form to create a constructor for a class.</a:t>
            </a:r>
            <a:endParaRPr sz="1400" dirty="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Default constructor()</a:t>
            </a:r>
            <a:r>
              <a:rPr lang="en" sz="1400" dirty="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It is the first method that is going to invoked in a class. </a:t>
            </a:r>
            <a:endParaRPr sz="1400" dirty="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Parameterized constructor():</a:t>
            </a:r>
            <a:r>
              <a:rPr lang="en" sz="1400" dirty="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You can also provide parameters to the constructor.</a:t>
            </a:r>
            <a:endParaRPr sz="1400" dirty="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59" name="Google Shape;159;p26"/>
          <p:cNvCxnSpPr/>
          <p:nvPr/>
        </p:nvCxnSpPr>
        <p:spPr>
          <a:xfrm rot="10800000" flipH="1">
            <a:off x="-33300" y="4452900"/>
            <a:ext cx="9177300" cy="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6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14: Exercises for classes and methods</a:t>
            </a:r>
            <a:endParaRPr b="1"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311700" y="698238"/>
            <a:ext cx="8520600" cy="3595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Create a class employee with name,salary,dateOfJoining attributes,a method getEmployeeDetails() . Name,salary and date of joining will bet set from constructor.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Create a class that contains Add(),sub(), mul(),div() methods,those method should return a desired value.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Create a method that checks number is even or odd.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67" name="Google Shape;167;p27"/>
          <p:cNvCxnSpPr/>
          <p:nvPr/>
        </p:nvCxnSpPr>
        <p:spPr>
          <a:xfrm rot="10800000" flipH="1">
            <a:off x="-33300" y="4452900"/>
            <a:ext cx="9177300" cy="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7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15 : Inheritance</a:t>
            </a:r>
            <a:endParaRPr b="1"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698238"/>
            <a:ext cx="8520600" cy="3595200"/>
          </a:xfrm>
          <a:prstGeom prst="rect">
            <a:avLst/>
          </a:prstGeom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It is a mechanism by which one class can access the functionality of another class. The class that shares its functionality is called base class and accessor class is called derived class.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75" name="Google Shape;175;p28"/>
          <p:cNvCxnSpPr/>
          <p:nvPr/>
        </p:nvCxnSpPr>
        <p:spPr>
          <a:xfrm rot="10800000" flipH="1">
            <a:off x="-33300" y="4452900"/>
            <a:ext cx="9177300" cy="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8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latin typeface="Roboto Serif"/>
                <a:ea typeface="Roboto Serif"/>
                <a:cs typeface="Roboto Serif"/>
                <a:sym typeface="Roboto Serif"/>
              </a:rPr>
              <a:t>Part 16: Method overloading and method overriding</a:t>
            </a:r>
            <a:endParaRPr sz="1800" b="1"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311700" y="698250"/>
            <a:ext cx="8520600" cy="372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Polymorphism : 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Multiple methods with same name:q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1.Static polymorphism : Called method is determined at compile time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(Method overloading and operator overloading)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2.Dynamic polymorphism:Called method is determined at run time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(Method overriding)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Method overloading: 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Creating multiple methods with same name but different signature.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Method overriding: 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Multiple methods with same name same signatures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83" name="Google Shape;183;p29"/>
          <p:cNvCxnSpPr/>
          <p:nvPr/>
        </p:nvCxnSpPr>
        <p:spPr>
          <a:xfrm rot="10800000" flipH="1">
            <a:off x="-16650" y="4569625"/>
            <a:ext cx="9166500" cy="417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9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17: Access modifier</a:t>
            </a:r>
            <a:endParaRPr b="1"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698238"/>
            <a:ext cx="8520600" cy="3595200"/>
          </a:xfrm>
          <a:prstGeom prst="rect">
            <a:avLst/>
          </a:prstGeom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Defines the accessibility scope of the member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Roboto Serif"/>
              <a:buChar char="●"/>
            </a:pPr>
            <a:r>
              <a:rPr lang="en" sz="1400" b="1">
                <a:solidFill>
                  <a:srgbClr val="171717"/>
                </a:solidFill>
                <a:latin typeface="Roboto Serif"/>
                <a:ea typeface="Roboto Serif"/>
                <a:cs typeface="Roboto Serif"/>
                <a:sym typeface="Roboto Serif"/>
              </a:rPr>
              <a:t>Public: </a:t>
            </a:r>
            <a:r>
              <a:rPr lang="en" sz="1400">
                <a:solidFill>
                  <a:srgbClr val="171717"/>
                </a:solidFill>
                <a:latin typeface="Roboto Serif"/>
                <a:ea typeface="Roboto Serif"/>
                <a:cs typeface="Roboto Serif"/>
                <a:sym typeface="Roboto Serif"/>
              </a:rPr>
              <a:t>Can be accessed anywhere.</a:t>
            </a:r>
            <a:endParaRPr sz="1400">
              <a:solidFill>
                <a:srgbClr val="171717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Roboto Serif"/>
              <a:buChar char="●"/>
            </a:pPr>
            <a:r>
              <a:rPr lang="en" sz="1400" b="1">
                <a:solidFill>
                  <a:srgbClr val="171717"/>
                </a:solidFill>
                <a:latin typeface="Roboto Serif"/>
                <a:ea typeface="Roboto Serif"/>
                <a:cs typeface="Roboto Serif"/>
                <a:sym typeface="Roboto Serif"/>
              </a:rPr>
              <a:t>Private</a:t>
            </a:r>
            <a:r>
              <a:rPr lang="en" sz="1400">
                <a:solidFill>
                  <a:srgbClr val="171717"/>
                </a:solidFill>
                <a:latin typeface="Roboto Serif"/>
                <a:ea typeface="Roboto Serif"/>
                <a:cs typeface="Roboto Serif"/>
                <a:sym typeface="Roboto Serif"/>
              </a:rPr>
              <a:t>: Access is limited to the type.</a:t>
            </a:r>
            <a:endParaRPr sz="1400">
              <a:solidFill>
                <a:srgbClr val="171717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Roboto Serif"/>
              <a:buChar char="●"/>
            </a:pPr>
            <a:r>
              <a:rPr lang="en" sz="1400" b="1">
                <a:solidFill>
                  <a:srgbClr val="171717"/>
                </a:solidFill>
                <a:latin typeface="Roboto Serif"/>
                <a:ea typeface="Roboto Serif"/>
                <a:cs typeface="Roboto Serif"/>
                <a:sym typeface="Roboto Serif"/>
              </a:rPr>
              <a:t>Protected</a:t>
            </a:r>
            <a:r>
              <a:rPr lang="en" sz="1400">
                <a:solidFill>
                  <a:srgbClr val="171717"/>
                </a:solidFill>
                <a:latin typeface="Roboto Serif"/>
                <a:ea typeface="Roboto Serif"/>
                <a:cs typeface="Roboto Serif"/>
                <a:sym typeface="Roboto Serif"/>
              </a:rPr>
              <a:t>: Can be accessed only to the derived classes.</a:t>
            </a:r>
            <a:endParaRPr sz="1400">
              <a:solidFill>
                <a:srgbClr val="171717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Roboto Serif"/>
              <a:buChar char="●"/>
            </a:pPr>
            <a:r>
              <a:rPr lang="en" sz="1400" b="1">
                <a:solidFill>
                  <a:srgbClr val="171717"/>
                </a:solidFill>
                <a:latin typeface="Roboto Serif"/>
                <a:ea typeface="Roboto Serif"/>
                <a:cs typeface="Roboto Serif"/>
                <a:sym typeface="Roboto Serif"/>
              </a:rPr>
              <a:t>Internal: </a:t>
            </a:r>
            <a:r>
              <a:rPr lang="en" sz="1400">
                <a:solidFill>
                  <a:srgbClr val="171717"/>
                </a:solidFill>
                <a:latin typeface="Roboto Serif"/>
                <a:ea typeface="Roboto Serif"/>
                <a:cs typeface="Roboto Serif"/>
                <a:sym typeface="Roboto Serif"/>
              </a:rPr>
              <a:t>Accessible to the current assembly.</a:t>
            </a:r>
            <a:endParaRPr sz="1400">
              <a:solidFill>
                <a:srgbClr val="171717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Roboto Serif"/>
              <a:buChar char="●"/>
            </a:pPr>
            <a:r>
              <a:rPr lang="en" sz="1400" b="1">
                <a:solidFill>
                  <a:srgbClr val="171717"/>
                </a:solidFill>
                <a:latin typeface="Roboto Serif"/>
                <a:ea typeface="Roboto Serif"/>
                <a:cs typeface="Roboto Serif"/>
                <a:sym typeface="Roboto Serif"/>
              </a:rPr>
              <a:t>Protected internal: </a:t>
            </a:r>
            <a:r>
              <a:rPr lang="en" sz="1400">
                <a:solidFill>
                  <a:srgbClr val="171717"/>
                </a:solidFill>
                <a:latin typeface="Roboto Serif"/>
                <a:ea typeface="Roboto Serif"/>
                <a:cs typeface="Roboto Serif"/>
                <a:sym typeface="Roboto Serif"/>
              </a:rPr>
              <a:t>Can be accessed from all the classes in the same assembly.But if you are trying to access it from another assembly then you need to inherit that class.</a:t>
            </a:r>
            <a:endParaRPr sz="1400">
              <a:solidFill>
                <a:srgbClr val="171717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</a:pPr>
            <a:r>
              <a:rPr lang="en" sz="1400" b="1">
                <a:solidFill>
                  <a:srgbClr val="171717"/>
                </a:solidFill>
                <a:latin typeface="Roboto Serif"/>
                <a:ea typeface="Roboto Serif"/>
                <a:cs typeface="Roboto Serif"/>
                <a:sym typeface="Roboto Serif"/>
              </a:rPr>
              <a:t>Private protected: </a:t>
            </a:r>
            <a:r>
              <a:rPr lang="en" sz="1400">
                <a:solidFill>
                  <a:srgbClr val="171717"/>
                </a:solidFill>
                <a:latin typeface="Roboto Serif"/>
                <a:ea typeface="Roboto Serif"/>
                <a:cs typeface="Roboto Serif"/>
                <a:sym typeface="Roboto Serif"/>
              </a:rPr>
              <a:t>It is similar to protected, the class itself and its derived class can access its members.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91" name="Google Shape;191;p30"/>
          <p:cNvCxnSpPr/>
          <p:nvPr/>
        </p:nvCxnSpPr>
        <p:spPr>
          <a:xfrm rot="10800000" flipH="1">
            <a:off x="-33300" y="4452900"/>
            <a:ext cx="9177300" cy="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30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18: Properties</a:t>
            </a:r>
            <a:endParaRPr b="1"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698250"/>
            <a:ext cx="8520600" cy="372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Properties are the members of a class that is used to access the data. It is useful to provide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Validation logic to the class.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Public string Name {get;set;}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99" name="Google Shape;199;p31"/>
          <p:cNvCxnSpPr/>
          <p:nvPr/>
        </p:nvCxnSpPr>
        <p:spPr>
          <a:xfrm rot="10800000" flipH="1">
            <a:off x="-16650" y="4569625"/>
            <a:ext cx="9166500" cy="417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31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Execution process</a:t>
            </a:r>
            <a:endParaRPr sz="3020" b="1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870650"/>
            <a:ext cx="8520600" cy="31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lt1"/>
                </a:solidFill>
                <a:highlight>
                  <a:srgbClr val="1155CC"/>
                </a:highlight>
              </a:rPr>
              <a:t>Native code (eg. c# code) </a:t>
            </a:r>
            <a:endParaRPr sz="2300" dirty="0">
              <a:solidFill>
                <a:schemeClr val="lt1"/>
              </a:solidFill>
              <a:highlight>
                <a:srgbClr val="1155CC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FFFFF"/>
                </a:solidFill>
                <a:highlight>
                  <a:srgbClr val="CC0000"/>
                </a:highlight>
              </a:rPr>
              <a:t>MSIL (Microsoft intermediate language) or CIL (common intermediate language)</a:t>
            </a:r>
            <a:endParaRPr sz="2300" dirty="0">
              <a:solidFill>
                <a:srgbClr val="FFFFFF"/>
              </a:solidFill>
              <a:highlight>
                <a:srgbClr val="CC0000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 dirty="0">
                <a:solidFill>
                  <a:schemeClr val="lt1"/>
                </a:solidFill>
                <a:highlight>
                  <a:srgbClr val="38761D"/>
                </a:highlight>
              </a:rPr>
              <a:t>Machine code (binary code)</a:t>
            </a:r>
            <a:endParaRPr sz="2300" dirty="0">
              <a:solidFill>
                <a:schemeClr val="lt1"/>
              </a:solidFill>
              <a:highlight>
                <a:srgbClr val="38761D"/>
              </a:highlight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1972850" y="1391550"/>
            <a:ext cx="17700" cy="65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4"/>
          <p:cNvCxnSpPr/>
          <p:nvPr/>
        </p:nvCxnSpPr>
        <p:spPr>
          <a:xfrm>
            <a:off x="1972850" y="2922225"/>
            <a:ext cx="17700" cy="65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4"/>
          <p:cNvCxnSpPr/>
          <p:nvPr/>
        </p:nvCxnSpPr>
        <p:spPr>
          <a:xfrm rot="10800000" flipH="1">
            <a:off x="-33300" y="4452900"/>
            <a:ext cx="9177300" cy="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Github</a:t>
            </a:r>
            <a:r>
              <a:rPr lang="en" sz="1800" dirty="0"/>
              <a:t>: </a:t>
            </a:r>
            <a:r>
              <a:rPr lang="en-IN" sz="1800" dirty="0"/>
              <a:t>https://rb.gy/b6sj3</a:t>
            </a:r>
            <a:r>
              <a:rPr lang="en" sz="1800" dirty="0"/>
              <a:t> | </a:t>
            </a:r>
            <a:r>
              <a:rPr lang="en" sz="1800" b="1" dirty="0"/>
              <a:t>LinkedIn</a:t>
            </a:r>
            <a:r>
              <a:rPr lang="e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" sz="1800" dirty="0"/>
              <a:t> |</a:t>
            </a:r>
            <a:r>
              <a:rPr lang="en-IN" sz="1800" dirty="0"/>
              <a:t> </a:t>
            </a:r>
            <a:r>
              <a:rPr lang="en" sz="1800" b="1" dirty="0"/>
              <a:t>IG</a:t>
            </a:r>
            <a:r>
              <a:rPr lang="en" sz="1800" dirty="0"/>
              <a:t>:</a:t>
            </a:r>
            <a:r>
              <a:rPr lang="en" sz="1800" b="1" dirty="0"/>
              <a:t> </a:t>
            </a:r>
            <a:r>
              <a:rPr lang="en-IN" sz="1800" dirty="0"/>
              <a:t>https://rb.gy/op5dd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19: Static class and static members</a:t>
            </a:r>
            <a:endParaRPr b="1"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311700" y="698250"/>
            <a:ext cx="8520600" cy="372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Static class: 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Static class is similar to normal class but you can not create its instance.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It is sealed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Can not instantiated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Can contain only static members.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Static members: 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Static members can be declared inside non static class.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Static variable: 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Single copy of variable is created at shared between all the objects.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207" name="Google Shape;207;p32"/>
          <p:cNvCxnSpPr/>
          <p:nvPr/>
        </p:nvCxnSpPr>
        <p:spPr>
          <a:xfrm rot="10800000" flipH="1">
            <a:off x="-16650" y="4569625"/>
            <a:ext cx="9166500" cy="417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32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20: Abstract classes</a:t>
            </a:r>
            <a:endParaRPr b="1"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311700" y="698250"/>
            <a:ext cx="8520600" cy="372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Abstract class is a incomplete class,it means you can not create a instance of it,it can be used as base class only. 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Can’t instantiated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Can contain abstract and not non abstract method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215" name="Google Shape;215;p33"/>
          <p:cNvCxnSpPr/>
          <p:nvPr/>
        </p:nvCxnSpPr>
        <p:spPr>
          <a:xfrm rot="10800000" flipH="1">
            <a:off x="-16650" y="4569625"/>
            <a:ext cx="9166500" cy="417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33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21: Interface</a:t>
            </a:r>
            <a:endParaRPr b="1"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311700" y="698250"/>
            <a:ext cx="8520600" cy="372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Interfaces are blueprints for class.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=&gt;interfaces are very useful when we are writing test cases.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223" name="Google Shape;223;p34"/>
          <p:cNvCxnSpPr/>
          <p:nvPr/>
        </p:nvCxnSpPr>
        <p:spPr>
          <a:xfrm rot="10800000" flipH="1">
            <a:off x="-16650" y="4569625"/>
            <a:ext cx="9166500" cy="417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4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22: Exception handling</a:t>
            </a:r>
            <a:endParaRPr b="1"/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1"/>
          </p:nvPr>
        </p:nvSpPr>
        <p:spPr>
          <a:xfrm>
            <a:off x="311700" y="698250"/>
            <a:ext cx="8520600" cy="372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try,catch,finally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231" name="Google Shape;231;p35"/>
          <p:cNvCxnSpPr/>
          <p:nvPr/>
        </p:nvCxnSpPr>
        <p:spPr>
          <a:xfrm rot="10800000" flipH="1">
            <a:off x="-16650" y="4569625"/>
            <a:ext cx="9166500" cy="417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5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23: Array</a:t>
            </a:r>
            <a:endParaRPr b="1"/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311700" y="698250"/>
            <a:ext cx="8520600" cy="372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Array is a collection of similar type of data. 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Eg. int[] arr, char[] cArr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239" name="Google Shape;239;p36"/>
          <p:cNvCxnSpPr/>
          <p:nvPr/>
        </p:nvCxnSpPr>
        <p:spPr>
          <a:xfrm rot="10800000" flipH="1">
            <a:off x="-16650" y="4569625"/>
            <a:ext cx="9166500" cy="417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36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24: Boxing and unboxing</a:t>
            </a:r>
            <a:endParaRPr b="1"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311700" y="698250"/>
            <a:ext cx="8520600" cy="372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Boxing 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converting value type to object type . 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Int a=5;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Object obj = a;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        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            Object a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Unboxing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converting object type to value type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Value types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resides in the stack .eg int,bool,char etc.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Object type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object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247" name="Google Shape;247;p37"/>
          <p:cNvCxnSpPr/>
          <p:nvPr/>
        </p:nvCxnSpPr>
        <p:spPr>
          <a:xfrm rot="10800000" flipH="1">
            <a:off x="-16650" y="4569625"/>
            <a:ext cx="9166500" cy="417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37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  <p:sp>
        <p:nvSpPr>
          <p:cNvPr id="249" name="Google Shape;249;p37"/>
          <p:cNvSpPr/>
          <p:nvPr/>
        </p:nvSpPr>
        <p:spPr>
          <a:xfrm>
            <a:off x="542525" y="1617150"/>
            <a:ext cx="1940700" cy="103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7"/>
          <p:cNvSpPr txBox="1"/>
          <p:nvPr/>
        </p:nvSpPr>
        <p:spPr>
          <a:xfrm>
            <a:off x="798150" y="1722950"/>
            <a:ext cx="12312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251" name="Google Shape;251;p37"/>
          <p:cNvSpPr txBox="1"/>
          <p:nvPr/>
        </p:nvSpPr>
        <p:spPr>
          <a:xfrm>
            <a:off x="798150" y="2123150"/>
            <a:ext cx="12312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3395900" y="1874450"/>
            <a:ext cx="886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cxnSp>
        <p:nvCxnSpPr>
          <p:cNvPr id="253" name="Google Shape;253;p37"/>
          <p:cNvCxnSpPr>
            <a:stCxn id="252" idx="1"/>
            <a:endCxn id="249" idx="3"/>
          </p:cNvCxnSpPr>
          <p:nvPr/>
        </p:nvCxnSpPr>
        <p:spPr>
          <a:xfrm flipH="1">
            <a:off x="2483300" y="2074550"/>
            <a:ext cx="912600" cy="59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25: Collections</a:t>
            </a:r>
            <a:endParaRPr b="1"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311700" y="698250"/>
            <a:ext cx="8520600" cy="372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Non-generic collection (System.Collections classes)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 Serif"/>
                <a:ea typeface="Roboto Serif"/>
                <a:cs typeface="Roboto Serif"/>
                <a:sym typeface="Roboto Serif"/>
              </a:rPr>
              <a:t>ArrayList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 Serif"/>
                <a:ea typeface="Roboto Serif"/>
                <a:cs typeface="Roboto Serif"/>
                <a:sym typeface="Roboto Serif"/>
              </a:rPr>
              <a:t>Hashtable  : (key,value) =&gt;key should be unique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 Serif"/>
                <a:ea typeface="Roboto Serif"/>
                <a:cs typeface="Roboto Serif"/>
                <a:sym typeface="Roboto Serif"/>
              </a:rPr>
              <a:t>Queue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 Serif"/>
                <a:ea typeface="Roboto Serif"/>
                <a:cs typeface="Roboto Serif"/>
                <a:sym typeface="Roboto Serif"/>
              </a:rPr>
              <a:t>Stack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Generic collections (System.Collections.Generic classes)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 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 Serif"/>
                <a:ea typeface="Roboto Serif"/>
                <a:cs typeface="Roboto Serif"/>
                <a:sym typeface="Roboto Serif"/>
              </a:rPr>
              <a:t>(strongly typed)=&gt;means they are type safe, no need of boxing unboxing, faster.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 Serif"/>
                <a:ea typeface="Roboto Serif"/>
                <a:cs typeface="Roboto Serif"/>
                <a:sym typeface="Roboto Serif"/>
              </a:rPr>
              <a:t>Dictionary&lt;TKey,TValue&gt;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 Serif"/>
                <a:ea typeface="Roboto Serif"/>
                <a:cs typeface="Roboto Serif"/>
                <a:sym typeface="Roboto Serif"/>
              </a:rPr>
              <a:t>List&lt;T&gt;=&gt; List&lt;int&gt; 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 Serif"/>
                <a:ea typeface="Roboto Serif"/>
                <a:cs typeface="Roboto Serif"/>
                <a:sym typeface="Roboto Serif"/>
              </a:rPr>
              <a:t>Queue&lt;T&gt;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 Serif"/>
                <a:ea typeface="Roboto Serif"/>
                <a:cs typeface="Roboto Serif"/>
                <a:sym typeface="Roboto Serif"/>
              </a:rPr>
              <a:t>Hashset&lt;T&gt; : contains unique items only , can’t be sorted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 Serif"/>
                <a:ea typeface="Roboto Serif"/>
                <a:cs typeface="Roboto Serif"/>
                <a:sym typeface="Roboto Serif"/>
              </a:rPr>
              <a:t>SortedList&lt;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 Serif"/>
                <a:ea typeface="Roboto Serif"/>
                <a:cs typeface="Roboto Serif"/>
                <a:sym typeface="Roboto Serif"/>
              </a:rPr>
              <a:t>TKey,TValue&gt;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</a:pPr>
            <a:endParaRPr sz="1400">
              <a:highlight>
                <a:srgbClr val="FFFFFF"/>
              </a:highlight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260" name="Google Shape;260;p38"/>
          <p:cNvCxnSpPr/>
          <p:nvPr/>
        </p:nvCxnSpPr>
        <p:spPr>
          <a:xfrm rot="10800000" flipH="1">
            <a:off x="-16650" y="4569625"/>
            <a:ext cx="9166500" cy="417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8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26: Extension methods</a:t>
            </a:r>
            <a:endParaRPr b="1"/>
          </a:p>
        </p:txBody>
      </p:sp>
      <p:sp>
        <p:nvSpPr>
          <p:cNvPr id="267" name="Google Shape;267;p39"/>
          <p:cNvSpPr txBox="1">
            <a:spLocks noGrp="1"/>
          </p:cNvSpPr>
          <p:nvPr>
            <p:ph type="body" idx="1"/>
          </p:nvPr>
        </p:nvSpPr>
        <p:spPr>
          <a:xfrm>
            <a:off x="311700" y="698250"/>
            <a:ext cx="8520600" cy="372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Allows us to add functionality to existing type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268" name="Google Shape;268;p39"/>
          <p:cNvCxnSpPr/>
          <p:nvPr/>
        </p:nvCxnSpPr>
        <p:spPr>
          <a:xfrm rot="10800000" flipH="1">
            <a:off x="-16650" y="4569625"/>
            <a:ext cx="9166500" cy="417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39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27: Enums</a:t>
            </a:r>
            <a:endParaRPr b="1"/>
          </a:p>
        </p:txBody>
      </p:sp>
      <p:sp>
        <p:nvSpPr>
          <p:cNvPr id="275" name="Google Shape;275;p40"/>
          <p:cNvSpPr txBox="1">
            <a:spLocks noGrp="1"/>
          </p:cNvSpPr>
          <p:nvPr>
            <p:ph type="body" idx="1"/>
          </p:nvPr>
        </p:nvSpPr>
        <p:spPr>
          <a:xfrm>
            <a:off x="311700" y="698250"/>
            <a:ext cx="8520600" cy="372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Enum is the collection of constants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276" name="Google Shape;276;p40"/>
          <p:cNvCxnSpPr/>
          <p:nvPr/>
        </p:nvCxnSpPr>
        <p:spPr>
          <a:xfrm rot="10800000" flipH="1">
            <a:off x="-16650" y="4569625"/>
            <a:ext cx="9166500" cy="417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40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28: Indexer</a:t>
            </a:r>
            <a:endParaRPr b="1"/>
          </a:p>
        </p:txBody>
      </p:sp>
      <p:sp>
        <p:nvSpPr>
          <p:cNvPr id="283" name="Google Shape;283;p41"/>
          <p:cNvSpPr txBox="1">
            <a:spLocks noGrp="1"/>
          </p:cNvSpPr>
          <p:nvPr>
            <p:ph type="body" idx="1"/>
          </p:nvPr>
        </p:nvSpPr>
        <p:spPr>
          <a:xfrm>
            <a:off x="311700" y="698250"/>
            <a:ext cx="8520600" cy="372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Allows objects to behave like array.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284" name="Google Shape;284;p41"/>
          <p:cNvCxnSpPr/>
          <p:nvPr/>
        </p:nvCxnSpPr>
        <p:spPr>
          <a:xfrm rot="10800000" flipH="1">
            <a:off x="-16650" y="4569625"/>
            <a:ext cx="9166500" cy="417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41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Data Types,variables,constants &amp; readonly</a:t>
            </a:r>
            <a:endParaRPr sz="3020" b="1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870650"/>
            <a:ext cx="8520600" cy="3422700"/>
          </a:xfrm>
          <a:prstGeom prst="rect">
            <a:avLst/>
          </a:prstGeom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Variables: </a:t>
            </a: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Variable is a holder that holds data.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Data Types:  </a:t>
            </a: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Defines which kind of data you are going to store in a variable.Some common data types are: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Int,float,double,decimal,char,bool,datetime</a:t>
            </a:r>
            <a:endParaRPr b="1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Constants: </a:t>
            </a: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 data that can not be changed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Readonly: </a:t>
            </a: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is constant but can be changed from constructor.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cxnSp>
        <p:nvCxnSpPr>
          <p:cNvPr id="71" name="Google Shape;71;p15"/>
          <p:cNvCxnSpPr/>
          <p:nvPr/>
        </p:nvCxnSpPr>
        <p:spPr>
          <a:xfrm rot="10800000" flipH="1">
            <a:off x="-33300" y="4452900"/>
            <a:ext cx="9177300" cy="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5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29: Delegates</a:t>
            </a:r>
            <a:endParaRPr b="1"/>
          </a:p>
        </p:txBody>
      </p:sp>
      <p:sp>
        <p:nvSpPr>
          <p:cNvPr id="291" name="Google Shape;291;p42"/>
          <p:cNvSpPr txBox="1">
            <a:spLocks noGrp="1"/>
          </p:cNvSpPr>
          <p:nvPr>
            <p:ph type="body" idx="1"/>
          </p:nvPr>
        </p:nvSpPr>
        <p:spPr>
          <a:xfrm>
            <a:off x="311700" y="698250"/>
            <a:ext cx="8520600" cy="372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Delegates 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are the types, which </a:t>
            </a:r>
            <a:r>
              <a:rPr lang="en" sz="1400">
                <a:solidFill>
                  <a:srgbClr val="38761D"/>
                </a:solidFill>
                <a:latin typeface="Roboto Serif"/>
                <a:ea typeface="Roboto Serif"/>
                <a:cs typeface="Roboto Serif"/>
                <a:sym typeface="Roboto Serif"/>
              </a:rPr>
              <a:t>holds the reference of a method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or multiple methods.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Delegates 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are useful to achieve </a:t>
            </a:r>
            <a:r>
              <a:rPr lang="en" sz="1400" b="1">
                <a:solidFill>
                  <a:srgbClr val="990000"/>
                </a:solidFill>
                <a:latin typeface="Roboto Serif"/>
                <a:ea typeface="Roboto Serif"/>
                <a:cs typeface="Roboto Serif"/>
                <a:sym typeface="Roboto Serif"/>
              </a:rPr>
              <a:t>callback mechanism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in c#.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Anonymous methods:</a:t>
            </a:r>
            <a:endParaRPr sz="1400" b="1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292" name="Google Shape;292;p42"/>
          <p:cNvCxnSpPr/>
          <p:nvPr/>
        </p:nvCxnSpPr>
        <p:spPr>
          <a:xfrm rot="10800000" flipH="1">
            <a:off x="-16650" y="4569625"/>
            <a:ext cx="9166500" cy="417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" name="Google Shape;293;p42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30:  Generic Delegates (Action,Func &amp; Predicate)</a:t>
            </a:r>
            <a:endParaRPr b="1"/>
          </a:p>
        </p:txBody>
      </p:sp>
      <p:sp>
        <p:nvSpPr>
          <p:cNvPr id="299" name="Google Shape;299;p43"/>
          <p:cNvSpPr txBox="1">
            <a:spLocks noGrp="1"/>
          </p:cNvSpPr>
          <p:nvPr>
            <p:ph type="body" idx="1"/>
          </p:nvPr>
        </p:nvSpPr>
        <p:spPr>
          <a:xfrm>
            <a:off x="311700" y="698250"/>
            <a:ext cx="8520600" cy="372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Action&lt;T&gt;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Takes 0 or more inputs </a:t>
            </a:r>
            <a:r>
              <a:rPr lang="en" sz="1400" i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does not return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anything.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Func&lt;T1,T2&gt; 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Takes 0 or more inputs but </a:t>
            </a:r>
            <a:r>
              <a:rPr lang="en" sz="1400" i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always return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a value.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Predicate&lt;T&gt;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Takes 1 input and returns a boolean value.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300" name="Google Shape;300;p43"/>
          <p:cNvCxnSpPr/>
          <p:nvPr/>
        </p:nvCxnSpPr>
        <p:spPr>
          <a:xfrm rot="10800000" flipH="1">
            <a:off x="-16650" y="4569625"/>
            <a:ext cx="9166500" cy="417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43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31: Multithreading</a:t>
            </a:r>
            <a:endParaRPr b="1"/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"/>
          </p:nvPr>
        </p:nvSpPr>
        <p:spPr>
          <a:xfrm>
            <a:off x="311700" y="698250"/>
            <a:ext cx="8520600" cy="372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It is a techniques that allows to perform multiple operations simultaneously.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Your tasks are divided between threads so that they can perform simultaneously.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308" name="Google Shape;308;p44"/>
          <p:cNvCxnSpPr/>
          <p:nvPr/>
        </p:nvCxnSpPr>
        <p:spPr>
          <a:xfrm rot="10800000" flipH="1">
            <a:off x="-16650" y="4569625"/>
            <a:ext cx="9166500" cy="417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44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 b="1">
                <a:latin typeface="Roboto Serif"/>
                <a:ea typeface="Roboto Serif"/>
                <a:cs typeface="Roboto Serif"/>
                <a:sym typeface="Roboto Serif"/>
              </a:rPr>
              <a:t>Part 32: Asynchronous tasks</a:t>
            </a:r>
            <a:endParaRPr b="1"/>
          </a:p>
        </p:txBody>
      </p:sp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xfrm>
            <a:off x="311700" y="698250"/>
            <a:ext cx="8520600" cy="372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Async task is a non blocking task. If you have a time consuming task,you can create it as a async task. So that you can move further and don’t wait to finish the task.That task will run in the background.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Async task can be multithreaded or single threaded.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316" name="Google Shape;316;p45"/>
          <p:cNvCxnSpPr/>
          <p:nvPr/>
        </p:nvCxnSpPr>
        <p:spPr>
          <a:xfrm rot="10800000" flipH="1">
            <a:off x="-16650" y="4569625"/>
            <a:ext cx="9166500" cy="417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45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latin typeface="Roboto Serif"/>
                <a:ea typeface="Roboto Serif"/>
                <a:cs typeface="Roboto Serif"/>
                <a:sym typeface="Roboto Serif"/>
              </a:rPr>
              <a:t>Type conversion</a:t>
            </a:r>
            <a:endParaRPr sz="2000" b="1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870650"/>
            <a:ext cx="8520600" cy="3422700"/>
          </a:xfrm>
          <a:prstGeom prst="rect">
            <a:avLst/>
          </a:prstGeom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Implicit conversion: 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Implicit conversion is possible only when the value is kind of similar to the new type and not going to truncate or round off after storing it into another variable.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int a= 445678 =&gt; Long l= a;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Int a = 6; =&gt; Double b=a;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Double c=3.222;=&gt; Int d=c; // not possible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Explicit conversion: 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If a conversion can not be made without risk of losing data then we can convert it explicitly.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double d=1234.22;  int a = (int) d;</a:t>
            </a:r>
            <a:endParaRPr sz="1400" b="1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 rot="10800000" flipH="1">
            <a:off x="-33300" y="4452900"/>
            <a:ext cx="9177300" cy="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6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b="1">
                <a:latin typeface="Roboto Serif"/>
                <a:ea typeface="Roboto Serif"/>
                <a:cs typeface="Roboto Serif"/>
                <a:sym typeface="Roboto Serif"/>
              </a:rPr>
              <a:t>Operators</a:t>
            </a:r>
            <a:endParaRPr sz="2900" b="1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698238"/>
            <a:ext cx="8520600" cy="3595200"/>
          </a:xfrm>
          <a:prstGeom prst="rect">
            <a:avLst/>
          </a:prstGeom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Operator is a symbol that tells compiler to perform a mathematical or logical operation.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Arithmetic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+, - , *, /, %,++,--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Relational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==, !=, &gt;,&lt;, &gt;=, &lt;=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Logical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&amp;&amp;, ||, !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Bitwise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perform bitwise operations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Bitwise complement (~),  bitwise and (&amp;), bitwise or (|), bitwise xor(^)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Assignment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=,+=,-=,*=,/=,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87" name="Google Shape;87;p17"/>
          <p:cNvCxnSpPr/>
          <p:nvPr/>
        </p:nvCxnSpPr>
        <p:spPr>
          <a:xfrm rot="10800000" flipH="1">
            <a:off x="-33300" y="4452900"/>
            <a:ext cx="9177300" cy="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7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b="1">
                <a:latin typeface="Roboto Serif"/>
                <a:ea typeface="Roboto Serif"/>
                <a:cs typeface="Roboto Serif"/>
                <a:sym typeface="Roboto Serif"/>
              </a:rPr>
              <a:t>Conditional statements</a:t>
            </a:r>
            <a:endParaRPr sz="2900" b="1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698238"/>
            <a:ext cx="8520600" cy="3595200"/>
          </a:xfrm>
          <a:prstGeom prst="rect">
            <a:avLst/>
          </a:prstGeom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Conditional statements are used to execute your code in some certain conditions.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If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if..else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if..Else if..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switch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95" name="Google Shape;95;p18"/>
          <p:cNvCxnSpPr/>
          <p:nvPr/>
        </p:nvCxnSpPr>
        <p:spPr>
          <a:xfrm rot="10800000" flipH="1">
            <a:off x="-33300" y="4452900"/>
            <a:ext cx="9177300" cy="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8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b="1">
                <a:latin typeface="Roboto Serif"/>
                <a:ea typeface="Roboto Serif"/>
                <a:cs typeface="Roboto Serif"/>
                <a:sym typeface="Roboto Serif"/>
              </a:rPr>
              <a:t>Loops</a:t>
            </a:r>
            <a:endParaRPr sz="2900" b="1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698238"/>
            <a:ext cx="8520600" cy="3595200"/>
          </a:xfrm>
          <a:prstGeom prst="rect">
            <a:avLst/>
          </a:prstGeom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It is used to perform iterations. 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While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Do while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For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erif"/>
              <a:buChar char="●"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foreach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03" name="Google Shape;103;p19"/>
          <p:cNvCxnSpPr/>
          <p:nvPr/>
        </p:nvCxnSpPr>
        <p:spPr>
          <a:xfrm rot="10800000" flipH="1">
            <a:off x="-33300" y="4536350"/>
            <a:ext cx="9177300" cy="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9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b="1">
                <a:latin typeface="Roboto Serif"/>
                <a:ea typeface="Roboto Serif"/>
                <a:cs typeface="Roboto Serif"/>
                <a:sym typeface="Roboto Serif"/>
              </a:rPr>
              <a:t>Break ,continue and goto</a:t>
            </a:r>
            <a:endParaRPr sz="2900" b="1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698238"/>
            <a:ext cx="8520600" cy="3595200"/>
          </a:xfrm>
          <a:prstGeom prst="rect">
            <a:avLst/>
          </a:prstGeom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Break 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jumps you out of the loop.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Continue 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statement breaks one iteration.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Goto:</a:t>
            </a: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Jumps to certain part of program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11" name="Google Shape;111;p20"/>
          <p:cNvCxnSpPr/>
          <p:nvPr/>
        </p:nvCxnSpPr>
        <p:spPr>
          <a:xfrm rot="10800000" flipH="1">
            <a:off x="-33300" y="4452900"/>
            <a:ext cx="9177300" cy="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20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295050" y="107500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b="1">
                <a:latin typeface="Roboto Serif"/>
                <a:ea typeface="Roboto Serif"/>
                <a:cs typeface="Roboto Serif"/>
                <a:sym typeface="Roboto Serif"/>
              </a:rPr>
              <a:t>String</a:t>
            </a:r>
            <a:endParaRPr sz="2900" b="1"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698238"/>
            <a:ext cx="8520600" cy="3595200"/>
          </a:xfrm>
          <a:prstGeom prst="rect">
            <a:avLst/>
          </a:prstGeom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String is an object that stores text value.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String str = “hello”;</a:t>
            </a:r>
            <a:endParaRPr sz="1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19" name="Google Shape;119;p21"/>
          <p:cNvCxnSpPr/>
          <p:nvPr/>
        </p:nvCxnSpPr>
        <p:spPr>
          <a:xfrm rot="10800000" flipH="1">
            <a:off x="-33300" y="4452900"/>
            <a:ext cx="9177300" cy="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21"/>
          <p:cNvSpPr txBox="1"/>
          <p:nvPr/>
        </p:nvSpPr>
        <p:spPr>
          <a:xfrm>
            <a:off x="213300" y="46113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/>
              <a:t>Github</a:t>
            </a:r>
            <a:r>
              <a:rPr lang="en-IN" sz="1800" dirty="0"/>
              <a:t>: https://rb.gy/b6sj3 | </a:t>
            </a:r>
            <a:r>
              <a:rPr lang="en-IN" sz="1800" b="1" dirty="0"/>
              <a:t>LinkedIn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https://rb.gy/okjc6</a:t>
            </a:r>
            <a:r>
              <a:rPr lang="en-IN" sz="1800" dirty="0"/>
              <a:t> | </a:t>
            </a:r>
            <a:r>
              <a:rPr lang="en-IN" sz="1800" b="1" dirty="0"/>
              <a:t>IG</a:t>
            </a:r>
            <a:r>
              <a:rPr lang="en-IN" sz="1800" dirty="0"/>
              <a:t>:</a:t>
            </a:r>
            <a:r>
              <a:rPr lang="en-IN" sz="1800" b="1" dirty="0"/>
              <a:t> </a:t>
            </a:r>
            <a:r>
              <a:rPr lang="en-IN" sz="1800" dirty="0"/>
              <a:t>https://rb.gy/op5dd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2569</Words>
  <Application>Microsoft Office PowerPoint</Application>
  <PresentationFormat>On-screen Show (16:9)</PresentationFormat>
  <Paragraphs>232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Roboto Serif</vt:lpstr>
      <vt:lpstr>Simple Light</vt:lpstr>
      <vt:lpstr>C#</vt:lpstr>
      <vt:lpstr>Execution process</vt:lpstr>
      <vt:lpstr>Data Types,variables,constants &amp; readonly</vt:lpstr>
      <vt:lpstr>Type conversion</vt:lpstr>
      <vt:lpstr>Operators</vt:lpstr>
      <vt:lpstr>Conditional statements</vt:lpstr>
      <vt:lpstr>Loops</vt:lpstr>
      <vt:lpstr>Break ,continue and goto</vt:lpstr>
      <vt:lpstr>String</vt:lpstr>
      <vt:lpstr>Part9: Exercise 1</vt:lpstr>
      <vt:lpstr>Part10: Exercise 2</vt:lpstr>
      <vt:lpstr>Part11: Exercise 3 (snake,water,gun game)</vt:lpstr>
      <vt:lpstr>Part 12: Object oriented programming (class,object,namespace)</vt:lpstr>
      <vt:lpstr>Part 13: Constructor</vt:lpstr>
      <vt:lpstr>Part 14: Exercises for classes and methods</vt:lpstr>
      <vt:lpstr>Part 15 : Inheritance</vt:lpstr>
      <vt:lpstr>Part 16: Method overloading and method overriding</vt:lpstr>
      <vt:lpstr>Part 17: Access modifier</vt:lpstr>
      <vt:lpstr>Part 18: Properties</vt:lpstr>
      <vt:lpstr>Part 19: Static class and static members</vt:lpstr>
      <vt:lpstr>Part 20: Abstract classes</vt:lpstr>
      <vt:lpstr>Part 21: Interface</vt:lpstr>
      <vt:lpstr>Part 22: Exception handling</vt:lpstr>
      <vt:lpstr>Part 23: Array</vt:lpstr>
      <vt:lpstr>Part 24: Boxing and unboxing</vt:lpstr>
      <vt:lpstr>Part 25: Collections</vt:lpstr>
      <vt:lpstr>Part 26: Extension methods</vt:lpstr>
      <vt:lpstr>Part 27: Enums</vt:lpstr>
      <vt:lpstr>Part 28: Indexer</vt:lpstr>
      <vt:lpstr>Part 29: Delegates</vt:lpstr>
      <vt:lpstr>Part 30:  Generic Delegates (Action,Func &amp; Predicate)</vt:lpstr>
      <vt:lpstr>Part 31: Multithreading</vt:lpstr>
      <vt:lpstr>Part 32: Asynchronous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Sishir Bohara</dc:creator>
  <cp:lastModifiedBy>Sishir Bohara</cp:lastModifiedBy>
  <cp:revision>3</cp:revision>
  <dcterms:modified xsi:type="dcterms:W3CDTF">2023-06-23T18:55:20Z</dcterms:modified>
</cp:coreProperties>
</file>