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6" r:id="rId8"/>
    <p:sldId id="268" r:id="rId9"/>
    <p:sldId id="269" r:id="rId10"/>
    <p:sldId id="270" r:id="rId11"/>
    <p:sldId id="271" r:id="rId12"/>
    <p:sldId id="26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D9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11F1D-D780-425C-9BF9-1B09E519E2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EFC8126-51F2-46D4-9457-11B86F4A2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E71C794-E68A-4586-AA88-E95A2E79A699}"/>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5" name="Footer Placeholder 4">
            <a:extLst>
              <a:ext uri="{FF2B5EF4-FFF2-40B4-BE49-F238E27FC236}">
                <a16:creationId xmlns:a16="http://schemas.microsoft.com/office/drawing/2014/main" id="{278E61BC-B46A-4ABC-8012-F267AB0FAF8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BCBF39B-E98B-4C10-A575-2862EE38A0D0}"/>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3821942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7813-E66E-439C-8A8E-71558B5B5D2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8EC8D45-450F-4F0A-BE5F-B4B415B2B4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E0C98A-E421-46CD-97D3-704AE3B9DA94}"/>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5" name="Footer Placeholder 4">
            <a:extLst>
              <a:ext uri="{FF2B5EF4-FFF2-40B4-BE49-F238E27FC236}">
                <a16:creationId xmlns:a16="http://schemas.microsoft.com/office/drawing/2014/main" id="{8B908C21-71A8-48B0-8242-409DC26E4FE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89D0112-5BD4-4EDC-9A49-C8167C0B793D}"/>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65510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D4D42F-6D1D-4AE0-B308-2BAAB51992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9FA5256-1B43-4901-B7F3-C4CCD32F48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DD673E9-8F57-4766-B50B-FC2B50DD4D5F}"/>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5" name="Footer Placeholder 4">
            <a:extLst>
              <a:ext uri="{FF2B5EF4-FFF2-40B4-BE49-F238E27FC236}">
                <a16:creationId xmlns:a16="http://schemas.microsoft.com/office/drawing/2014/main" id="{F377EB00-9A32-4890-8227-C601B449A97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3CA1E4F-F6C2-4D1E-A62D-840270EA4DC9}"/>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45095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54E1-1869-4DA4-8432-94B7C5D377D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31B59C5-23FC-4FF1-AEEA-515DBF72CA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F63E713-8F17-4922-9CD4-9783B1A5661E}"/>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5" name="Footer Placeholder 4">
            <a:extLst>
              <a:ext uri="{FF2B5EF4-FFF2-40B4-BE49-F238E27FC236}">
                <a16:creationId xmlns:a16="http://schemas.microsoft.com/office/drawing/2014/main" id="{4D719E23-33C3-45C3-AF59-9AF9EF54C25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C125EF7-C515-4283-BD3A-14E953DDDABD}"/>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226692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B819-DB28-46C2-BFF8-297EB48090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8985FD2-06DD-497C-86F8-61451F0AF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E9A714-A8C6-45CB-8F6E-3E50C7C2C677}"/>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5" name="Footer Placeholder 4">
            <a:extLst>
              <a:ext uri="{FF2B5EF4-FFF2-40B4-BE49-F238E27FC236}">
                <a16:creationId xmlns:a16="http://schemas.microsoft.com/office/drawing/2014/main" id="{97EED5B4-C269-4765-AA9A-E969B48291E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D5F4033-9372-43D6-A970-38E4351656EF}"/>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847140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21E8E-7198-4806-A829-7C1B4743788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DFFB1C7-4391-493C-A6F0-A705BD2DE3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657648A-2078-48E9-BD90-681B31C306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457C5BD-9384-4498-8CF5-0719BF2DB19A}"/>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6" name="Footer Placeholder 5">
            <a:extLst>
              <a:ext uri="{FF2B5EF4-FFF2-40B4-BE49-F238E27FC236}">
                <a16:creationId xmlns:a16="http://schemas.microsoft.com/office/drawing/2014/main" id="{5F567880-1E80-4754-89A4-90B0DDB43C4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C5D7183-CB07-4D1D-956C-2783F2CA8845}"/>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4155272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3FF5-B318-4DF4-9374-17BF4CC9308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750081A-FFD0-4A4F-8DCA-D3A0CC633C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2BE24-5D88-4C55-894B-94152B90A3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8C33D86-2358-49EB-996F-D3761532A6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6405B2-C5EC-44A3-A128-E505BF9607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238BD42-A3ED-4A29-9C67-C7248BD2B719}"/>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8" name="Footer Placeholder 7">
            <a:extLst>
              <a:ext uri="{FF2B5EF4-FFF2-40B4-BE49-F238E27FC236}">
                <a16:creationId xmlns:a16="http://schemas.microsoft.com/office/drawing/2014/main" id="{734A8955-3BE0-4963-81C3-B4E1CED75AB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19713D0-0563-45E6-A0EC-8B940B4FD043}"/>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128693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8FDD-3FE0-43F1-B1C7-9B4E4A40F42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33971C9-A793-4AB0-A151-B0E0078A06DD}"/>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4" name="Footer Placeholder 3">
            <a:extLst>
              <a:ext uri="{FF2B5EF4-FFF2-40B4-BE49-F238E27FC236}">
                <a16:creationId xmlns:a16="http://schemas.microsoft.com/office/drawing/2014/main" id="{688E3A4E-F842-48BC-B446-D03D5C9B1E6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BFD9E59-4BD0-4864-8ED6-8F7D2A8E3020}"/>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1783642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E6C8DD-1962-46C8-9E3A-DBC438ABBCAE}"/>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3" name="Footer Placeholder 2">
            <a:extLst>
              <a:ext uri="{FF2B5EF4-FFF2-40B4-BE49-F238E27FC236}">
                <a16:creationId xmlns:a16="http://schemas.microsoft.com/office/drawing/2014/main" id="{6C1F3383-B4BA-4827-BB6A-9E7FF2E269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EAEBAD4-1FD9-4CF2-841B-74BB8B3CA463}"/>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642297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9C88-E160-490B-A846-5171A83DA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ABD34E0-5FFB-46E6-A449-6B0744F7E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8A9CC02-A246-4E91-B279-14E3F2AE61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6B4EFB-2492-4E70-BE45-77F352F88EB3}"/>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6" name="Footer Placeholder 5">
            <a:extLst>
              <a:ext uri="{FF2B5EF4-FFF2-40B4-BE49-F238E27FC236}">
                <a16:creationId xmlns:a16="http://schemas.microsoft.com/office/drawing/2014/main" id="{F2E27AC1-DAAD-43A2-AAAA-86331F280F3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52A5666-42CE-4F6C-9A65-97211BE1EEC4}"/>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208199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59CA-88FE-46C3-A882-455E9196EA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C31333F-5ACF-43D3-AA57-83EEA15C29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F133E8E-E779-463D-8A04-FFF797256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2D77AF-FDD8-4F57-A48A-A437B077D9EF}"/>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6" name="Footer Placeholder 5">
            <a:extLst>
              <a:ext uri="{FF2B5EF4-FFF2-40B4-BE49-F238E27FC236}">
                <a16:creationId xmlns:a16="http://schemas.microsoft.com/office/drawing/2014/main" id="{BC68F01D-4CEF-40F5-B7C4-2EADD609C7B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8A0EDF-DDA1-4417-833F-0E01D0EF35F9}"/>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16284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AFA9EC-8FA4-41A9-A7BC-10DC2A850B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0F9FD49-34D3-4540-B42A-A2FCC29BAE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5B32FB5-E3C0-4F06-AC07-A40AAA290E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A8FF77-FCFA-4048-972E-DEF872DE76F9}" type="datetimeFigureOut">
              <a:rPr lang="en-CA" smtClean="0"/>
              <a:t>2019-07-14</a:t>
            </a:fld>
            <a:endParaRPr lang="en-CA"/>
          </a:p>
        </p:txBody>
      </p:sp>
      <p:sp>
        <p:nvSpPr>
          <p:cNvPr id="5" name="Footer Placeholder 4">
            <a:extLst>
              <a:ext uri="{FF2B5EF4-FFF2-40B4-BE49-F238E27FC236}">
                <a16:creationId xmlns:a16="http://schemas.microsoft.com/office/drawing/2014/main" id="{99F5D615-3E07-416C-91F7-393434C36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1481E69-76B0-4748-BDBF-D6081552E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92769F-FC92-48CF-8069-8EBA712BB070}" type="slidenum">
              <a:rPr lang="en-CA" smtClean="0"/>
              <a:t>‹#›</a:t>
            </a:fld>
            <a:endParaRPr lang="en-CA"/>
          </a:p>
        </p:txBody>
      </p:sp>
    </p:spTree>
    <p:extLst>
      <p:ext uri="{BB962C8B-B14F-4D97-AF65-F5344CB8AC3E}">
        <p14:creationId xmlns:p14="http://schemas.microsoft.com/office/powerpoint/2010/main" val="664200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www.blogto.com/city/2014/04/when_exactly_is_rush_hour_in_toronto/"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www.blogto.com/city/2014/04/when_exactly_is_rush_hour_in_toronto/"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eb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www.blogto.com/city/2014/04/when_exactly_is_rush_hour_in_toront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FC7C8E4-A40F-4F4F-886D-51949054E756}"/>
              </a:ext>
            </a:extLst>
          </p:cNvPr>
          <p:cNvSpPr/>
          <p:nvPr/>
        </p:nvSpPr>
        <p:spPr>
          <a:xfrm>
            <a:off x="0" y="175579"/>
            <a:ext cx="12192000" cy="1505760"/>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0" name="Picture 9" descr="A close up of a sign&#10;&#10;Description automatically generated">
            <a:extLst>
              <a:ext uri="{FF2B5EF4-FFF2-40B4-BE49-F238E27FC236}">
                <a16:creationId xmlns:a16="http://schemas.microsoft.com/office/drawing/2014/main" id="{56027EC4-7956-4C07-9BA7-35544C2239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5283734"/>
            <a:ext cx="3629025" cy="1398687"/>
          </a:xfrm>
          <a:prstGeom prst="rect">
            <a:avLst/>
          </a:prstGeom>
        </p:spPr>
      </p:pic>
      <p:sp>
        <p:nvSpPr>
          <p:cNvPr id="12" name="Rectangle 11">
            <a:extLst>
              <a:ext uri="{FF2B5EF4-FFF2-40B4-BE49-F238E27FC236}">
                <a16:creationId xmlns:a16="http://schemas.microsoft.com/office/drawing/2014/main" id="{14775273-8290-4DEA-B4E5-ABFBFEAD0F34}"/>
              </a:ext>
            </a:extLst>
          </p:cNvPr>
          <p:cNvSpPr/>
          <p:nvPr/>
        </p:nvSpPr>
        <p:spPr>
          <a:xfrm rot="5400000">
            <a:off x="7525797" y="2448972"/>
            <a:ext cx="6858000" cy="1960056"/>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TextBox 5">
            <a:extLst>
              <a:ext uri="{FF2B5EF4-FFF2-40B4-BE49-F238E27FC236}">
                <a16:creationId xmlns:a16="http://schemas.microsoft.com/office/drawing/2014/main" id="{44C79724-63CF-40E1-A629-B2FB5BA5AE47}"/>
              </a:ext>
            </a:extLst>
          </p:cNvPr>
          <p:cNvSpPr txBox="1"/>
          <p:nvPr/>
        </p:nvSpPr>
        <p:spPr>
          <a:xfrm>
            <a:off x="-110415" y="278206"/>
            <a:ext cx="10454565" cy="1815882"/>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TTC Delays</a:t>
            </a:r>
          </a:p>
          <a:p>
            <a:pPr algn="ctr"/>
            <a:endParaRPr lang="en-CA" sz="2400" b="1" dirty="0">
              <a:solidFill>
                <a:schemeClr val="bg1"/>
              </a:solidFill>
              <a:latin typeface="Futura Md BT" panose="020B0602020204020303" pitchFamily="34" charset="0"/>
            </a:endParaRPr>
          </a:p>
          <a:p>
            <a:pPr algn="ctr"/>
            <a:r>
              <a:rPr lang="en-CA" sz="2400" b="1" dirty="0">
                <a:solidFill>
                  <a:schemeClr val="bg1"/>
                </a:solidFill>
                <a:latin typeface="Futura Md BT" panose="020B0602020204020303" pitchFamily="34" charset="0"/>
              </a:rPr>
              <a:t>U of T School of Continuing Studies – Data Analytics Bootcamp</a:t>
            </a:r>
          </a:p>
          <a:p>
            <a:pPr algn="ctr"/>
            <a:endParaRPr lang="en-CA" sz="2800" b="1" dirty="0">
              <a:solidFill>
                <a:schemeClr val="bg1"/>
              </a:solidFill>
              <a:latin typeface="Bahnschrift" panose="020B0502040204020203" pitchFamily="34" charset="0"/>
            </a:endParaRPr>
          </a:p>
        </p:txBody>
      </p:sp>
      <p:sp>
        <p:nvSpPr>
          <p:cNvPr id="11" name="TextBox 10">
            <a:extLst>
              <a:ext uri="{FF2B5EF4-FFF2-40B4-BE49-F238E27FC236}">
                <a16:creationId xmlns:a16="http://schemas.microsoft.com/office/drawing/2014/main" id="{4F6A6CC2-2AE0-488B-A3F3-3728B3A48C27}"/>
              </a:ext>
            </a:extLst>
          </p:cNvPr>
          <p:cNvSpPr txBox="1"/>
          <p:nvPr/>
        </p:nvSpPr>
        <p:spPr>
          <a:xfrm>
            <a:off x="9140284" y="2014392"/>
            <a:ext cx="3629025" cy="4524315"/>
          </a:xfrm>
          <a:prstGeom prst="rect">
            <a:avLst/>
          </a:prstGeom>
          <a:noFill/>
        </p:spPr>
        <p:txBody>
          <a:bodyPr wrap="square" rtlCol="0">
            <a:spAutoFit/>
          </a:bodyPr>
          <a:lstStyle/>
          <a:p>
            <a:pPr algn="ctr"/>
            <a:r>
              <a:rPr lang="en-CA" b="1" dirty="0">
                <a:solidFill>
                  <a:schemeClr val="bg1"/>
                </a:solidFill>
                <a:latin typeface="Futura Md BT" panose="020B0602020204020303" pitchFamily="34" charset="0"/>
              </a:rPr>
              <a:t>Rohan Chaudhari</a:t>
            </a:r>
          </a:p>
          <a:p>
            <a:pPr algn="ctr"/>
            <a:r>
              <a:rPr lang="en-CA" b="1" dirty="0" err="1">
                <a:solidFill>
                  <a:schemeClr val="bg1"/>
                </a:solidFill>
                <a:latin typeface="Futura Md BT" panose="020B0602020204020303" pitchFamily="34" charset="0"/>
              </a:rPr>
              <a:t>Sofiat</a:t>
            </a:r>
            <a:r>
              <a:rPr lang="en-CA" b="1" dirty="0">
                <a:solidFill>
                  <a:schemeClr val="bg1"/>
                </a:solidFill>
                <a:latin typeface="Futura Md BT" panose="020B0602020204020303" pitchFamily="34" charset="0"/>
              </a:rPr>
              <a:t> </a:t>
            </a:r>
            <a:r>
              <a:rPr lang="en-CA" b="1" dirty="0" err="1">
                <a:solidFill>
                  <a:schemeClr val="bg1"/>
                </a:solidFill>
                <a:latin typeface="Futura Md BT" panose="020B0602020204020303" pitchFamily="34" charset="0"/>
              </a:rPr>
              <a:t>Ishola</a:t>
            </a:r>
            <a:endParaRPr lang="en-CA" b="1" dirty="0">
              <a:solidFill>
                <a:schemeClr val="bg1"/>
              </a:solidFill>
              <a:latin typeface="Futura Md BT" panose="020B0602020204020303" pitchFamily="34" charset="0"/>
            </a:endParaRPr>
          </a:p>
          <a:p>
            <a:pPr algn="ctr"/>
            <a:r>
              <a:rPr lang="en-CA" b="1" dirty="0">
                <a:solidFill>
                  <a:schemeClr val="bg1"/>
                </a:solidFill>
                <a:latin typeface="Futura Md BT" panose="020B0602020204020303" pitchFamily="34" charset="0"/>
              </a:rPr>
              <a:t>Daniel </a:t>
            </a:r>
            <a:r>
              <a:rPr lang="en-CA" b="1" dirty="0" err="1">
                <a:solidFill>
                  <a:schemeClr val="bg1"/>
                </a:solidFill>
                <a:latin typeface="Futura Md BT" panose="020B0602020204020303" pitchFamily="34" charset="0"/>
              </a:rPr>
              <a:t>Cebula</a:t>
            </a:r>
            <a:endParaRPr lang="en-CA" b="1" dirty="0">
              <a:solidFill>
                <a:schemeClr val="bg1"/>
              </a:solidFill>
              <a:latin typeface="Futura Md BT" panose="020B0602020204020303" pitchFamily="34" charset="0"/>
            </a:endParaRPr>
          </a:p>
          <a:p>
            <a:pPr algn="ctr"/>
            <a:r>
              <a:rPr lang="en-CA" b="1" dirty="0">
                <a:solidFill>
                  <a:schemeClr val="bg1"/>
                </a:solidFill>
                <a:latin typeface="Futura Md BT" panose="020B0602020204020303" pitchFamily="34" charset="0"/>
              </a:rPr>
              <a:t>William Lim</a:t>
            </a:r>
          </a:p>
          <a:p>
            <a:pPr algn="ctr"/>
            <a:r>
              <a:rPr lang="en-CA" b="1" dirty="0">
                <a:solidFill>
                  <a:schemeClr val="bg1"/>
                </a:solidFill>
                <a:latin typeface="Futura Md BT" panose="020B0602020204020303" pitchFamily="34" charset="0"/>
              </a:rPr>
              <a:t>Thomas Callegari</a:t>
            </a: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r>
              <a:rPr lang="en-CA" b="1" dirty="0">
                <a:solidFill>
                  <a:schemeClr val="bg1"/>
                </a:solidFill>
                <a:latin typeface="Futura Md BT" panose="020B0602020204020303" pitchFamily="34" charset="0"/>
              </a:rPr>
              <a:t>July 2019</a:t>
            </a:r>
          </a:p>
        </p:txBody>
      </p:sp>
    </p:spTree>
    <p:extLst>
      <p:ext uri="{BB962C8B-B14F-4D97-AF65-F5344CB8AC3E}">
        <p14:creationId xmlns:p14="http://schemas.microsoft.com/office/powerpoint/2010/main" val="386922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Bus Peak Times</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6" name="Picture 5" descr="A screenshot of a cell phone&#10;&#10;Description automatically generated">
            <a:extLst>
              <a:ext uri="{FF2B5EF4-FFF2-40B4-BE49-F238E27FC236}">
                <a16:creationId xmlns:a16="http://schemas.microsoft.com/office/drawing/2014/main" id="{0D817DC6-9844-42F0-890C-3CF18F0B7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545" y="946484"/>
            <a:ext cx="4768515" cy="381481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7D3CDEFC-D1E1-45D4-9576-08921E41B50D}"/>
              </a:ext>
            </a:extLst>
          </p:cNvPr>
          <p:cNvPicPr>
            <a:picLocks noChangeAspect="1"/>
          </p:cNvPicPr>
          <p:nvPr/>
        </p:nvPicPr>
        <p:blipFill rotWithShape="1">
          <a:blip r:embed="rId3">
            <a:extLst>
              <a:ext uri="{28A0092B-C50C-407E-A947-70E740481C1C}">
                <a14:useLocalDpi xmlns:a14="http://schemas.microsoft.com/office/drawing/2010/main" val="0"/>
              </a:ext>
            </a:extLst>
          </a:blip>
          <a:srcRect l="12341" t="10101" r="9534" b="10212"/>
          <a:stretch/>
        </p:blipFill>
        <p:spPr>
          <a:xfrm>
            <a:off x="1333499" y="4761297"/>
            <a:ext cx="9525001" cy="1943100"/>
          </a:xfrm>
          <a:prstGeom prst="rect">
            <a:avLst/>
          </a:prstGeom>
        </p:spPr>
      </p:pic>
      <p:sp>
        <p:nvSpPr>
          <p:cNvPr id="12" name="TextBox 11">
            <a:extLst>
              <a:ext uri="{FF2B5EF4-FFF2-40B4-BE49-F238E27FC236}">
                <a16:creationId xmlns:a16="http://schemas.microsoft.com/office/drawing/2014/main" id="{40EA08FB-F567-419B-BE42-1281A3EF9C4D}"/>
              </a:ext>
            </a:extLst>
          </p:cNvPr>
          <p:cNvSpPr txBox="1"/>
          <p:nvPr/>
        </p:nvSpPr>
        <p:spPr>
          <a:xfrm>
            <a:off x="0" y="946484"/>
            <a:ext cx="2628900" cy="3539430"/>
          </a:xfrm>
          <a:prstGeom prst="rect">
            <a:avLst/>
          </a:prstGeom>
          <a:noFill/>
        </p:spPr>
        <p:txBody>
          <a:bodyPr wrap="square" rtlCol="0">
            <a:spAutoFit/>
          </a:bodyPr>
          <a:lstStyle/>
          <a:p>
            <a:r>
              <a:rPr lang="en-CA" sz="1400" dirty="0">
                <a:solidFill>
                  <a:srgbClr val="C00000"/>
                </a:solidFill>
                <a:latin typeface="Futura Lt BT" panose="020B0402020204020303"/>
              </a:rPr>
              <a:t>Morning Rush Hour:</a:t>
            </a:r>
          </a:p>
          <a:p>
            <a:r>
              <a:rPr lang="en-CA" sz="1400" dirty="0">
                <a:solidFill>
                  <a:srgbClr val="C00000"/>
                </a:solidFill>
                <a:latin typeface="Futura Lt BT" panose="020B0402020204020303"/>
              </a:rPr>
              <a:t>6:30 AM – 10:00 AM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During the Day:</a:t>
            </a:r>
          </a:p>
          <a:p>
            <a:r>
              <a:rPr lang="en-CA" sz="1400" dirty="0">
                <a:solidFill>
                  <a:srgbClr val="C00000"/>
                </a:solidFill>
                <a:latin typeface="Futura Lt BT" panose="020B0402020204020303"/>
              </a:rPr>
              <a:t>10:00 AM – 3:30 PM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Afternoon Rush Hour:</a:t>
            </a:r>
          </a:p>
          <a:p>
            <a:r>
              <a:rPr lang="en-CA" sz="1400" dirty="0">
                <a:solidFill>
                  <a:srgbClr val="C00000"/>
                </a:solidFill>
                <a:latin typeface="Futura Lt BT" panose="020B0402020204020303"/>
              </a:rPr>
              <a:t>3:30 PM – 7:00 PM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Off Hours:</a:t>
            </a:r>
          </a:p>
          <a:p>
            <a:r>
              <a:rPr lang="en-CA" sz="1400" dirty="0">
                <a:solidFill>
                  <a:srgbClr val="C00000"/>
                </a:solidFill>
                <a:latin typeface="Futura Lt BT" panose="020B0402020204020303"/>
              </a:rPr>
              <a:t>7:00 PM – 6:30 AM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Reference:</a:t>
            </a:r>
          </a:p>
          <a:p>
            <a:r>
              <a:rPr lang="en-CA" sz="1400" dirty="0">
                <a:solidFill>
                  <a:srgbClr val="C00000"/>
                </a:solidFill>
                <a:latin typeface="Futura Lt BT" panose="020B0402020204020303"/>
              </a:rPr>
              <a:t>&lt;</a:t>
            </a:r>
            <a:r>
              <a:rPr lang="en-CA" sz="1400" dirty="0">
                <a:solidFill>
                  <a:srgbClr val="C00000"/>
                </a:solidFill>
                <a:latin typeface="Futura Lt BT" panose="020B0402020204020303"/>
                <a:hlinkClick r:id="rId4">
                  <a:extLst>
                    <a:ext uri="{A12FA001-AC4F-418D-AE19-62706E023703}">
                      <ahyp:hlinkClr xmlns:ahyp="http://schemas.microsoft.com/office/drawing/2018/hyperlinkcolor" val="tx"/>
                    </a:ext>
                  </a:extLst>
                </a:hlinkClick>
              </a:rPr>
              <a:t>https://www.blogto.com/city/2014/04/when_exactly_is_rush_hour_in_toronto/</a:t>
            </a:r>
            <a:r>
              <a:rPr lang="en-CA" sz="1400" dirty="0">
                <a:solidFill>
                  <a:srgbClr val="C00000"/>
                </a:solidFill>
                <a:latin typeface="Futura Lt BT" panose="020B0402020204020303"/>
              </a:rPr>
              <a:t>&gt;</a:t>
            </a:r>
          </a:p>
        </p:txBody>
      </p:sp>
      <p:pic>
        <p:nvPicPr>
          <p:cNvPr id="9" name="Picture 8" descr="A close up of a sign&#10;&#10;Description automatically generated">
            <a:extLst>
              <a:ext uri="{FF2B5EF4-FFF2-40B4-BE49-F238E27FC236}">
                <a16:creationId xmlns:a16="http://schemas.microsoft.com/office/drawing/2014/main" id="{04E9ABE5-4AA7-474D-854C-646A1DBF32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849139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Streetcar Peak Times</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7" name="Picture 6" descr="A screenshot of a cell phone&#10;&#10;Description automatically generated">
            <a:extLst>
              <a:ext uri="{FF2B5EF4-FFF2-40B4-BE49-F238E27FC236}">
                <a16:creationId xmlns:a16="http://schemas.microsoft.com/office/drawing/2014/main" id="{596272FC-973E-4DE0-839B-37F6E9B46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1742" y="946484"/>
            <a:ext cx="4768516" cy="3814813"/>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4E45C33C-BCA0-4699-BAA5-6D72A2B34DB3}"/>
              </a:ext>
            </a:extLst>
          </p:cNvPr>
          <p:cNvPicPr>
            <a:picLocks noChangeAspect="1"/>
          </p:cNvPicPr>
          <p:nvPr/>
        </p:nvPicPr>
        <p:blipFill rotWithShape="1">
          <a:blip r:embed="rId3">
            <a:extLst>
              <a:ext uri="{28A0092B-C50C-407E-A947-70E740481C1C}">
                <a14:useLocalDpi xmlns:a14="http://schemas.microsoft.com/office/drawing/2010/main" val="0"/>
              </a:ext>
            </a:extLst>
          </a:blip>
          <a:srcRect l="12500" t="10937" r="9583" b="10937"/>
          <a:stretch/>
        </p:blipFill>
        <p:spPr>
          <a:xfrm>
            <a:off x="853220" y="4755281"/>
            <a:ext cx="10485559" cy="2102719"/>
          </a:xfrm>
          <a:prstGeom prst="rect">
            <a:avLst/>
          </a:prstGeom>
        </p:spPr>
      </p:pic>
      <p:sp>
        <p:nvSpPr>
          <p:cNvPr id="11" name="TextBox 10">
            <a:extLst>
              <a:ext uri="{FF2B5EF4-FFF2-40B4-BE49-F238E27FC236}">
                <a16:creationId xmlns:a16="http://schemas.microsoft.com/office/drawing/2014/main" id="{3B8855D4-691F-4168-83B0-61C762486739}"/>
              </a:ext>
            </a:extLst>
          </p:cNvPr>
          <p:cNvSpPr txBox="1"/>
          <p:nvPr/>
        </p:nvSpPr>
        <p:spPr>
          <a:xfrm>
            <a:off x="0" y="946484"/>
            <a:ext cx="2628900" cy="3539430"/>
          </a:xfrm>
          <a:prstGeom prst="rect">
            <a:avLst/>
          </a:prstGeom>
          <a:noFill/>
        </p:spPr>
        <p:txBody>
          <a:bodyPr wrap="square" rtlCol="0">
            <a:spAutoFit/>
          </a:bodyPr>
          <a:lstStyle/>
          <a:p>
            <a:r>
              <a:rPr lang="en-CA" sz="1400" dirty="0">
                <a:solidFill>
                  <a:srgbClr val="C00000"/>
                </a:solidFill>
                <a:latin typeface="Futura Lt BT" panose="020B0402020204020303"/>
              </a:rPr>
              <a:t>Morning Rush Hour:</a:t>
            </a:r>
          </a:p>
          <a:p>
            <a:r>
              <a:rPr lang="en-CA" sz="1400" dirty="0">
                <a:solidFill>
                  <a:srgbClr val="C00000"/>
                </a:solidFill>
                <a:latin typeface="Futura Lt BT" panose="020B0402020204020303"/>
              </a:rPr>
              <a:t>6:30 AM – 10:00 AM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During the Day:</a:t>
            </a:r>
          </a:p>
          <a:p>
            <a:r>
              <a:rPr lang="en-CA" sz="1400" dirty="0">
                <a:solidFill>
                  <a:srgbClr val="C00000"/>
                </a:solidFill>
                <a:latin typeface="Futura Lt BT" panose="020B0402020204020303"/>
              </a:rPr>
              <a:t>10:00 AM – 3:30 PM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Afternoon Rush Hour:</a:t>
            </a:r>
          </a:p>
          <a:p>
            <a:r>
              <a:rPr lang="en-CA" sz="1400" dirty="0">
                <a:solidFill>
                  <a:srgbClr val="C00000"/>
                </a:solidFill>
                <a:latin typeface="Futura Lt BT" panose="020B0402020204020303"/>
              </a:rPr>
              <a:t>3:30 PM – 7:00 PM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Off Hours:</a:t>
            </a:r>
          </a:p>
          <a:p>
            <a:r>
              <a:rPr lang="en-CA" sz="1400" dirty="0">
                <a:solidFill>
                  <a:srgbClr val="C00000"/>
                </a:solidFill>
                <a:latin typeface="Futura Lt BT" panose="020B0402020204020303"/>
              </a:rPr>
              <a:t>7:00 PM – 6:30 AM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Reference:</a:t>
            </a:r>
          </a:p>
          <a:p>
            <a:r>
              <a:rPr lang="en-CA" sz="1400" dirty="0">
                <a:solidFill>
                  <a:srgbClr val="C00000"/>
                </a:solidFill>
                <a:latin typeface="Futura Lt BT" panose="020B0402020204020303"/>
              </a:rPr>
              <a:t>&lt;</a:t>
            </a:r>
            <a:r>
              <a:rPr lang="en-CA" sz="1400" dirty="0">
                <a:solidFill>
                  <a:srgbClr val="C00000"/>
                </a:solidFill>
                <a:latin typeface="Futura Lt BT" panose="020B0402020204020303"/>
                <a:hlinkClick r:id="rId4">
                  <a:extLst>
                    <a:ext uri="{A12FA001-AC4F-418D-AE19-62706E023703}">
                      <ahyp:hlinkClr xmlns:ahyp="http://schemas.microsoft.com/office/drawing/2018/hyperlinkcolor" val="tx"/>
                    </a:ext>
                  </a:extLst>
                </a:hlinkClick>
              </a:rPr>
              <a:t>https://www.blogto.com/city/2014/04/when_exactly_is_rush_hour_in_toronto/</a:t>
            </a:r>
            <a:r>
              <a:rPr lang="en-CA" sz="1400" dirty="0">
                <a:solidFill>
                  <a:srgbClr val="C00000"/>
                </a:solidFill>
                <a:latin typeface="Futura Lt BT" panose="020B0402020204020303"/>
              </a:rPr>
              <a:t>&gt;</a:t>
            </a:r>
          </a:p>
        </p:txBody>
      </p:sp>
      <p:pic>
        <p:nvPicPr>
          <p:cNvPr id="8" name="Picture 7" descr="A close up of a sign&#10;&#10;Description automatically generated">
            <a:extLst>
              <a:ext uri="{FF2B5EF4-FFF2-40B4-BE49-F238E27FC236}">
                <a16:creationId xmlns:a16="http://schemas.microsoft.com/office/drawing/2014/main" id="{01C9EAD7-2D21-4A1B-8085-C53F5823B4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923482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standing in front of a truck&#10;&#10;Description automatically generated">
            <a:extLst>
              <a:ext uri="{FF2B5EF4-FFF2-40B4-BE49-F238E27FC236}">
                <a16:creationId xmlns:a16="http://schemas.microsoft.com/office/drawing/2014/main" id="{39AE42FE-7956-4B70-BC07-C5D670E9D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5536" y="7170"/>
            <a:ext cx="12179253" cy="6850830"/>
          </a:xfrm>
          <a:prstGeom prst="rect">
            <a:avLst/>
          </a:prstGeom>
        </p:spPr>
      </p:pic>
      <p:sp>
        <p:nvSpPr>
          <p:cNvPr id="2" name="Rectangle 1">
            <a:extLst>
              <a:ext uri="{FF2B5EF4-FFF2-40B4-BE49-F238E27FC236}">
                <a16:creationId xmlns:a16="http://schemas.microsoft.com/office/drawing/2014/main" id="{9A124074-8A73-4B0D-A63F-4E78BD10A61F}"/>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0A0F0C7D-5168-4056-9498-B578F0521FA7}"/>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571C97BD-A383-49AB-8C62-1165A640FD3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Discussion</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5" name="Picture 4" descr="A close up of a sign&#10;&#10;Description automatically generated">
            <a:extLst>
              <a:ext uri="{FF2B5EF4-FFF2-40B4-BE49-F238E27FC236}">
                <a16:creationId xmlns:a16="http://schemas.microsoft.com/office/drawing/2014/main" id="{3B3E8600-DC3E-4FED-A37E-793039459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1857754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ar parked on the side of a building&#10;&#10;Description automatically generated">
            <a:extLst>
              <a:ext uri="{FF2B5EF4-FFF2-40B4-BE49-F238E27FC236}">
                <a16:creationId xmlns:a16="http://schemas.microsoft.com/office/drawing/2014/main" id="{4A3AA9C1-9ED8-43DC-8EA1-3AE743057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9661" y="0"/>
            <a:ext cx="11197312" cy="6858000"/>
          </a:xfrm>
          <a:prstGeom prst="rect">
            <a:avLst/>
          </a:prstGeom>
        </p:spPr>
      </p:pic>
      <p:sp>
        <p:nvSpPr>
          <p:cNvPr id="2" name="Rectangle 1">
            <a:extLst>
              <a:ext uri="{FF2B5EF4-FFF2-40B4-BE49-F238E27FC236}">
                <a16:creationId xmlns:a16="http://schemas.microsoft.com/office/drawing/2014/main" id="{E97ACB0D-03F4-4D86-B9BB-3D56E1060177}"/>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6203832F-61F5-4E7B-B055-5EB4CAC43095}"/>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0D5149D1-24E4-4976-83E7-46FE2B27DB6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Post Mortem</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5" name="Picture 4" descr="A close up of a sign&#10;&#10;Description automatically generated">
            <a:extLst>
              <a:ext uri="{FF2B5EF4-FFF2-40B4-BE49-F238E27FC236}">
                <a16:creationId xmlns:a16="http://schemas.microsoft.com/office/drawing/2014/main" id="{1400DD5F-D7ED-4161-9459-1B37A0BD9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1708931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train pulling into a station&#10;&#10;Description automatically generated">
            <a:extLst>
              <a:ext uri="{FF2B5EF4-FFF2-40B4-BE49-F238E27FC236}">
                <a16:creationId xmlns:a16="http://schemas.microsoft.com/office/drawing/2014/main" id="{8514A851-8AD0-4B23-9159-4EC7AE9F8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8886" y="0"/>
            <a:ext cx="13062857" cy="6858000"/>
          </a:xfrm>
          <a:prstGeom prst="rect">
            <a:avLst/>
          </a:prstGeom>
        </p:spPr>
      </p:pic>
      <p:sp>
        <p:nvSpPr>
          <p:cNvPr id="2" name="Rectangle 1">
            <a:extLst>
              <a:ext uri="{FF2B5EF4-FFF2-40B4-BE49-F238E27FC236}">
                <a16:creationId xmlns:a16="http://schemas.microsoft.com/office/drawing/2014/main" id="{2AF00BF7-32F5-4806-AF85-918704884EEA}"/>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2F0EA8AE-248A-4CD9-BAEA-01A3C886D783}"/>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6B7FE54E-255E-46DA-A064-1022C144E32C}"/>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Questions?</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5" name="Picture 4" descr="A close up of a sign&#10;&#10;Description automatically generated">
            <a:extLst>
              <a:ext uri="{FF2B5EF4-FFF2-40B4-BE49-F238E27FC236}">
                <a16:creationId xmlns:a16="http://schemas.microsoft.com/office/drawing/2014/main" id="{DA030A7B-DD40-4737-903A-7CAB297278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1586259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62DB54-9F01-4C89-8D14-8F7E5BD6E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9788" y="0"/>
            <a:ext cx="9144000" cy="6858000"/>
          </a:xfrm>
          <a:prstGeom prst="rect">
            <a:avLst/>
          </a:prstGeom>
        </p:spPr>
      </p:pic>
      <p:sp>
        <p:nvSpPr>
          <p:cNvPr id="2" name="Rectangle 1">
            <a:extLst>
              <a:ext uri="{FF2B5EF4-FFF2-40B4-BE49-F238E27FC236}">
                <a16:creationId xmlns:a16="http://schemas.microsoft.com/office/drawing/2014/main" id="{FDD61BA6-A52A-4161-B0DC-051F17A6509E}"/>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2C7C84E2-E987-48B8-8D7C-8169BC82E1C7}"/>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96973457-CC62-42C0-A70F-3F44C674924E}"/>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Motivation &amp; Summary</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sp>
        <p:nvSpPr>
          <p:cNvPr id="5" name="TextBox 4">
            <a:extLst>
              <a:ext uri="{FF2B5EF4-FFF2-40B4-BE49-F238E27FC236}">
                <a16:creationId xmlns:a16="http://schemas.microsoft.com/office/drawing/2014/main" id="{1C6BC075-38B9-42E0-B950-D3E1DBDB8F6B}"/>
              </a:ext>
            </a:extLst>
          </p:cNvPr>
          <p:cNvSpPr txBox="1"/>
          <p:nvPr/>
        </p:nvSpPr>
        <p:spPr>
          <a:xfrm>
            <a:off x="180348" y="1331576"/>
            <a:ext cx="5405438" cy="5447645"/>
          </a:xfrm>
          <a:prstGeom prst="rect">
            <a:avLst/>
          </a:prstGeom>
          <a:noFill/>
        </p:spPr>
        <p:txBody>
          <a:bodyPr wrap="square" rtlCol="0">
            <a:spAutoFit/>
          </a:bodyPr>
          <a:lstStyle/>
          <a:p>
            <a:r>
              <a:rPr lang="en-CA" sz="1600" dirty="0">
                <a:solidFill>
                  <a:srgbClr val="C00000"/>
                </a:solidFill>
                <a:latin typeface="Futura Lt BT" panose="020B0402020204020303" pitchFamily="34" charset="0"/>
              </a:rPr>
              <a:t>Imagine, you wake up at 6 AM, check Google Maps to plan your commute and see that you have time, you should get to your destination in good time! </a:t>
            </a:r>
          </a:p>
          <a:p>
            <a:endParaRPr lang="en-CA" sz="1600" dirty="0">
              <a:solidFill>
                <a:srgbClr val="C00000"/>
              </a:solidFill>
              <a:latin typeface="Futura Lt BT" panose="020B0402020204020303" pitchFamily="34" charset="0"/>
            </a:endParaRPr>
          </a:p>
          <a:p>
            <a:r>
              <a:rPr lang="en-CA" sz="1600" dirty="0">
                <a:solidFill>
                  <a:srgbClr val="C00000"/>
                </a:solidFill>
                <a:latin typeface="Futura Lt BT" panose="020B0402020204020303" pitchFamily="34" charset="0"/>
              </a:rPr>
              <a:t>You get ready, arrive at your TTC stop and wait ……  where is the bus?</a:t>
            </a:r>
          </a:p>
          <a:p>
            <a:endParaRPr lang="en-CA" sz="1600" dirty="0">
              <a:solidFill>
                <a:srgbClr val="C00000"/>
              </a:solidFill>
              <a:latin typeface="Futura Lt BT" panose="020B0402020204020303" pitchFamily="34" charset="0"/>
            </a:endParaRPr>
          </a:p>
          <a:p>
            <a:r>
              <a:rPr lang="en-CA" sz="1600" dirty="0">
                <a:solidFill>
                  <a:srgbClr val="C00000"/>
                </a:solidFill>
                <a:latin typeface="Futura Lt BT" panose="020B0402020204020303" pitchFamily="34" charset="0"/>
              </a:rPr>
              <a:t>Finally! A bus …. You get to the Subway and …</a:t>
            </a:r>
          </a:p>
          <a:p>
            <a:r>
              <a:rPr lang="en-CA" sz="1600" dirty="0">
                <a:solidFill>
                  <a:srgbClr val="C00000"/>
                </a:solidFill>
                <a:latin typeface="Futura Lt BT" panose="020B0402020204020303" pitchFamily="34" charset="0"/>
              </a:rPr>
              <a:t>	</a:t>
            </a:r>
          </a:p>
          <a:p>
            <a:r>
              <a:rPr lang="en-CA" sz="1600" i="1" dirty="0">
                <a:solidFill>
                  <a:srgbClr val="C00000"/>
                </a:solidFill>
                <a:latin typeface="Futura Lt BT" panose="020B0402020204020303" pitchFamily="34" charset="0"/>
              </a:rPr>
              <a:t>“Attention all customers, we are currently experiencing delays going Westbound … “</a:t>
            </a:r>
          </a:p>
          <a:p>
            <a:endParaRPr lang="en-CA" i="1" dirty="0">
              <a:solidFill>
                <a:srgbClr val="C00000"/>
              </a:solidFill>
              <a:latin typeface="Futura Lt BT" panose="020B0402020204020303" pitchFamily="34" charset="0"/>
            </a:endParaRPr>
          </a:p>
          <a:p>
            <a:r>
              <a:rPr lang="en-CA" sz="1600" dirty="0">
                <a:solidFill>
                  <a:srgbClr val="C00000"/>
                </a:solidFill>
                <a:latin typeface="Futura Lt BT" panose="020B0402020204020303" pitchFamily="34" charset="0"/>
              </a:rPr>
              <a:t>We have all been there, stuck on the TTC because of some delay.  With this project we are looking to explore TTC (Subway, Streetcar &amp; Bus) delays, narrow in on causes and try to better understand the problems behind the delays.</a:t>
            </a:r>
          </a:p>
          <a:p>
            <a:endParaRPr lang="en-CA" sz="1600" dirty="0">
              <a:solidFill>
                <a:srgbClr val="C00000"/>
              </a:solidFill>
              <a:latin typeface="Futura Lt BT" panose="020B0402020204020303" pitchFamily="34" charset="0"/>
            </a:endParaRPr>
          </a:p>
          <a:p>
            <a:r>
              <a:rPr lang="en-CA" sz="1600" dirty="0">
                <a:solidFill>
                  <a:srgbClr val="C00000"/>
                </a:solidFill>
                <a:latin typeface="Futura Lt BT" panose="020B0402020204020303" pitchFamily="34" charset="0"/>
              </a:rPr>
              <a:t>We will examine relationships between Routes, Day of the Week, Time of Day, Weather and anything else that comes up along the way.</a:t>
            </a:r>
          </a:p>
          <a:p>
            <a:endParaRPr lang="en-CA" dirty="0">
              <a:latin typeface="Futura Lt BT" panose="020B0402020204020303" pitchFamily="34" charset="0"/>
            </a:endParaRPr>
          </a:p>
        </p:txBody>
      </p:sp>
      <p:pic>
        <p:nvPicPr>
          <p:cNvPr id="8" name="Picture 7" descr="A close up of a sign&#10;&#10;Description automatically generated">
            <a:extLst>
              <a:ext uri="{FF2B5EF4-FFF2-40B4-BE49-F238E27FC236}">
                <a16:creationId xmlns:a16="http://schemas.microsoft.com/office/drawing/2014/main" id="{4AC2583E-7059-498C-8190-5A49C2810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1532787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truck on a city street&#10;&#10;Description automatically generated">
            <a:extLst>
              <a:ext uri="{FF2B5EF4-FFF2-40B4-BE49-F238E27FC236}">
                <a16:creationId xmlns:a16="http://schemas.microsoft.com/office/drawing/2014/main" id="{97C5C255-D214-4E2D-B24E-4BFBF36F3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591" y="0"/>
            <a:ext cx="10608905" cy="6867459"/>
          </a:xfrm>
          <a:prstGeom prst="rect">
            <a:avLst/>
          </a:prstGeom>
        </p:spPr>
      </p:pic>
      <p:sp>
        <p:nvSpPr>
          <p:cNvPr id="2" name="Rectangle 1">
            <a:extLst>
              <a:ext uri="{FF2B5EF4-FFF2-40B4-BE49-F238E27FC236}">
                <a16:creationId xmlns:a16="http://schemas.microsoft.com/office/drawing/2014/main" id="{3B15ED37-F0DE-48BB-A71B-C7033F7CEB06}"/>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4439A37B-0265-4D2C-A591-2D64845B0843}"/>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71B01B58-B137-48BF-B09F-3093DCE3578D}"/>
              </a:ext>
            </a:extLst>
          </p:cNvPr>
          <p:cNvSpPr txBox="1"/>
          <p:nvPr/>
        </p:nvSpPr>
        <p:spPr>
          <a:xfrm>
            <a:off x="437523" y="185363"/>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Data Questions</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sp>
        <p:nvSpPr>
          <p:cNvPr id="5" name="TextBox 4">
            <a:extLst>
              <a:ext uri="{FF2B5EF4-FFF2-40B4-BE49-F238E27FC236}">
                <a16:creationId xmlns:a16="http://schemas.microsoft.com/office/drawing/2014/main" id="{EDB91271-E559-491B-8719-EF9A55A22BF5}"/>
              </a:ext>
            </a:extLst>
          </p:cNvPr>
          <p:cNvSpPr txBox="1"/>
          <p:nvPr/>
        </p:nvSpPr>
        <p:spPr>
          <a:xfrm>
            <a:off x="128912" y="1443841"/>
            <a:ext cx="5514975" cy="5262979"/>
          </a:xfrm>
          <a:prstGeom prst="rect">
            <a:avLst/>
          </a:prstGeom>
          <a:noFill/>
        </p:spPr>
        <p:txBody>
          <a:bodyPr wrap="square" rtlCol="0">
            <a:spAutoFit/>
          </a:bodyPr>
          <a:lstStyle/>
          <a:p>
            <a:r>
              <a:rPr lang="en-CA" sz="2000" b="1" dirty="0">
                <a:solidFill>
                  <a:srgbClr val="C00000"/>
                </a:solidFill>
              </a:rPr>
              <a:t>What factors go into TTC Delays?</a:t>
            </a:r>
          </a:p>
          <a:p>
            <a:endParaRPr lang="en-CA" sz="2000" dirty="0">
              <a:solidFill>
                <a:srgbClr val="C00000"/>
              </a:solidFill>
            </a:endParaRPr>
          </a:p>
          <a:p>
            <a:pPr marL="285750" indent="-285750">
              <a:buFont typeface="Arial" panose="020B0604020202020204" pitchFamily="34" charset="0"/>
              <a:buChar char="•"/>
            </a:pPr>
            <a:r>
              <a:rPr lang="en-CA" sz="2000" dirty="0">
                <a:solidFill>
                  <a:srgbClr val="C00000"/>
                </a:solidFill>
              </a:rPr>
              <a:t>Does weather impact Subway delays?</a:t>
            </a:r>
          </a:p>
          <a:p>
            <a:pPr marL="742950" lvl="1" indent="-285750">
              <a:buFont typeface="Arial" panose="020B0604020202020204" pitchFamily="34" charset="0"/>
              <a:buChar char="•"/>
            </a:pPr>
            <a:r>
              <a:rPr lang="en-CA" sz="2000" dirty="0">
                <a:solidFill>
                  <a:srgbClr val="C00000"/>
                </a:solidFill>
              </a:rPr>
              <a:t>How about surface routes (Bus / Streetcar)?</a:t>
            </a:r>
          </a:p>
          <a:p>
            <a:pPr lvl="1"/>
            <a:endParaRPr lang="en-CA" sz="2000" dirty="0">
              <a:solidFill>
                <a:srgbClr val="C00000"/>
              </a:solidFill>
            </a:endParaRPr>
          </a:p>
          <a:p>
            <a:pPr marL="285750" indent="-285750">
              <a:buFont typeface="Arial" panose="020B0604020202020204" pitchFamily="34" charset="0"/>
              <a:buChar char="•"/>
            </a:pPr>
            <a:r>
              <a:rPr lang="en-CA" sz="2000" dirty="0">
                <a:solidFill>
                  <a:srgbClr val="C00000"/>
                </a:solidFill>
              </a:rPr>
              <a:t>Does day of the week impact Subway delays?</a:t>
            </a:r>
          </a:p>
          <a:p>
            <a:pPr marL="742950" lvl="1" indent="-285750">
              <a:buFont typeface="Arial" panose="020B0604020202020204" pitchFamily="34" charset="0"/>
              <a:buChar char="•"/>
            </a:pPr>
            <a:r>
              <a:rPr lang="en-CA" sz="2000" dirty="0">
                <a:solidFill>
                  <a:srgbClr val="C00000"/>
                </a:solidFill>
              </a:rPr>
              <a:t>How about surface routes (Bus / Streetcar)?</a:t>
            </a:r>
          </a:p>
          <a:p>
            <a:pPr lvl="1"/>
            <a:endParaRPr lang="en-CA" sz="2000" dirty="0">
              <a:solidFill>
                <a:srgbClr val="C00000"/>
              </a:solidFill>
            </a:endParaRPr>
          </a:p>
          <a:p>
            <a:pPr marL="285750" indent="-285750">
              <a:buFont typeface="Arial" panose="020B0604020202020204" pitchFamily="34" charset="0"/>
              <a:buChar char="•"/>
            </a:pPr>
            <a:r>
              <a:rPr lang="en-CA" sz="2000" dirty="0">
                <a:solidFill>
                  <a:srgbClr val="C00000"/>
                </a:solidFill>
              </a:rPr>
              <a:t>Is there a seasonal impact?</a:t>
            </a:r>
          </a:p>
          <a:p>
            <a:endParaRPr lang="en-CA" sz="2000" dirty="0">
              <a:solidFill>
                <a:srgbClr val="C00000"/>
              </a:solidFill>
            </a:endParaRPr>
          </a:p>
          <a:p>
            <a:pPr marL="285750" indent="-285750">
              <a:buFont typeface="Arial" panose="020B0604020202020204" pitchFamily="34" charset="0"/>
              <a:buChar char="•"/>
            </a:pPr>
            <a:r>
              <a:rPr lang="en-CA" sz="2000" dirty="0">
                <a:solidFill>
                  <a:srgbClr val="C00000"/>
                </a:solidFill>
              </a:rPr>
              <a:t>What is the relationship between delay incidents and weather?</a:t>
            </a:r>
          </a:p>
          <a:p>
            <a:pPr marL="285750" indent="-285750">
              <a:buFont typeface="Arial" panose="020B0604020202020204" pitchFamily="34" charset="0"/>
              <a:buChar char="•"/>
            </a:pPr>
            <a:endParaRPr lang="en-CA" sz="2000" dirty="0">
              <a:solidFill>
                <a:srgbClr val="C00000"/>
              </a:solidFill>
            </a:endParaRPr>
          </a:p>
          <a:p>
            <a:pPr marL="285750" indent="-285750">
              <a:buFont typeface="Arial" panose="020B0604020202020204" pitchFamily="34" charset="0"/>
              <a:buChar char="•"/>
            </a:pPr>
            <a:r>
              <a:rPr lang="en-CA" sz="2000" dirty="0">
                <a:solidFill>
                  <a:srgbClr val="C00000"/>
                </a:solidFill>
              </a:rPr>
              <a:t>What Lines, Routes and Stations were impacted the most by delays?</a:t>
            </a:r>
            <a:endParaRPr lang="en-CA" dirty="0"/>
          </a:p>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endParaRPr lang="en-CA" dirty="0"/>
          </a:p>
        </p:txBody>
      </p:sp>
      <p:pic>
        <p:nvPicPr>
          <p:cNvPr id="7" name="Picture 6" descr="A close up of a sign&#10;&#10;Description automatically generated">
            <a:extLst>
              <a:ext uri="{FF2B5EF4-FFF2-40B4-BE49-F238E27FC236}">
                <a16:creationId xmlns:a16="http://schemas.microsoft.com/office/drawing/2014/main" id="{DFEB4471-3FA4-48BF-B617-4168A5425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3046076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CB28DC-8B25-4E80-A2EF-E4FC828984ED}"/>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1349AF32-28C4-4411-986F-FE685CEF7E34}"/>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0A51C1EC-CB3E-4560-A9D2-56D98071E71F}"/>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Cleanup &amp; Exploration</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5" name="Picture 4" descr="A close up of a sign&#10;&#10;Description automatically generated">
            <a:extLst>
              <a:ext uri="{FF2B5EF4-FFF2-40B4-BE49-F238E27FC236}">
                <a16:creationId xmlns:a16="http://schemas.microsoft.com/office/drawing/2014/main" id="{831914AB-FBDE-43D4-8634-406215C5B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5141EF07-46BD-4596-A1AF-B2DA1C1FC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924107"/>
            <a:ext cx="4748906" cy="2659387"/>
          </a:xfrm>
          <a:prstGeom prst="rect">
            <a:avLst/>
          </a:prstGeom>
        </p:spPr>
      </p:pic>
      <p:sp>
        <p:nvSpPr>
          <p:cNvPr id="8" name="TextBox 7">
            <a:extLst>
              <a:ext uri="{FF2B5EF4-FFF2-40B4-BE49-F238E27FC236}">
                <a16:creationId xmlns:a16="http://schemas.microsoft.com/office/drawing/2014/main" id="{D9E095A1-39B5-4314-AFA0-56B861905557}"/>
              </a:ext>
            </a:extLst>
          </p:cNvPr>
          <p:cNvSpPr txBox="1"/>
          <p:nvPr/>
        </p:nvSpPr>
        <p:spPr>
          <a:xfrm>
            <a:off x="257175" y="1523450"/>
            <a:ext cx="4776161" cy="4801314"/>
          </a:xfrm>
          <a:prstGeom prst="rect">
            <a:avLst/>
          </a:prstGeom>
          <a:noFill/>
        </p:spPr>
        <p:txBody>
          <a:bodyPr wrap="square" rtlCol="0">
            <a:spAutoFit/>
          </a:bodyPr>
          <a:lstStyle/>
          <a:p>
            <a:pPr algn="ctr"/>
            <a:r>
              <a:rPr lang="en-US" dirty="0">
                <a:solidFill>
                  <a:srgbClr val="C00000"/>
                </a:solidFill>
                <a:latin typeface="Futura Md BT" panose="020B0602020204020303" pitchFamily="34" charset="0"/>
              </a:rPr>
              <a:t>Collection, Cleanup and EDA</a:t>
            </a:r>
          </a:p>
          <a:p>
            <a:endParaRPr lang="en-US" dirty="0">
              <a:solidFill>
                <a:srgbClr val="C00000"/>
              </a:solidFill>
              <a:latin typeface="Futura Md BT" panose="020B0602020204020303" pitchFamily="34" charset="0"/>
            </a:endParaRPr>
          </a:p>
          <a:p>
            <a:pPr marL="285750" indent="-285750">
              <a:buFont typeface="Arial" panose="020B0604020202020204" pitchFamily="34" charset="0"/>
              <a:buChar char="•"/>
            </a:pPr>
            <a:r>
              <a:rPr lang="en-US" dirty="0">
                <a:solidFill>
                  <a:srgbClr val="C00000"/>
                </a:solidFill>
                <a:latin typeface="Futura Lt BT" panose="020B0402020204020303" pitchFamily="34" charset="0"/>
              </a:rPr>
              <a:t>Raw data from Open Data Toronto consisted of 30+ Excel files, each containing multiple sheets of formatted data.</a:t>
            </a:r>
          </a:p>
          <a:p>
            <a:pPr marL="285750" indent="-285750">
              <a:buFont typeface="Arial" panose="020B0604020202020204" pitchFamily="34" charset="0"/>
              <a:buChar char="•"/>
            </a:pPr>
            <a:r>
              <a:rPr lang="en-US" dirty="0">
                <a:solidFill>
                  <a:srgbClr val="C00000"/>
                </a:solidFill>
                <a:latin typeface="Futura Lt BT" panose="020B0402020204020303" pitchFamily="34" charset="0"/>
              </a:rPr>
              <a:t>Bus, </a:t>
            </a:r>
            <a:r>
              <a:rPr lang="en-US" dirty="0" err="1">
                <a:solidFill>
                  <a:srgbClr val="C00000"/>
                </a:solidFill>
                <a:latin typeface="Futura Lt BT" panose="020B0402020204020303" pitchFamily="34" charset="0"/>
              </a:rPr>
              <a:t>Steetcar</a:t>
            </a:r>
            <a:r>
              <a:rPr lang="en-US" dirty="0">
                <a:solidFill>
                  <a:srgbClr val="C00000"/>
                </a:solidFill>
                <a:latin typeface="Futura Lt BT" panose="020B0402020204020303" pitchFamily="34" charset="0"/>
              </a:rPr>
              <a:t>, Subway and SRT were all separate.</a:t>
            </a:r>
          </a:p>
          <a:p>
            <a:pPr marL="285750" indent="-285750">
              <a:buFont typeface="Arial" panose="020B0604020202020204" pitchFamily="34" charset="0"/>
              <a:buChar char="•"/>
            </a:pPr>
            <a:r>
              <a:rPr lang="en-US" dirty="0">
                <a:solidFill>
                  <a:srgbClr val="C00000"/>
                </a:solidFill>
                <a:latin typeface="Futura Lt BT" panose="020B0402020204020303" pitchFamily="34" charset="0"/>
              </a:rPr>
              <a:t>Additional Weather, Holiday and TTC Geo-Location data was needed to supplement TTC raw data.</a:t>
            </a:r>
          </a:p>
          <a:p>
            <a:pPr marL="285750" indent="-285750">
              <a:buFont typeface="Arial" panose="020B0604020202020204" pitchFamily="34" charset="0"/>
              <a:buChar char="•"/>
            </a:pPr>
            <a:r>
              <a:rPr lang="en-US" dirty="0">
                <a:solidFill>
                  <a:srgbClr val="C00000"/>
                </a:solidFill>
                <a:latin typeface="Futura Lt BT" panose="020B0402020204020303" pitchFamily="34" charset="0"/>
              </a:rPr>
              <a:t>Initial exploration focused on the impact of weather across the TTC system.</a:t>
            </a:r>
          </a:p>
          <a:p>
            <a:pPr marL="285750" indent="-285750">
              <a:buFont typeface="Arial" panose="020B0604020202020204" pitchFamily="34" charset="0"/>
              <a:buChar char="•"/>
            </a:pPr>
            <a:r>
              <a:rPr lang="en-US" dirty="0">
                <a:solidFill>
                  <a:srgbClr val="C00000"/>
                </a:solidFill>
                <a:latin typeface="Futura Lt BT" panose="020B0402020204020303" pitchFamily="34" charset="0"/>
              </a:rPr>
              <a:t>For Subways specifically, as shown by the scatter plot to the right, weather does not appear to play a role in delays.</a:t>
            </a:r>
          </a:p>
          <a:p>
            <a:pPr marL="285750" indent="-285750">
              <a:buFont typeface="Arial" panose="020B0604020202020204" pitchFamily="34" charset="0"/>
              <a:buChar char="•"/>
            </a:pPr>
            <a:endParaRPr lang="en-US" dirty="0">
              <a:solidFill>
                <a:srgbClr val="C00000"/>
              </a:solidFill>
              <a:latin typeface="Futura Lt BT" panose="020B0402020204020303" pitchFamily="34" charset="0"/>
            </a:endParaRPr>
          </a:p>
          <a:p>
            <a:pPr marL="285750" indent="-285750">
              <a:buFont typeface="Arial" panose="020B0604020202020204" pitchFamily="34" charset="0"/>
              <a:buChar char="•"/>
            </a:pPr>
            <a:endParaRPr lang="en-CA" dirty="0"/>
          </a:p>
        </p:txBody>
      </p:sp>
      <p:pic>
        <p:nvPicPr>
          <p:cNvPr id="13" name="Picture 12" descr="A screenshot of a social media post&#10;&#10;Description automatically generated">
            <a:extLst>
              <a:ext uri="{FF2B5EF4-FFF2-40B4-BE49-F238E27FC236}">
                <a16:creationId xmlns:a16="http://schemas.microsoft.com/office/drawing/2014/main" id="{A7F75C53-577F-4A62-AA9F-FF0E16961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0139" y="1122063"/>
            <a:ext cx="4564767" cy="2624741"/>
          </a:xfrm>
          <a:prstGeom prst="rect">
            <a:avLst/>
          </a:prstGeom>
        </p:spPr>
      </p:pic>
    </p:spTree>
    <p:extLst>
      <p:ext uri="{BB962C8B-B14F-4D97-AF65-F5344CB8AC3E}">
        <p14:creationId xmlns:p14="http://schemas.microsoft.com/office/powerpoint/2010/main" val="423689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Subway</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sp>
        <p:nvSpPr>
          <p:cNvPr id="11" name="TextBox 10">
            <a:extLst>
              <a:ext uri="{FF2B5EF4-FFF2-40B4-BE49-F238E27FC236}">
                <a16:creationId xmlns:a16="http://schemas.microsoft.com/office/drawing/2014/main" id="{A8A52253-0854-4F13-BFBD-2D096A503B18}"/>
              </a:ext>
            </a:extLst>
          </p:cNvPr>
          <p:cNvSpPr txBox="1"/>
          <p:nvPr/>
        </p:nvSpPr>
        <p:spPr>
          <a:xfrm>
            <a:off x="48628" y="1122063"/>
            <a:ext cx="4459204" cy="4124206"/>
          </a:xfrm>
          <a:prstGeom prst="rect">
            <a:avLst/>
          </a:prstGeom>
          <a:noFill/>
        </p:spPr>
        <p:txBody>
          <a:bodyPr wrap="square" rtlCol="0">
            <a:spAutoFit/>
          </a:bodyPr>
          <a:lstStyle/>
          <a:p>
            <a:pPr algn="ctr"/>
            <a:r>
              <a:rPr lang="en-CA" sz="1400" dirty="0">
                <a:solidFill>
                  <a:srgbClr val="C00000"/>
                </a:solidFill>
                <a:latin typeface="Futura Md BT" panose="020B0602020204020303" pitchFamily="34" charset="0"/>
              </a:rPr>
              <a:t>Subway Delays</a:t>
            </a:r>
          </a:p>
          <a:p>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In total there are 1946 calendar days recorded in the data collected which represents 5.3 years of data.</a:t>
            </a: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A cumulative sum of 216,403 minutes of system wide delay for a total of 150.28 days of delays.</a:t>
            </a: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This represents approximately 8% of available time as delay.</a:t>
            </a: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Each day 111.2 mean minutes of delays were recorded with a median of 97 minutes and a daily standard deviation of 75 minutes.</a:t>
            </a:r>
          </a:p>
          <a:p>
            <a:pPr marL="285750" indent="-285750">
              <a:buFont typeface="Arial" panose="020B0604020202020204" pitchFamily="34" charset="0"/>
              <a:buChar char="•"/>
            </a:pPr>
            <a:endParaRPr lang="en-CA" dirty="0">
              <a:solidFill>
                <a:srgbClr val="C00000"/>
              </a:solidFill>
              <a:latin typeface="Futura Lt BT" panose="020B0402020204020303" pitchFamily="34" charset="0"/>
            </a:endParaRPr>
          </a:p>
          <a:p>
            <a:pPr marL="285750" indent="-285750">
              <a:buFont typeface="Arial" panose="020B0604020202020204" pitchFamily="34" charset="0"/>
              <a:buChar char="•"/>
            </a:pPr>
            <a:endParaRPr lang="en-CA" dirty="0">
              <a:solidFill>
                <a:srgbClr val="C00000"/>
              </a:solidFill>
              <a:latin typeface="Futura Lt BT" panose="020B0402020204020303" pitchFamily="34" charset="0"/>
            </a:endParaRPr>
          </a:p>
          <a:p>
            <a:endParaRPr lang="en-CA" dirty="0">
              <a:solidFill>
                <a:srgbClr val="C00000"/>
              </a:solidFill>
              <a:latin typeface="Futura Lt BT" panose="020B0402020204020303" pitchFamily="34" charset="0"/>
            </a:endParaRPr>
          </a:p>
          <a:p>
            <a:pPr marL="285750" indent="-285750">
              <a:buFont typeface="Arial" panose="020B0604020202020204" pitchFamily="34" charset="0"/>
              <a:buChar char="•"/>
            </a:pPr>
            <a:endParaRPr lang="en-CA" dirty="0">
              <a:solidFill>
                <a:srgbClr val="C00000"/>
              </a:solidFill>
              <a:latin typeface="Futura Lt BT" panose="020B0402020204020303" pitchFamily="34" charset="0"/>
            </a:endParaRPr>
          </a:p>
          <a:p>
            <a:endParaRPr lang="en-CA" dirty="0">
              <a:solidFill>
                <a:srgbClr val="C00000"/>
              </a:solidFill>
              <a:latin typeface="Futura Lt BT" panose="020B0402020204020303" pitchFamily="34" charset="0"/>
            </a:endParaRPr>
          </a:p>
          <a:p>
            <a:pPr marL="285750" indent="-285750">
              <a:buFont typeface="Arial" panose="020B0604020202020204" pitchFamily="34" charset="0"/>
              <a:buChar char="•"/>
            </a:pPr>
            <a:endParaRPr lang="en-CA" dirty="0">
              <a:solidFill>
                <a:srgbClr val="C00000"/>
              </a:solidFill>
              <a:latin typeface="Futura Lt BT" panose="020B0402020204020303" pitchFamily="34" charset="0"/>
            </a:endParaRPr>
          </a:p>
        </p:txBody>
      </p:sp>
      <p:pic>
        <p:nvPicPr>
          <p:cNvPr id="6" name="Picture 5" descr="A screenshot of a cell phone&#10;&#10;Description automatically generated">
            <a:extLst>
              <a:ext uri="{FF2B5EF4-FFF2-40B4-BE49-F238E27FC236}">
                <a16:creationId xmlns:a16="http://schemas.microsoft.com/office/drawing/2014/main" id="{A1327214-31BE-47C5-9DA2-000FA5DA8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6286" y="1049682"/>
            <a:ext cx="5847347" cy="3151446"/>
          </a:xfrm>
          <a:prstGeom prst="rect">
            <a:avLst/>
          </a:prstGeom>
        </p:spPr>
      </p:pic>
      <p:graphicFrame>
        <p:nvGraphicFramePr>
          <p:cNvPr id="8" name="Table 7">
            <a:extLst>
              <a:ext uri="{FF2B5EF4-FFF2-40B4-BE49-F238E27FC236}">
                <a16:creationId xmlns:a16="http://schemas.microsoft.com/office/drawing/2014/main" id="{3A0F8750-B2E2-43DC-A59F-0E7A7576FDF8}"/>
              </a:ext>
            </a:extLst>
          </p:cNvPr>
          <p:cNvGraphicFramePr>
            <a:graphicFrameLocks noGrp="1"/>
          </p:cNvGraphicFramePr>
          <p:nvPr>
            <p:extLst>
              <p:ext uri="{D42A27DB-BD31-4B8C-83A1-F6EECF244321}">
                <p14:modId xmlns:p14="http://schemas.microsoft.com/office/powerpoint/2010/main" val="2446634515"/>
              </p:ext>
            </p:extLst>
          </p:nvPr>
        </p:nvGraphicFramePr>
        <p:xfrm>
          <a:off x="4939335" y="4160741"/>
          <a:ext cx="5386074" cy="2521680"/>
        </p:xfrm>
        <a:graphic>
          <a:graphicData uri="http://schemas.openxmlformats.org/drawingml/2006/table">
            <a:tbl>
              <a:tblPr/>
              <a:tblGrid>
                <a:gridCol w="408423">
                  <a:extLst>
                    <a:ext uri="{9D8B030D-6E8A-4147-A177-3AD203B41FA5}">
                      <a16:colId xmlns:a16="http://schemas.microsoft.com/office/drawing/2014/main" val="3723471886"/>
                    </a:ext>
                  </a:extLst>
                </a:gridCol>
                <a:gridCol w="1779556">
                  <a:extLst>
                    <a:ext uri="{9D8B030D-6E8A-4147-A177-3AD203B41FA5}">
                      <a16:colId xmlns:a16="http://schemas.microsoft.com/office/drawing/2014/main" val="2195871988"/>
                    </a:ext>
                  </a:extLst>
                </a:gridCol>
                <a:gridCol w="481355">
                  <a:extLst>
                    <a:ext uri="{9D8B030D-6E8A-4147-A177-3AD203B41FA5}">
                      <a16:colId xmlns:a16="http://schemas.microsoft.com/office/drawing/2014/main" val="3581656034"/>
                    </a:ext>
                  </a:extLst>
                </a:gridCol>
                <a:gridCol w="408423">
                  <a:extLst>
                    <a:ext uri="{9D8B030D-6E8A-4147-A177-3AD203B41FA5}">
                      <a16:colId xmlns:a16="http://schemas.microsoft.com/office/drawing/2014/main" val="2719377056"/>
                    </a:ext>
                  </a:extLst>
                </a:gridCol>
                <a:gridCol w="1826962">
                  <a:extLst>
                    <a:ext uri="{9D8B030D-6E8A-4147-A177-3AD203B41FA5}">
                      <a16:colId xmlns:a16="http://schemas.microsoft.com/office/drawing/2014/main" val="2742734367"/>
                    </a:ext>
                  </a:extLst>
                </a:gridCol>
                <a:gridCol w="481355">
                  <a:extLst>
                    <a:ext uri="{9D8B030D-6E8A-4147-A177-3AD203B41FA5}">
                      <a16:colId xmlns:a16="http://schemas.microsoft.com/office/drawing/2014/main" val="3779591461"/>
                    </a:ext>
                  </a:extLst>
                </a:gridCol>
              </a:tblGrid>
              <a:tr h="180120">
                <a:tc>
                  <a:txBody>
                    <a:bodyPr/>
                    <a:lstStyle/>
                    <a:p>
                      <a:pPr algn="ctr" fontAlgn="b"/>
                      <a:r>
                        <a:rPr lang="en-CA" sz="1100" b="1" i="0" u="none" strike="noStrike">
                          <a:solidFill>
                            <a:srgbClr val="C00000"/>
                          </a:solidFill>
                          <a:effectLst/>
                          <a:latin typeface="Futura Md BT" panose="020B0602020204020303" pitchFamily="34" charset="0"/>
                        </a:rPr>
                        <a:t>Rank</a:t>
                      </a:r>
                    </a:p>
                  </a:txBody>
                  <a:tcPr marL="9525" marR="9525" marT="9525" marB="0" anchor="b">
                    <a:lnL>
                      <a:noFill/>
                    </a:lnL>
                    <a:lnR>
                      <a:noFill/>
                    </a:lnR>
                    <a:lnT>
                      <a:noFill/>
                    </a:lnT>
                    <a:lnB>
                      <a:noFill/>
                    </a:lnB>
                  </a:tcPr>
                </a:tc>
                <a:tc>
                  <a:txBody>
                    <a:bodyPr/>
                    <a:lstStyle/>
                    <a:p>
                      <a:pPr algn="ctr" fontAlgn="b"/>
                      <a:r>
                        <a:rPr lang="en-CA" sz="1100" b="1" i="0" u="none" strike="noStrike" dirty="0">
                          <a:solidFill>
                            <a:srgbClr val="C00000"/>
                          </a:solidFill>
                          <a:effectLst/>
                          <a:latin typeface="Futura Md BT" panose="020B0602020204020303" pitchFamily="34" charset="0"/>
                        </a:rPr>
                        <a:t>Station</a:t>
                      </a:r>
                    </a:p>
                  </a:txBody>
                  <a:tcPr marL="9525" marR="9525" marT="9525" marB="0" anchor="b">
                    <a:lnL>
                      <a:noFill/>
                    </a:lnL>
                    <a:lnR>
                      <a:noFill/>
                    </a:lnR>
                    <a:lnT>
                      <a:noFill/>
                    </a:lnT>
                    <a:lnB>
                      <a:noFill/>
                    </a:lnB>
                  </a:tcPr>
                </a:tc>
                <a:tc>
                  <a:txBody>
                    <a:bodyPr/>
                    <a:lstStyle/>
                    <a:p>
                      <a:pPr algn="ctr" fontAlgn="b"/>
                      <a:r>
                        <a:rPr lang="en-CA" sz="1100" b="1" i="0" u="none" strike="noStrike" dirty="0">
                          <a:solidFill>
                            <a:srgbClr val="C00000"/>
                          </a:solidFill>
                          <a:effectLst/>
                          <a:latin typeface="Futura Md BT" panose="020B0602020204020303" pitchFamily="34" charset="0"/>
                        </a:rPr>
                        <a:t>Count</a:t>
                      </a:r>
                    </a:p>
                  </a:txBody>
                  <a:tcPr marL="9525" marR="9525" marT="9525" marB="0" anchor="b">
                    <a:lnL>
                      <a:noFill/>
                    </a:lnL>
                    <a:lnR>
                      <a:noFill/>
                    </a:lnR>
                    <a:lnT>
                      <a:noFill/>
                    </a:lnT>
                    <a:lnB>
                      <a:noFill/>
                    </a:lnB>
                  </a:tcPr>
                </a:tc>
                <a:tc>
                  <a:txBody>
                    <a:bodyPr/>
                    <a:lstStyle/>
                    <a:p>
                      <a:pPr algn="ctr" fontAlgn="b"/>
                      <a:r>
                        <a:rPr lang="en-CA" sz="1100" b="1" i="0" u="none" strike="noStrike">
                          <a:solidFill>
                            <a:srgbClr val="C00000"/>
                          </a:solidFill>
                          <a:effectLst/>
                          <a:latin typeface="Futura Md BT" panose="020B0602020204020303" pitchFamily="34" charset="0"/>
                        </a:rPr>
                        <a:t>Rank</a:t>
                      </a:r>
                    </a:p>
                  </a:txBody>
                  <a:tcPr marL="9525" marR="9525" marT="9525" marB="0" anchor="b">
                    <a:lnL>
                      <a:noFill/>
                    </a:lnL>
                    <a:lnR>
                      <a:noFill/>
                    </a:lnR>
                    <a:lnT>
                      <a:noFill/>
                    </a:lnT>
                    <a:lnB>
                      <a:noFill/>
                    </a:lnB>
                  </a:tcPr>
                </a:tc>
                <a:tc>
                  <a:txBody>
                    <a:bodyPr/>
                    <a:lstStyle/>
                    <a:p>
                      <a:pPr algn="ctr" fontAlgn="b"/>
                      <a:r>
                        <a:rPr lang="en-CA" sz="1100" b="1" i="0" u="none" strike="noStrike">
                          <a:solidFill>
                            <a:srgbClr val="C00000"/>
                          </a:solidFill>
                          <a:effectLst/>
                          <a:latin typeface="Futura Md BT" panose="020B0602020204020303" pitchFamily="34" charset="0"/>
                        </a:rPr>
                        <a:t>Station</a:t>
                      </a:r>
                    </a:p>
                  </a:txBody>
                  <a:tcPr marL="9525" marR="9525" marT="9525" marB="0" anchor="b">
                    <a:lnL>
                      <a:noFill/>
                    </a:lnL>
                    <a:lnR>
                      <a:noFill/>
                    </a:lnR>
                    <a:lnT>
                      <a:noFill/>
                    </a:lnT>
                    <a:lnB>
                      <a:noFill/>
                    </a:lnB>
                  </a:tcPr>
                </a:tc>
                <a:tc>
                  <a:txBody>
                    <a:bodyPr/>
                    <a:lstStyle/>
                    <a:p>
                      <a:pPr algn="ctr" fontAlgn="b"/>
                      <a:r>
                        <a:rPr lang="en-CA" sz="1100" b="1" i="0" u="none" strike="noStrike" dirty="0">
                          <a:solidFill>
                            <a:srgbClr val="C00000"/>
                          </a:solidFill>
                          <a:effectLst/>
                          <a:latin typeface="Futura Md BT" panose="020B0602020204020303" pitchFamily="34" charset="0"/>
                        </a:rPr>
                        <a:t>Count</a:t>
                      </a:r>
                    </a:p>
                  </a:txBody>
                  <a:tcPr marL="9525" marR="9525" marT="9525" marB="0" anchor="b">
                    <a:lnL>
                      <a:noFill/>
                    </a:lnL>
                    <a:lnR>
                      <a:noFill/>
                    </a:lnR>
                    <a:lnT>
                      <a:noFill/>
                    </a:lnT>
                    <a:lnB>
                      <a:noFill/>
                    </a:lnB>
                  </a:tcPr>
                </a:tc>
                <a:extLst>
                  <a:ext uri="{0D108BD9-81ED-4DB2-BD59-A6C34878D82A}">
                    <a16:rowId xmlns:a16="http://schemas.microsoft.com/office/drawing/2014/main" val="818103366"/>
                  </a:ext>
                </a:extLst>
              </a:tr>
              <a:tr h="180120">
                <a:tc>
                  <a:txBody>
                    <a:bodyPr/>
                    <a:lstStyle/>
                    <a:p>
                      <a:pPr algn="r" fontAlgn="b"/>
                      <a:r>
                        <a:rPr lang="en-CA" sz="1100" b="0" i="0" u="none" strike="noStrike" dirty="0">
                          <a:solidFill>
                            <a:srgbClr val="C00000"/>
                          </a:solidFill>
                          <a:effectLst/>
                          <a:latin typeface="Futura Lt BT" panose="020B0402020204020303" pitchFamily="34" charset="0"/>
                        </a:rPr>
                        <a:t>1</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KIPLING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4900</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14</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LAWRENCE STATION</a:t>
                      </a:r>
                    </a:p>
                  </a:txBody>
                  <a:tcPr marL="9525" marR="9525" marT="9525" marB="0" anchor="b">
                    <a:lnL>
                      <a:noFill/>
                    </a:lnL>
                    <a:lnR>
                      <a:noFill/>
                    </a:lnR>
                    <a:lnT>
                      <a:noFill/>
                    </a:lnT>
                    <a:lnB>
                      <a:noFill/>
                    </a:lnB>
                  </a:tcPr>
                </a:tc>
                <a:tc>
                  <a:txBody>
                    <a:bodyPr/>
                    <a:lstStyle/>
                    <a:p>
                      <a:pPr algn="r" fontAlgn="b"/>
                      <a:r>
                        <a:rPr lang="en-CA" sz="1100" b="0" i="0" u="none" strike="noStrike" dirty="0">
                          <a:solidFill>
                            <a:srgbClr val="C00000"/>
                          </a:solidFill>
                          <a:effectLst/>
                          <a:latin typeface="Futura Lt BT" panose="020B0402020204020303" pitchFamily="34" charset="0"/>
                        </a:rPr>
                        <a:t>1599</a:t>
                      </a:r>
                    </a:p>
                  </a:txBody>
                  <a:tcPr marL="9525" marR="9525" marT="9525" marB="0" anchor="b">
                    <a:lnL>
                      <a:noFill/>
                    </a:lnL>
                    <a:lnR>
                      <a:noFill/>
                    </a:lnR>
                    <a:lnT>
                      <a:noFill/>
                    </a:lnT>
                    <a:lnB>
                      <a:noFill/>
                    </a:lnB>
                  </a:tcPr>
                </a:tc>
                <a:extLst>
                  <a:ext uri="{0D108BD9-81ED-4DB2-BD59-A6C34878D82A}">
                    <a16:rowId xmlns:a16="http://schemas.microsoft.com/office/drawing/2014/main" val="164441814"/>
                  </a:ext>
                </a:extLst>
              </a:tr>
              <a:tr h="180120">
                <a:tc>
                  <a:txBody>
                    <a:bodyPr/>
                    <a:lstStyle/>
                    <a:p>
                      <a:pPr algn="r" fontAlgn="b"/>
                      <a:r>
                        <a:rPr lang="en-CA" sz="1100" b="0" i="0" u="none" strike="noStrike">
                          <a:solidFill>
                            <a:srgbClr val="C00000"/>
                          </a:solidFill>
                          <a:effectLst/>
                          <a:latin typeface="Futura Lt BT" panose="020B0402020204020303" pitchFamily="34" charset="0"/>
                        </a:rPr>
                        <a:t>2</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FINCH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3562</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15</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YORK MILLS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1486</a:t>
                      </a:r>
                    </a:p>
                  </a:txBody>
                  <a:tcPr marL="9525" marR="9525" marT="9525" marB="0" anchor="b">
                    <a:lnL>
                      <a:noFill/>
                    </a:lnL>
                    <a:lnR>
                      <a:noFill/>
                    </a:lnR>
                    <a:lnT>
                      <a:noFill/>
                    </a:lnT>
                    <a:lnB>
                      <a:noFill/>
                    </a:lnB>
                  </a:tcPr>
                </a:tc>
                <a:extLst>
                  <a:ext uri="{0D108BD9-81ED-4DB2-BD59-A6C34878D82A}">
                    <a16:rowId xmlns:a16="http://schemas.microsoft.com/office/drawing/2014/main" val="1520449065"/>
                  </a:ext>
                </a:extLst>
              </a:tr>
              <a:tr h="180120">
                <a:tc>
                  <a:txBody>
                    <a:bodyPr/>
                    <a:lstStyle/>
                    <a:p>
                      <a:pPr algn="r" fontAlgn="b"/>
                      <a:r>
                        <a:rPr lang="en-CA" sz="1100" b="0" i="0" u="none" strike="noStrike">
                          <a:solidFill>
                            <a:srgbClr val="C00000"/>
                          </a:solidFill>
                          <a:effectLst/>
                          <a:latin typeface="Futura Lt BT" panose="020B0402020204020303" pitchFamily="34" charset="0"/>
                        </a:rPr>
                        <a:t>3</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WARDEN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2896</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16</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GREENWOOD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1440</a:t>
                      </a:r>
                    </a:p>
                  </a:txBody>
                  <a:tcPr marL="9525" marR="9525" marT="9525" marB="0" anchor="b">
                    <a:lnL>
                      <a:noFill/>
                    </a:lnL>
                    <a:lnR>
                      <a:noFill/>
                    </a:lnR>
                    <a:lnT>
                      <a:noFill/>
                    </a:lnT>
                    <a:lnB>
                      <a:noFill/>
                    </a:lnB>
                  </a:tcPr>
                </a:tc>
                <a:extLst>
                  <a:ext uri="{0D108BD9-81ED-4DB2-BD59-A6C34878D82A}">
                    <a16:rowId xmlns:a16="http://schemas.microsoft.com/office/drawing/2014/main" val="1015308736"/>
                  </a:ext>
                </a:extLst>
              </a:tr>
              <a:tr h="180120">
                <a:tc>
                  <a:txBody>
                    <a:bodyPr/>
                    <a:lstStyle/>
                    <a:p>
                      <a:pPr algn="r" fontAlgn="b"/>
                      <a:r>
                        <a:rPr lang="en-CA" sz="1100" b="0" i="0" u="none" strike="noStrike" dirty="0">
                          <a:solidFill>
                            <a:srgbClr val="C00000"/>
                          </a:solidFill>
                          <a:effectLst/>
                          <a:latin typeface="Futura Lt BT" panose="020B0402020204020303" pitchFamily="34" charset="0"/>
                        </a:rPr>
                        <a:t>4</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WILSON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2655</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17</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UNION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1365</a:t>
                      </a:r>
                    </a:p>
                  </a:txBody>
                  <a:tcPr marL="9525" marR="9525" marT="9525" marB="0" anchor="b">
                    <a:lnL>
                      <a:noFill/>
                    </a:lnL>
                    <a:lnR>
                      <a:noFill/>
                    </a:lnR>
                    <a:lnT>
                      <a:noFill/>
                    </a:lnT>
                    <a:lnB>
                      <a:noFill/>
                    </a:lnB>
                  </a:tcPr>
                </a:tc>
                <a:extLst>
                  <a:ext uri="{0D108BD9-81ED-4DB2-BD59-A6C34878D82A}">
                    <a16:rowId xmlns:a16="http://schemas.microsoft.com/office/drawing/2014/main" val="4039336407"/>
                  </a:ext>
                </a:extLst>
              </a:tr>
              <a:tr h="180120">
                <a:tc>
                  <a:txBody>
                    <a:bodyPr/>
                    <a:lstStyle/>
                    <a:p>
                      <a:pPr algn="r" fontAlgn="b"/>
                      <a:r>
                        <a:rPr lang="en-CA" sz="1100" b="0" i="0" u="none" strike="noStrike">
                          <a:solidFill>
                            <a:srgbClr val="C00000"/>
                          </a:solidFill>
                          <a:effectLst/>
                          <a:latin typeface="Futura Lt BT" panose="020B0402020204020303" pitchFamily="34" charset="0"/>
                        </a:rPr>
                        <a:t>5</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EGLINTON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2591</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18</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EGLINTON WEST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1357</a:t>
                      </a:r>
                    </a:p>
                  </a:txBody>
                  <a:tcPr marL="9525" marR="9525" marT="9525" marB="0" anchor="b">
                    <a:lnL>
                      <a:noFill/>
                    </a:lnL>
                    <a:lnR>
                      <a:noFill/>
                    </a:lnR>
                    <a:lnT>
                      <a:noFill/>
                    </a:lnT>
                    <a:lnB>
                      <a:noFill/>
                    </a:lnB>
                  </a:tcPr>
                </a:tc>
                <a:extLst>
                  <a:ext uri="{0D108BD9-81ED-4DB2-BD59-A6C34878D82A}">
                    <a16:rowId xmlns:a16="http://schemas.microsoft.com/office/drawing/2014/main" val="2016424733"/>
                  </a:ext>
                </a:extLst>
              </a:tr>
              <a:tr h="180120">
                <a:tc>
                  <a:txBody>
                    <a:bodyPr/>
                    <a:lstStyle/>
                    <a:p>
                      <a:pPr algn="r" fontAlgn="b"/>
                      <a:r>
                        <a:rPr lang="en-CA" sz="1100" b="0" i="0" u="none" strike="noStrike">
                          <a:solidFill>
                            <a:srgbClr val="C00000"/>
                          </a:solidFill>
                          <a:effectLst/>
                          <a:latin typeface="Futura Lt BT" panose="020B0402020204020303" pitchFamily="34" charset="0"/>
                        </a:rPr>
                        <a:t>6</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ISLINGTON STATION</a:t>
                      </a:r>
                    </a:p>
                  </a:txBody>
                  <a:tcPr marL="9525" marR="9525" marT="9525" marB="0" anchor="b">
                    <a:lnL>
                      <a:noFill/>
                    </a:lnL>
                    <a:lnR>
                      <a:noFill/>
                    </a:lnR>
                    <a:lnT>
                      <a:noFill/>
                    </a:lnT>
                    <a:lnB>
                      <a:noFill/>
                    </a:lnB>
                  </a:tcPr>
                </a:tc>
                <a:tc>
                  <a:txBody>
                    <a:bodyPr/>
                    <a:lstStyle/>
                    <a:p>
                      <a:pPr algn="r" fontAlgn="b"/>
                      <a:r>
                        <a:rPr lang="en-CA" sz="1100" b="0" i="0" u="none" strike="noStrike" dirty="0">
                          <a:solidFill>
                            <a:srgbClr val="C00000"/>
                          </a:solidFill>
                          <a:effectLst/>
                          <a:latin typeface="Futura Lt BT" panose="020B0402020204020303" pitchFamily="34" charset="0"/>
                        </a:rPr>
                        <a:t>2582</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19</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OLD MILL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1311</a:t>
                      </a:r>
                    </a:p>
                  </a:txBody>
                  <a:tcPr marL="9525" marR="9525" marT="9525" marB="0" anchor="b">
                    <a:lnL>
                      <a:noFill/>
                    </a:lnL>
                    <a:lnR>
                      <a:noFill/>
                    </a:lnR>
                    <a:lnT>
                      <a:noFill/>
                    </a:lnT>
                    <a:lnB>
                      <a:noFill/>
                    </a:lnB>
                  </a:tcPr>
                </a:tc>
                <a:extLst>
                  <a:ext uri="{0D108BD9-81ED-4DB2-BD59-A6C34878D82A}">
                    <a16:rowId xmlns:a16="http://schemas.microsoft.com/office/drawing/2014/main" val="1844113"/>
                  </a:ext>
                </a:extLst>
              </a:tr>
              <a:tr h="180120">
                <a:tc>
                  <a:txBody>
                    <a:bodyPr/>
                    <a:lstStyle/>
                    <a:p>
                      <a:pPr algn="r" fontAlgn="b"/>
                      <a:r>
                        <a:rPr lang="en-CA" sz="1100" b="0" i="0" u="none" strike="noStrike">
                          <a:solidFill>
                            <a:srgbClr val="C00000"/>
                          </a:solidFill>
                          <a:effectLst/>
                          <a:latin typeface="Futura Lt BT" panose="020B0402020204020303" pitchFamily="34" charset="0"/>
                        </a:rPr>
                        <a:t>7</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KEELE STATION</a:t>
                      </a:r>
                    </a:p>
                  </a:txBody>
                  <a:tcPr marL="9525" marR="9525" marT="9525" marB="0" anchor="b">
                    <a:lnL>
                      <a:noFill/>
                    </a:lnL>
                    <a:lnR>
                      <a:noFill/>
                    </a:lnR>
                    <a:lnT>
                      <a:noFill/>
                    </a:lnT>
                    <a:lnB>
                      <a:noFill/>
                    </a:lnB>
                  </a:tcPr>
                </a:tc>
                <a:tc>
                  <a:txBody>
                    <a:bodyPr/>
                    <a:lstStyle/>
                    <a:p>
                      <a:pPr algn="r" fontAlgn="b"/>
                      <a:r>
                        <a:rPr lang="en-CA" sz="1100" b="0" i="0" u="none" strike="noStrike" dirty="0">
                          <a:solidFill>
                            <a:srgbClr val="C00000"/>
                          </a:solidFill>
                          <a:effectLst/>
                          <a:latin typeface="Futura Lt BT" panose="020B0402020204020303" pitchFamily="34" charset="0"/>
                        </a:rPr>
                        <a:t>2580</a:t>
                      </a:r>
                    </a:p>
                  </a:txBody>
                  <a:tcPr marL="9525" marR="9525" marT="9525" marB="0" anchor="b">
                    <a:lnL>
                      <a:noFill/>
                    </a:lnL>
                    <a:lnR>
                      <a:noFill/>
                    </a:lnR>
                    <a:lnT>
                      <a:noFill/>
                    </a:lnT>
                    <a:lnB>
                      <a:noFill/>
                    </a:lnB>
                  </a:tcPr>
                </a:tc>
                <a:tc>
                  <a:txBody>
                    <a:bodyPr/>
                    <a:lstStyle/>
                    <a:p>
                      <a:pPr algn="r" fontAlgn="b"/>
                      <a:r>
                        <a:rPr lang="en-CA" sz="1100" b="0" i="0" u="none" strike="noStrike" dirty="0">
                          <a:solidFill>
                            <a:srgbClr val="C00000"/>
                          </a:solidFill>
                          <a:effectLst/>
                          <a:latin typeface="Futura Lt BT" panose="020B0402020204020303" pitchFamily="34" charset="0"/>
                        </a:rPr>
                        <a:t>20</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SHEPPARD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1304</a:t>
                      </a:r>
                    </a:p>
                  </a:txBody>
                  <a:tcPr marL="9525" marR="9525" marT="9525" marB="0" anchor="b">
                    <a:lnL>
                      <a:noFill/>
                    </a:lnL>
                    <a:lnR>
                      <a:noFill/>
                    </a:lnR>
                    <a:lnT>
                      <a:noFill/>
                    </a:lnT>
                    <a:lnB>
                      <a:noFill/>
                    </a:lnB>
                  </a:tcPr>
                </a:tc>
                <a:extLst>
                  <a:ext uri="{0D108BD9-81ED-4DB2-BD59-A6C34878D82A}">
                    <a16:rowId xmlns:a16="http://schemas.microsoft.com/office/drawing/2014/main" val="755238167"/>
                  </a:ext>
                </a:extLst>
              </a:tr>
              <a:tr h="180120">
                <a:tc>
                  <a:txBody>
                    <a:bodyPr/>
                    <a:lstStyle/>
                    <a:p>
                      <a:pPr algn="r" fontAlgn="b"/>
                      <a:r>
                        <a:rPr lang="en-CA" sz="1100" b="0" i="0" u="none" strike="noStrike">
                          <a:solidFill>
                            <a:srgbClr val="C00000"/>
                          </a:solidFill>
                          <a:effectLst/>
                          <a:latin typeface="Futura Lt BT" panose="020B0402020204020303" pitchFamily="34" charset="0"/>
                        </a:rPr>
                        <a:t>8</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VICTORIA PARK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2566</a:t>
                      </a:r>
                    </a:p>
                  </a:txBody>
                  <a:tcPr marL="9525" marR="9525" marT="9525" marB="0" anchor="b">
                    <a:lnL>
                      <a:noFill/>
                    </a:lnL>
                    <a:lnR>
                      <a:noFill/>
                    </a:lnR>
                    <a:lnT>
                      <a:noFill/>
                    </a:lnT>
                    <a:lnB>
                      <a:noFill/>
                    </a:lnB>
                  </a:tcPr>
                </a:tc>
                <a:tc>
                  <a:txBody>
                    <a:bodyPr/>
                    <a:lstStyle/>
                    <a:p>
                      <a:pPr algn="r" fontAlgn="b"/>
                      <a:r>
                        <a:rPr lang="en-CA" sz="1100" b="0" i="0" u="none" strike="noStrike" dirty="0">
                          <a:solidFill>
                            <a:srgbClr val="C00000"/>
                          </a:solidFill>
                          <a:effectLst/>
                          <a:latin typeface="Futura Lt BT" panose="020B0402020204020303" pitchFamily="34" charset="0"/>
                        </a:rPr>
                        <a:t>21</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DUNDAS WEST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1263</a:t>
                      </a:r>
                    </a:p>
                  </a:txBody>
                  <a:tcPr marL="9525" marR="9525" marT="9525" marB="0" anchor="b">
                    <a:lnL>
                      <a:noFill/>
                    </a:lnL>
                    <a:lnR>
                      <a:noFill/>
                    </a:lnR>
                    <a:lnT>
                      <a:noFill/>
                    </a:lnT>
                    <a:lnB>
                      <a:noFill/>
                    </a:lnB>
                  </a:tcPr>
                </a:tc>
                <a:extLst>
                  <a:ext uri="{0D108BD9-81ED-4DB2-BD59-A6C34878D82A}">
                    <a16:rowId xmlns:a16="http://schemas.microsoft.com/office/drawing/2014/main" val="219724442"/>
                  </a:ext>
                </a:extLst>
              </a:tr>
              <a:tr h="180120">
                <a:tc>
                  <a:txBody>
                    <a:bodyPr/>
                    <a:lstStyle/>
                    <a:p>
                      <a:pPr algn="r" fontAlgn="b"/>
                      <a:r>
                        <a:rPr lang="en-CA" sz="1100" b="0" i="0" u="none" strike="noStrike">
                          <a:solidFill>
                            <a:srgbClr val="C00000"/>
                          </a:solidFill>
                          <a:effectLst/>
                          <a:latin typeface="Futura Lt BT" panose="020B0402020204020303" pitchFamily="34" charset="0"/>
                        </a:rPr>
                        <a:t>9</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BLOOR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2404</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22</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ST CLAIR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1221</a:t>
                      </a:r>
                    </a:p>
                  </a:txBody>
                  <a:tcPr marL="9525" marR="9525" marT="9525" marB="0" anchor="b">
                    <a:lnL>
                      <a:noFill/>
                    </a:lnL>
                    <a:lnR>
                      <a:noFill/>
                    </a:lnR>
                    <a:lnT>
                      <a:noFill/>
                    </a:lnT>
                    <a:lnB>
                      <a:noFill/>
                    </a:lnB>
                  </a:tcPr>
                </a:tc>
                <a:extLst>
                  <a:ext uri="{0D108BD9-81ED-4DB2-BD59-A6C34878D82A}">
                    <a16:rowId xmlns:a16="http://schemas.microsoft.com/office/drawing/2014/main" val="1859951918"/>
                  </a:ext>
                </a:extLst>
              </a:tr>
              <a:tr h="180120">
                <a:tc>
                  <a:txBody>
                    <a:bodyPr/>
                    <a:lstStyle/>
                    <a:p>
                      <a:pPr algn="r" fontAlgn="b"/>
                      <a:r>
                        <a:rPr lang="en-CA" sz="1100" b="0" i="0" u="none" strike="noStrike">
                          <a:solidFill>
                            <a:srgbClr val="C00000"/>
                          </a:solidFill>
                          <a:effectLst/>
                          <a:latin typeface="Futura Lt BT" panose="020B0402020204020303" pitchFamily="34" charset="0"/>
                        </a:rPr>
                        <a:t>10</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ST CLAIR WEST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1957</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23</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DUNDAS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1190</a:t>
                      </a:r>
                    </a:p>
                  </a:txBody>
                  <a:tcPr marL="9525" marR="9525" marT="9525" marB="0" anchor="b">
                    <a:lnL>
                      <a:noFill/>
                    </a:lnL>
                    <a:lnR>
                      <a:noFill/>
                    </a:lnR>
                    <a:lnT>
                      <a:noFill/>
                    </a:lnT>
                    <a:lnB>
                      <a:noFill/>
                    </a:lnB>
                  </a:tcPr>
                </a:tc>
                <a:extLst>
                  <a:ext uri="{0D108BD9-81ED-4DB2-BD59-A6C34878D82A}">
                    <a16:rowId xmlns:a16="http://schemas.microsoft.com/office/drawing/2014/main" val="932912099"/>
                  </a:ext>
                </a:extLst>
              </a:tr>
              <a:tr h="180120">
                <a:tc>
                  <a:txBody>
                    <a:bodyPr/>
                    <a:lstStyle/>
                    <a:p>
                      <a:pPr algn="r" fontAlgn="b"/>
                      <a:r>
                        <a:rPr lang="en-CA" sz="1100" b="0" i="0" u="none" strike="noStrike">
                          <a:solidFill>
                            <a:srgbClr val="C00000"/>
                          </a:solidFill>
                          <a:effectLst/>
                          <a:latin typeface="Futura Lt BT" panose="020B0402020204020303" pitchFamily="34" charset="0"/>
                        </a:rPr>
                        <a:t>11</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COXWELL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1950</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24</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DUPONT STATION</a:t>
                      </a:r>
                    </a:p>
                  </a:txBody>
                  <a:tcPr marL="9525" marR="9525" marT="9525" marB="0" anchor="b">
                    <a:lnL>
                      <a:noFill/>
                    </a:lnL>
                    <a:lnR>
                      <a:noFill/>
                    </a:lnR>
                    <a:lnT>
                      <a:noFill/>
                    </a:lnT>
                    <a:lnB>
                      <a:noFill/>
                    </a:lnB>
                  </a:tcPr>
                </a:tc>
                <a:tc>
                  <a:txBody>
                    <a:bodyPr/>
                    <a:lstStyle/>
                    <a:p>
                      <a:pPr algn="r" fontAlgn="b"/>
                      <a:r>
                        <a:rPr lang="en-CA" sz="1100" b="0" i="0" u="none" strike="noStrike" dirty="0">
                          <a:solidFill>
                            <a:srgbClr val="C00000"/>
                          </a:solidFill>
                          <a:effectLst/>
                          <a:latin typeface="Futura Lt BT" panose="020B0402020204020303" pitchFamily="34" charset="0"/>
                        </a:rPr>
                        <a:t>1163</a:t>
                      </a:r>
                    </a:p>
                  </a:txBody>
                  <a:tcPr marL="9525" marR="9525" marT="9525" marB="0" anchor="b">
                    <a:lnL>
                      <a:noFill/>
                    </a:lnL>
                    <a:lnR>
                      <a:noFill/>
                    </a:lnR>
                    <a:lnT>
                      <a:noFill/>
                    </a:lnT>
                    <a:lnB>
                      <a:noFill/>
                    </a:lnB>
                  </a:tcPr>
                </a:tc>
                <a:extLst>
                  <a:ext uri="{0D108BD9-81ED-4DB2-BD59-A6C34878D82A}">
                    <a16:rowId xmlns:a16="http://schemas.microsoft.com/office/drawing/2014/main" val="1586474625"/>
                  </a:ext>
                </a:extLst>
              </a:tr>
              <a:tr h="180120">
                <a:tc>
                  <a:txBody>
                    <a:bodyPr/>
                    <a:lstStyle/>
                    <a:p>
                      <a:pPr algn="r" fontAlgn="b"/>
                      <a:r>
                        <a:rPr lang="en-CA" sz="1100" b="0" i="0" u="none" strike="noStrike">
                          <a:solidFill>
                            <a:srgbClr val="C00000"/>
                          </a:solidFill>
                          <a:effectLst/>
                          <a:latin typeface="Futura Lt BT" panose="020B0402020204020303" pitchFamily="34" charset="0"/>
                        </a:rPr>
                        <a:t>12</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JANE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1915</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25</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CHRISTIE STATION</a:t>
                      </a:r>
                    </a:p>
                  </a:txBody>
                  <a:tcPr marL="9525" marR="9525" marT="9525" marB="0" anchor="b">
                    <a:lnL>
                      <a:noFill/>
                    </a:lnL>
                    <a:lnR>
                      <a:noFill/>
                    </a:lnR>
                    <a:lnT>
                      <a:noFill/>
                    </a:lnT>
                    <a:lnB>
                      <a:noFill/>
                    </a:lnB>
                  </a:tcPr>
                </a:tc>
                <a:tc>
                  <a:txBody>
                    <a:bodyPr/>
                    <a:lstStyle/>
                    <a:p>
                      <a:pPr algn="r" fontAlgn="b"/>
                      <a:r>
                        <a:rPr lang="en-CA" sz="1100" b="0" i="0" u="none" strike="noStrike" dirty="0">
                          <a:solidFill>
                            <a:srgbClr val="C00000"/>
                          </a:solidFill>
                          <a:effectLst/>
                          <a:latin typeface="Futura Lt BT" panose="020B0402020204020303" pitchFamily="34" charset="0"/>
                        </a:rPr>
                        <a:t>1157</a:t>
                      </a:r>
                    </a:p>
                  </a:txBody>
                  <a:tcPr marL="9525" marR="9525" marT="9525" marB="0" anchor="b">
                    <a:lnL>
                      <a:noFill/>
                    </a:lnL>
                    <a:lnR>
                      <a:noFill/>
                    </a:lnR>
                    <a:lnT>
                      <a:noFill/>
                    </a:lnT>
                    <a:lnB>
                      <a:noFill/>
                    </a:lnB>
                  </a:tcPr>
                </a:tc>
                <a:extLst>
                  <a:ext uri="{0D108BD9-81ED-4DB2-BD59-A6C34878D82A}">
                    <a16:rowId xmlns:a16="http://schemas.microsoft.com/office/drawing/2014/main" val="3903001287"/>
                  </a:ext>
                </a:extLst>
              </a:tr>
              <a:tr h="180120">
                <a:tc>
                  <a:txBody>
                    <a:bodyPr/>
                    <a:lstStyle/>
                    <a:p>
                      <a:pPr algn="r" fontAlgn="b"/>
                      <a:r>
                        <a:rPr lang="en-CA" sz="1100" b="0" i="0" u="none" strike="noStrike">
                          <a:solidFill>
                            <a:srgbClr val="C00000"/>
                          </a:solidFill>
                          <a:effectLst/>
                          <a:latin typeface="Futura Lt BT" panose="020B0402020204020303" pitchFamily="34" charset="0"/>
                        </a:rPr>
                        <a:t>13</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DAVISVILLE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1725</a:t>
                      </a:r>
                    </a:p>
                  </a:txBody>
                  <a:tcPr marL="9525" marR="9525" marT="9525" marB="0" anchor="b">
                    <a:lnL>
                      <a:noFill/>
                    </a:lnL>
                    <a:lnR>
                      <a:noFill/>
                    </a:lnR>
                    <a:lnT>
                      <a:noFill/>
                    </a:lnT>
                    <a:lnB>
                      <a:noFill/>
                    </a:lnB>
                  </a:tcPr>
                </a:tc>
                <a:tc>
                  <a:txBody>
                    <a:bodyPr/>
                    <a:lstStyle/>
                    <a:p>
                      <a:pPr algn="l" fontAlgn="b"/>
                      <a:endParaRPr lang="en-CA" sz="1100" b="0" i="0" u="none" strike="noStrike">
                        <a:solidFill>
                          <a:srgbClr val="C00000"/>
                        </a:solidFill>
                        <a:effectLst/>
                        <a:latin typeface="Futura Lt BT" panose="020B0402020204020303"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C00000"/>
                        </a:solidFill>
                        <a:effectLst/>
                        <a:latin typeface="Futura Lt BT" panose="020B0402020204020303"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dirty="0">
                        <a:solidFill>
                          <a:srgbClr val="C00000"/>
                        </a:solidFill>
                        <a:effectLst/>
                        <a:latin typeface="Futura Lt BT" panose="020B0402020204020303"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524535957"/>
                  </a:ext>
                </a:extLst>
              </a:tr>
            </a:tbl>
          </a:graphicData>
        </a:graphic>
      </p:graphicFrame>
      <p:pic>
        <p:nvPicPr>
          <p:cNvPr id="12" name="Picture 11" descr="A screenshot of a cell phone&#10;&#10;Description automatically generated">
            <a:extLst>
              <a:ext uri="{FF2B5EF4-FFF2-40B4-BE49-F238E27FC236}">
                <a16:creationId xmlns:a16="http://schemas.microsoft.com/office/drawing/2014/main" id="{4065AB7C-E8DB-4641-B882-538AB01EC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57" y="4031631"/>
            <a:ext cx="4733553" cy="2650790"/>
          </a:xfrm>
          <a:prstGeom prst="rect">
            <a:avLst/>
          </a:prstGeom>
        </p:spPr>
      </p:pic>
      <p:pic>
        <p:nvPicPr>
          <p:cNvPr id="15" name="Picture 14" descr="A close up of a sign&#10;&#10;Description automatically generated">
            <a:extLst>
              <a:ext uri="{FF2B5EF4-FFF2-40B4-BE49-F238E27FC236}">
                <a16:creationId xmlns:a16="http://schemas.microsoft.com/office/drawing/2014/main" id="{2B076A80-FD12-41C4-85D5-1A0CE8EFCB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4260319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Subway</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sp>
        <p:nvSpPr>
          <p:cNvPr id="11" name="TextBox 10">
            <a:extLst>
              <a:ext uri="{FF2B5EF4-FFF2-40B4-BE49-F238E27FC236}">
                <a16:creationId xmlns:a16="http://schemas.microsoft.com/office/drawing/2014/main" id="{A8A52253-0854-4F13-BFBD-2D096A503B18}"/>
              </a:ext>
            </a:extLst>
          </p:cNvPr>
          <p:cNvSpPr txBox="1"/>
          <p:nvPr/>
        </p:nvSpPr>
        <p:spPr>
          <a:xfrm>
            <a:off x="3435203" y="1252797"/>
            <a:ext cx="4459204" cy="2031325"/>
          </a:xfrm>
          <a:prstGeom prst="rect">
            <a:avLst/>
          </a:prstGeom>
          <a:noFill/>
        </p:spPr>
        <p:txBody>
          <a:bodyPr wrap="square" rtlCol="0">
            <a:spAutoFit/>
          </a:bodyPr>
          <a:lstStyle/>
          <a:p>
            <a:pPr algn="ctr"/>
            <a:r>
              <a:rPr lang="en-CA" dirty="0">
                <a:solidFill>
                  <a:srgbClr val="C00000"/>
                </a:solidFill>
                <a:latin typeface="Futura Md BT" panose="020B0602020204020303" pitchFamily="34" charset="0"/>
              </a:rPr>
              <a:t>Days of the Week</a:t>
            </a:r>
          </a:p>
          <a:p>
            <a:endParaRPr lang="en-CA" dirty="0">
              <a:solidFill>
                <a:srgbClr val="C00000"/>
              </a:solidFill>
              <a:latin typeface="Futura Md BT" panose="020B0602020204020303" pitchFamily="34" charset="0"/>
            </a:endParaRPr>
          </a:p>
          <a:p>
            <a:endParaRPr lang="en-CA" dirty="0">
              <a:solidFill>
                <a:srgbClr val="C00000"/>
              </a:solidFill>
              <a:latin typeface="Futura Lt BT" panose="020B0402020204020303" pitchFamily="34" charset="0"/>
            </a:endParaRPr>
          </a:p>
          <a:p>
            <a:endParaRPr lang="en-CA" dirty="0">
              <a:solidFill>
                <a:srgbClr val="C00000"/>
              </a:solidFill>
              <a:latin typeface="Futura Lt BT" panose="020B0402020204020303" pitchFamily="34" charset="0"/>
            </a:endParaRPr>
          </a:p>
          <a:p>
            <a:pPr marL="285750" indent="-285750">
              <a:buFont typeface="Arial" panose="020B0604020202020204" pitchFamily="34" charset="0"/>
              <a:buChar char="•"/>
            </a:pPr>
            <a:endParaRPr lang="en-CA" dirty="0">
              <a:solidFill>
                <a:srgbClr val="C00000"/>
              </a:solidFill>
              <a:latin typeface="Futura Lt BT" panose="020B0402020204020303" pitchFamily="34" charset="0"/>
            </a:endParaRPr>
          </a:p>
          <a:p>
            <a:endParaRPr lang="en-CA" dirty="0">
              <a:solidFill>
                <a:srgbClr val="C00000"/>
              </a:solidFill>
              <a:latin typeface="Futura Lt BT" panose="020B0402020204020303" pitchFamily="34" charset="0"/>
            </a:endParaRPr>
          </a:p>
          <a:p>
            <a:pPr marL="285750" indent="-285750">
              <a:buFont typeface="Arial" panose="020B0604020202020204" pitchFamily="34" charset="0"/>
              <a:buChar char="•"/>
            </a:pPr>
            <a:endParaRPr lang="en-CA" dirty="0">
              <a:solidFill>
                <a:srgbClr val="C00000"/>
              </a:solidFill>
              <a:latin typeface="Futura Lt BT" panose="020B0402020204020303" pitchFamily="34" charset="0"/>
            </a:endParaRPr>
          </a:p>
        </p:txBody>
      </p:sp>
      <p:pic>
        <p:nvPicPr>
          <p:cNvPr id="14" name="Picture 13" descr="A picture containing sky&#10;&#10;Description automatically generated">
            <a:extLst>
              <a:ext uri="{FF2B5EF4-FFF2-40B4-BE49-F238E27FC236}">
                <a16:creationId xmlns:a16="http://schemas.microsoft.com/office/drawing/2014/main" id="{3C9BF588-573B-47EA-85A5-663B075F3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711561"/>
            <a:ext cx="8277307" cy="4635291"/>
          </a:xfrm>
          <a:prstGeom prst="rect">
            <a:avLst/>
          </a:prstGeom>
        </p:spPr>
      </p:pic>
      <p:pic>
        <p:nvPicPr>
          <p:cNvPr id="8" name="Picture 7" descr="A close up of a sign&#10;&#10;Description automatically generated">
            <a:extLst>
              <a:ext uri="{FF2B5EF4-FFF2-40B4-BE49-F238E27FC236}">
                <a16:creationId xmlns:a16="http://schemas.microsoft.com/office/drawing/2014/main" id="{FF5AFDBB-E1CC-4D27-9195-FCAA5895C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272966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Surface</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6" name="Picture 5">
            <a:extLst>
              <a:ext uri="{FF2B5EF4-FFF2-40B4-BE49-F238E27FC236}">
                <a16:creationId xmlns:a16="http://schemas.microsoft.com/office/drawing/2014/main" id="{AB8D7350-620A-4E8C-BE88-6322727D1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4678" y="2865674"/>
            <a:ext cx="5674586" cy="3916125"/>
          </a:xfrm>
          <a:prstGeom prst="rect">
            <a:avLst/>
          </a:prstGeom>
        </p:spPr>
      </p:pic>
      <p:pic>
        <p:nvPicPr>
          <p:cNvPr id="8" name="Picture 7">
            <a:extLst>
              <a:ext uri="{FF2B5EF4-FFF2-40B4-BE49-F238E27FC236}">
                <a16:creationId xmlns:a16="http://schemas.microsoft.com/office/drawing/2014/main" id="{619F27D5-9500-4B3F-ABCD-CC923AB61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7663" y="940874"/>
            <a:ext cx="5181600" cy="2321045"/>
          </a:xfrm>
          <a:prstGeom prst="rect">
            <a:avLst/>
          </a:prstGeom>
        </p:spPr>
      </p:pic>
      <p:sp>
        <p:nvSpPr>
          <p:cNvPr id="9" name="TextBox 8">
            <a:extLst>
              <a:ext uri="{FF2B5EF4-FFF2-40B4-BE49-F238E27FC236}">
                <a16:creationId xmlns:a16="http://schemas.microsoft.com/office/drawing/2014/main" id="{26C7B418-4E06-4CAE-A5C4-40778CFCC43C}"/>
              </a:ext>
            </a:extLst>
          </p:cNvPr>
          <p:cNvSpPr txBox="1"/>
          <p:nvPr/>
        </p:nvSpPr>
        <p:spPr>
          <a:xfrm>
            <a:off x="257175" y="1041781"/>
            <a:ext cx="4216116" cy="6093976"/>
          </a:xfrm>
          <a:prstGeom prst="rect">
            <a:avLst/>
          </a:prstGeom>
          <a:noFill/>
        </p:spPr>
        <p:txBody>
          <a:bodyPr wrap="square" rtlCol="0">
            <a:spAutoFit/>
          </a:bodyPr>
          <a:lstStyle/>
          <a:p>
            <a:pPr algn="ctr"/>
            <a:r>
              <a:rPr lang="en-CA" dirty="0">
                <a:solidFill>
                  <a:srgbClr val="C00000"/>
                </a:solidFill>
                <a:latin typeface="Futura Md BT" panose="020B0602020204020303" pitchFamily="34" charset="0"/>
              </a:rPr>
              <a:t>Surface Route Delays</a:t>
            </a:r>
          </a:p>
          <a:p>
            <a:endParaRPr lang="en-CA"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The first plot shows that there are more minutes delayed total in the spring and winter seasons.</a:t>
            </a: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The second plot shows that the number of incident type “Mechanical” and “Utilized off Route” are higher in spring and winter.  These incident types occur more frequently in spring and winter and hence there are more minutes delayed in spring and winter.</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Null Hypothesis: Seasonality (fall, winter, summer, spring) has no significant impact on TTC surface route (bus and streetcar) delays.</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Alternate Hypothesis: Seasonality has a significant impact on TTC surface route delays.</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Analysis: Based on the ANOVA test we have a p-value less than 0.05, so we are rejecting the null hypothesis.  Therefore, seasonality has a significant impact on TTC surface route delays.</a:t>
            </a:r>
          </a:p>
          <a:p>
            <a:endParaRPr lang="en-CA" dirty="0">
              <a:solidFill>
                <a:srgbClr val="C00000"/>
              </a:solidFill>
              <a:latin typeface="Futura Lt BT" panose="020B0402020204020303" pitchFamily="34" charset="0"/>
            </a:endParaRPr>
          </a:p>
        </p:txBody>
      </p:sp>
      <p:pic>
        <p:nvPicPr>
          <p:cNvPr id="10" name="Picture 9" descr="A close up of a sign&#10;&#10;Description automatically generated">
            <a:extLst>
              <a:ext uri="{FF2B5EF4-FFF2-40B4-BE49-F238E27FC236}">
                <a16:creationId xmlns:a16="http://schemas.microsoft.com/office/drawing/2014/main" id="{8F925C7F-B6C4-4DB8-A59E-7EB80762F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2808156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646331"/>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System</a:t>
            </a:r>
            <a:endParaRPr lang="en-CA" sz="2800" b="1" dirty="0">
              <a:solidFill>
                <a:schemeClr val="bg1"/>
              </a:solidFill>
              <a:latin typeface="Bahnschrift" panose="020B0502040204020203" pitchFamily="34" charset="0"/>
            </a:endParaRPr>
          </a:p>
        </p:txBody>
      </p:sp>
      <p:sp>
        <p:nvSpPr>
          <p:cNvPr id="9" name="TextBox 8">
            <a:extLst>
              <a:ext uri="{FF2B5EF4-FFF2-40B4-BE49-F238E27FC236}">
                <a16:creationId xmlns:a16="http://schemas.microsoft.com/office/drawing/2014/main" id="{26C7B418-4E06-4CAE-A5C4-40778CFCC43C}"/>
              </a:ext>
            </a:extLst>
          </p:cNvPr>
          <p:cNvSpPr txBox="1"/>
          <p:nvPr/>
        </p:nvSpPr>
        <p:spPr>
          <a:xfrm>
            <a:off x="257175" y="978281"/>
            <a:ext cx="4216116" cy="5878532"/>
          </a:xfrm>
          <a:prstGeom prst="rect">
            <a:avLst/>
          </a:prstGeom>
          <a:noFill/>
        </p:spPr>
        <p:txBody>
          <a:bodyPr wrap="square" rtlCol="0">
            <a:spAutoFit/>
          </a:bodyPr>
          <a:lstStyle/>
          <a:p>
            <a:pPr algn="ctr"/>
            <a:r>
              <a:rPr lang="en-CA" dirty="0">
                <a:solidFill>
                  <a:srgbClr val="C00000"/>
                </a:solidFill>
                <a:latin typeface="Futura Md BT" panose="020B0602020204020303" pitchFamily="34" charset="0"/>
              </a:rPr>
              <a:t>TTC Services</a:t>
            </a:r>
          </a:p>
          <a:p>
            <a:endParaRPr lang="en-CA" sz="8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The first plot shows that the 3 transportation services (Subway, Bus and Streetcar) all experiencing  delays in varying degrees from 2014 to 2019.</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The second to fourth plots shows for subway, bus and streetcar how the time of day and week affects delay times for the TTC.</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Null Hypothesis: (1) The different TTC transportation services (subway, bus and streetcar) do not have any significant time delay differences.  (2) The time of day and week do not have any significant time delay differences either.</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Alternate Hypothesis: Both the TTC services and time of day and week have significant delay differences.</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Analysis: The data is not normally distributed.  Comparison of the box plots indicate we can reject the (1) null hypothesis and not the (2).</a:t>
            </a:r>
            <a:endParaRPr lang="en-CA" dirty="0">
              <a:solidFill>
                <a:srgbClr val="C00000"/>
              </a:solidFill>
              <a:latin typeface="Futura Lt BT" panose="020B0402020204020303" pitchFamily="34" charset="0"/>
            </a:endParaRPr>
          </a:p>
        </p:txBody>
      </p:sp>
      <p:pic>
        <p:nvPicPr>
          <p:cNvPr id="7" name="Picture 6" descr="A picture containing map&#10;&#10;Description automatically generated">
            <a:extLst>
              <a:ext uri="{FF2B5EF4-FFF2-40B4-BE49-F238E27FC236}">
                <a16:creationId xmlns:a16="http://schemas.microsoft.com/office/drawing/2014/main" id="{C4E2F962-667A-4A2E-9D4E-190D5BD32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9698" y="2046262"/>
            <a:ext cx="6683159" cy="3742569"/>
          </a:xfrm>
          <a:prstGeom prst="rect">
            <a:avLst/>
          </a:prstGeom>
        </p:spPr>
      </p:pic>
      <p:pic>
        <p:nvPicPr>
          <p:cNvPr id="8" name="Picture 7" descr="A close up of a sign&#10;&#10;Description automatically generated">
            <a:extLst>
              <a:ext uri="{FF2B5EF4-FFF2-40B4-BE49-F238E27FC236}">
                <a16:creationId xmlns:a16="http://schemas.microsoft.com/office/drawing/2014/main" id="{927E26A2-A5A6-4084-8578-F4166C46E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3325548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Subway Peak Times</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10" name="Picture 9" descr="A screenshot of a cell phone&#10;&#10;Description automatically generated">
            <a:extLst>
              <a:ext uri="{FF2B5EF4-FFF2-40B4-BE49-F238E27FC236}">
                <a16:creationId xmlns:a16="http://schemas.microsoft.com/office/drawing/2014/main" id="{B5A87955-3C76-463E-BFBD-C0194B893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792" y="946484"/>
            <a:ext cx="4746021" cy="3796817"/>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23D9D6B2-FA57-4325-986B-03DB36E55739}"/>
              </a:ext>
            </a:extLst>
          </p:cNvPr>
          <p:cNvPicPr>
            <a:picLocks noChangeAspect="1"/>
          </p:cNvPicPr>
          <p:nvPr/>
        </p:nvPicPr>
        <p:blipFill rotWithShape="1">
          <a:blip r:embed="rId3">
            <a:extLst>
              <a:ext uri="{28A0092B-C50C-407E-A947-70E740481C1C}">
                <a14:useLocalDpi xmlns:a14="http://schemas.microsoft.com/office/drawing/2010/main" val="0"/>
              </a:ext>
            </a:extLst>
          </a:blip>
          <a:srcRect l="11445" t="9721" r="8674" b="5557"/>
          <a:stretch/>
        </p:blipFill>
        <p:spPr>
          <a:xfrm>
            <a:off x="680150" y="4743301"/>
            <a:ext cx="9969306" cy="2114699"/>
          </a:xfrm>
          <a:prstGeom prst="rect">
            <a:avLst/>
          </a:prstGeom>
        </p:spPr>
      </p:pic>
      <p:sp>
        <p:nvSpPr>
          <p:cNvPr id="12" name="TextBox 11">
            <a:extLst>
              <a:ext uri="{FF2B5EF4-FFF2-40B4-BE49-F238E27FC236}">
                <a16:creationId xmlns:a16="http://schemas.microsoft.com/office/drawing/2014/main" id="{8844C185-DAF4-4264-9955-742BE1791DF6}"/>
              </a:ext>
            </a:extLst>
          </p:cNvPr>
          <p:cNvSpPr txBox="1"/>
          <p:nvPr/>
        </p:nvSpPr>
        <p:spPr>
          <a:xfrm>
            <a:off x="0" y="946484"/>
            <a:ext cx="2628900" cy="3539430"/>
          </a:xfrm>
          <a:prstGeom prst="rect">
            <a:avLst/>
          </a:prstGeom>
          <a:noFill/>
        </p:spPr>
        <p:txBody>
          <a:bodyPr wrap="square" rtlCol="0">
            <a:spAutoFit/>
          </a:bodyPr>
          <a:lstStyle/>
          <a:p>
            <a:r>
              <a:rPr lang="en-CA" sz="1400" dirty="0">
                <a:solidFill>
                  <a:srgbClr val="C00000"/>
                </a:solidFill>
                <a:latin typeface="Futura Lt BT" panose="020B0402020204020303"/>
              </a:rPr>
              <a:t>Morning Rush Hour:</a:t>
            </a:r>
          </a:p>
          <a:p>
            <a:r>
              <a:rPr lang="en-CA" sz="1400" dirty="0">
                <a:solidFill>
                  <a:srgbClr val="C00000"/>
                </a:solidFill>
                <a:latin typeface="Futura Lt BT" panose="020B0402020204020303"/>
              </a:rPr>
              <a:t>6:30 AM – 10:00 AM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During the Day:</a:t>
            </a:r>
          </a:p>
          <a:p>
            <a:r>
              <a:rPr lang="en-CA" sz="1400" dirty="0">
                <a:solidFill>
                  <a:srgbClr val="C00000"/>
                </a:solidFill>
                <a:latin typeface="Futura Lt BT" panose="020B0402020204020303"/>
              </a:rPr>
              <a:t>10:00 AM – 3:30 PM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Afternoon Rush Hour:</a:t>
            </a:r>
          </a:p>
          <a:p>
            <a:r>
              <a:rPr lang="en-CA" sz="1400" dirty="0">
                <a:solidFill>
                  <a:srgbClr val="C00000"/>
                </a:solidFill>
                <a:latin typeface="Futura Lt BT" panose="020B0402020204020303"/>
              </a:rPr>
              <a:t>3:30 PM – 7:00 PM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Off Hours:</a:t>
            </a:r>
          </a:p>
          <a:p>
            <a:r>
              <a:rPr lang="en-CA" sz="1400" dirty="0">
                <a:solidFill>
                  <a:srgbClr val="C00000"/>
                </a:solidFill>
                <a:latin typeface="Futura Lt BT" panose="020B0402020204020303"/>
              </a:rPr>
              <a:t>7:00 PM – 6:30 AM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Reference:</a:t>
            </a:r>
          </a:p>
          <a:p>
            <a:r>
              <a:rPr lang="en-CA" sz="1400" dirty="0">
                <a:solidFill>
                  <a:srgbClr val="C00000"/>
                </a:solidFill>
                <a:latin typeface="Futura Lt BT" panose="020B0402020204020303"/>
              </a:rPr>
              <a:t>&lt;</a:t>
            </a:r>
            <a:r>
              <a:rPr lang="en-CA" sz="1400" dirty="0">
                <a:solidFill>
                  <a:srgbClr val="C00000"/>
                </a:solidFill>
                <a:latin typeface="Futura Lt BT" panose="020B0402020204020303"/>
                <a:hlinkClick r:id="rId4">
                  <a:extLst>
                    <a:ext uri="{A12FA001-AC4F-418D-AE19-62706E023703}">
                      <ahyp:hlinkClr xmlns:ahyp="http://schemas.microsoft.com/office/drawing/2018/hyperlinkcolor" val="tx"/>
                    </a:ext>
                  </a:extLst>
                </a:hlinkClick>
              </a:rPr>
              <a:t>https://www.blogto.com/city/2014/04/when_exactly_is_rush_hour_in_toronto/</a:t>
            </a:r>
            <a:r>
              <a:rPr lang="en-CA" sz="1400" dirty="0">
                <a:solidFill>
                  <a:srgbClr val="C00000"/>
                </a:solidFill>
                <a:latin typeface="Futura Lt BT" panose="020B0402020204020303"/>
              </a:rPr>
              <a:t>&gt;</a:t>
            </a:r>
          </a:p>
        </p:txBody>
      </p:sp>
      <p:pic>
        <p:nvPicPr>
          <p:cNvPr id="8" name="Picture 7" descr="A close up of a sign&#10;&#10;Description automatically generated">
            <a:extLst>
              <a:ext uri="{FF2B5EF4-FFF2-40B4-BE49-F238E27FC236}">
                <a16:creationId xmlns:a16="http://schemas.microsoft.com/office/drawing/2014/main" id="{12D7D470-04CC-4DBC-9F8F-45DA840D13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2330330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968</Words>
  <Application>Microsoft Office PowerPoint</Application>
  <PresentationFormat>Widescreen</PresentationFormat>
  <Paragraphs>222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Bahnschrift</vt:lpstr>
      <vt:lpstr>Calibri</vt:lpstr>
      <vt:lpstr>Calibri Light</vt:lpstr>
      <vt:lpstr>Futura Lt BT</vt:lpstr>
      <vt:lpstr>Futura Md BT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Callegari</dc:creator>
  <cp:lastModifiedBy>Thomas Callegari</cp:lastModifiedBy>
  <cp:revision>52</cp:revision>
  <dcterms:created xsi:type="dcterms:W3CDTF">2019-07-13T15:34:55Z</dcterms:created>
  <dcterms:modified xsi:type="dcterms:W3CDTF">2019-07-14T21:19:04Z</dcterms:modified>
</cp:coreProperties>
</file>