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2" r:id="rId13"/>
    <p:sldId id="268" r:id="rId14"/>
    <p:sldId id="267" r:id="rId15"/>
    <p:sldId id="276" r:id="rId16"/>
    <p:sldId id="271" r:id="rId17"/>
    <p:sldId id="301" r:id="rId18"/>
    <p:sldId id="261" r:id="rId19"/>
    <p:sldId id="285" r:id="rId20"/>
    <p:sldId id="284" r:id="rId21"/>
    <p:sldId id="277" r:id="rId22"/>
    <p:sldId id="278" r:id="rId23"/>
    <p:sldId id="281" r:id="rId24"/>
    <p:sldId id="282" r:id="rId25"/>
    <p:sldId id="283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7" autoAdjust="0"/>
    <p:restoredTop sz="95559" autoAdjust="0"/>
  </p:normalViewPr>
  <p:slideViewPr>
    <p:cSldViewPr snapToGrid="0">
      <p:cViewPr varScale="1">
        <p:scale>
          <a:sx n="71" d="100"/>
          <a:sy n="71" d="100"/>
        </p:scale>
        <p:origin x="-528" y="-96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20081" y="2008914"/>
            <a:ext cx="76901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15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开心农场管理系统</a:t>
            </a:r>
            <a:endParaRPr lang="zh-CN" altLang="en-US" sz="5400" spc="15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5495" y="4469071"/>
            <a:ext cx="336898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小组名称：</a:t>
            </a:r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GF4</a:t>
            </a:r>
            <a:endParaRPr lang="en-US" altLang="zh-CN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小组成员：徐思 杨其菊</a:t>
            </a:r>
            <a:endParaRPr lang="en-US" altLang="zh-CN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张燕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杨蓉庆</a:t>
            </a:r>
            <a:endParaRPr lang="en-US" altLang="zh-CN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lang="en-US" altLang="zh-CN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72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  <a:p>
                <a:pPr algn="ctr"/>
                <a:r>
                  <a:rPr lang="zh-CN" altLang="en-US" sz="7200" dirty="0" smtClean="0">
                    <a:solidFill>
                      <a:srgbClr val="2F5597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开发过程</a:t>
                </a:r>
                <a:endParaRPr lang="zh-CN" altLang="en-US" sz="72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  <a:p>
                <a:pPr algn="ctr"/>
                <a:endParaRPr lang="zh-CN" altLang="en-US" sz="7000" b="1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系统设计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56704" y="2369171"/>
            <a:ext cx="5284620" cy="333653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886866" y="2199074"/>
            <a:ext cx="2415868" cy="575353"/>
            <a:chOff x="5876818" y="2106202"/>
            <a:chExt cx="2415868" cy="575353"/>
          </a:xfrm>
        </p:grpSpPr>
        <p:sp>
          <p:nvSpPr>
            <p:cNvPr id="2" name="矩形 1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717333" y="2106202"/>
              <a:ext cx="575353" cy="575353"/>
            </a:xfrm>
            <a:prstGeom prst="ellipse">
              <a:avLst/>
            </a:prstGeom>
            <a:solidFill>
              <a:srgbClr val="2F559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166628" y="4006823"/>
            <a:ext cx="2420426" cy="575353"/>
            <a:chOff x="5644787" y="2096154"/>
            <a:chExt cx="2420426" cy="575353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  <a:endParaRPr lang="zh-CN" altLang="en-US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644787" y="2096154"/>
              <a:ext cx="575353" cy="57535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023921" y="2102007"/>
            <a:ext cx="135382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）登录模块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）管理员模块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）用户模块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0521" y="3919804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）系统的基本功能模块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总体设计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857" y="1099457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库 设 计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-2147482596" descr="管理员ER图"/>
          <p:cNvPicPr>
            <a:picLocks noChangeAspect="1"/>
          </p:cNvPicPr>
          <p:nvPr/>
        </p:nvPicPr>
        <p:blipFill>
          <a:blip r:embed="rId1"/>
          <a:srcRect l="9868" t="38786" r="758" b="2400"/>
          <a:stretch>
            <a:fillRect/>
          </a:stretch>
        </p:blipFill>
        <p:spPr>
          <a:xfrm>
            <a:off x="2973705" y="1211580"/>
            <a:ext cx="5998845" cy="4801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详细设计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91440" y="1648998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423670" y="1482725"/>
            <a:ext cx="3440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en-US" altLang="zh-CN" sz="20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管理员和用户分别登录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验证码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验证登录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防止表单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重复提交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430" y="2152650"/>
            <a:ext cx="7258050" cy="343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bldLvl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详细设计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988598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440815" y="885190"/>
            <a:ext cx="359473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sz="20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）租借土地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）查看订单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）修改个人资料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4795" y="1129030"/>
            <a:ext cx="7242175" cy="40678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ldLvl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4" name="组合 3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5043805" y="29591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  <a:sym typeface="+mn-ea"/>
              </a:rPr>
              <a:t>详细设计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  <a:sym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0" y="988598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56080" y="918210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</a:t>
            </a:r>
            <a:endParaRPr lang="en-US" altLang="zh-CN" sz="20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）租借土地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）查看订单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）修改个人资料</a:t>
            </a:r>
            <a:endParaRPr lang="zh-CN" altLang="en-US" sz="20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3385820"/>
            <a:ext cx="9528175" cy="2278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7457670" cy="4708981"/>
            <a:chOff x="3125165" y="868100"/>
            <a:chExt cx="745767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899271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系统功能简介</a:t>
              </a:r>
              <a:endParaRPr lang="zh-CN" altLang="en-US" sz="72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46" name="组合 45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3" name="椭圆 52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49" name="椭圆 48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5035633" y="325146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总体设计</a:t>
            </a:r>
            <a:endParaRPr lang="zh-CN" altLang="en-US" sz="28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2" name="文本框 57"/>
          <p:cNvSpPr txBox="1"/>
          <p:nvPr/>
        </p:nvSpPr>
        <p:spPr>
          <a:xfrm>
            <a:off x="709673" y="107264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系统的基本功能模块</a:t>
            </a:r>
            <a:endParaRPr lang="zh-CN" altLang="en-US" sz="24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3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530" y="1979930"/>
            <a:ext cx="7967345" cy="3685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详细设计</a:t>
            </a:r>
            <a:endParaRPr lang="zh-CN" altLang="en-US" sz="28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60832" y="5679232"/>
            <a:ext cx="1085088" cy="10850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76569" y="5932372"/>
            <a:ext cx="562258" cy="599765"/>
            <a:chOff x="776569" y="5932372"/>
            <a:chExt cx="562258" cy="59976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9" y="5932372"/>
              <a:ext cx="431070" cy="4310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52" y="6269762"/>
              <a:ext cx="262375" cy="262375"/>
            </a:xfrm>
            <a:prstGeom prst="rect">
              <a:avLst/>
            </a:prstGeom>
          </p:spPr>
        </p:pic>
      </p:grpSp>
      <p:sp>
        <p:nvSpPr>
          <p:cNvPr id="31" name="文本框 26"/>
          <p:cNvSpPr txBox="1"/>
          <p:nvPr/>
        </p:nvSpPr>
        <p:spPr>
          <a:xfrm>
            <a:off x="9116484" y="1302407"/>
            <a:ext cx="2364105" cy="409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20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）土地信息管理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）用户信息管理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）预约管理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）租借管理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）系统日志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）营业统计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1600200"/>
            <a:ext cx="8494395" cy="27705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9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系统测试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1066800"/>
            <a:ext cx="12192000" cy="577823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33422" y="13902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635633" y="2354685"/>
            <a:ext cx="4046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用户名长度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用户名组合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空值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密码长度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密码组合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空值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71"/>
          <p:cNvSpPr txBox="1"/>
          <p:nvPr/>
        </p:nvSpPr>
        <p:spPr>
          <a:xfrm>
            <a:off x="5896022" y="1433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2"/>
          <p:cNvSpPr txBox="1"/>
          <p:nvPr/>
        </p:nvSpPr>
        <p:spPr>
          <a:xfrm>
            <a:off x="7350645" y="2289370"/>
            <a:ext cx="4046706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首页、末页、上一页、下一页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用户修改信息后数据库是否会发生变化</a:t>
            </a:r>
            <a:endParaRPr lang="zh-CN" altLang="en-US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修改密码时，新密码和重复密码一致，不一致弹出错误。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土地租借</a:t>
            </a:r>
            <a:endParaRPr lang="zh-CN" altLang="en-US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用户租借土地后，相应的土地块数是否减少，在订单中是否生成土地订单。当土地数为零时，用户是否不能进行土地租借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首页、末页、上一页、下一页</a:t>
            </a: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 animBg="1"/>
      <p:bldP spid="72" grpId="0"/>
      <p:bldP spid="73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2133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论题大纲</a:t>
              </a:r>
              <a:endParaRPr lang="zh-CN" altLang="en-US" sz="28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74710" y="1151158"/>
            <a:ext cx="3597737" cy="613458"/>
            <a:chOff x="7343421" y="1218073"/>
            <a:chExt cx="3597737" cy="61345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02056" y="1293636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</a:t>
              </a:r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背景和简介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266369"/>
            <a:ext cx="2998173" cy="613458"/>
            <a:chOff x="7343421" y="2320799"/>
            <a:chExt cx="2998173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可行性分析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43421" y="3451816"/>
            <a:ext cx="2707065" cy="613458"/>
            <a:chOff x="7343421" y="3528018"/>
            <a:chExt cx="2707065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开发过程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42052" y="4534326"/>
            <a:ext cx="3322618" cy="637518"/>
            <a:chOff x="7343421" y="1194013"/>
            <a:chExt cx="3322618" cy="637518"/>
          </a:xfrm>
        </p:grpSpPr>
        <p:sp>
          <p:nvSpPr>
            <p:cNvPr id="34" name="椭圆 33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4</a:t>
              </a:r>
              <a:endParaRPr lang="zh-CN" altLang="en-US" dirty="0"/>
            </a:p>
          </p:txBody>
        </p:sp>
        <p:sp>
          <p:nvSpPr>
            <p:cNvPr id="35" name="文本框 24"/>
            <p:cNvSpPr txBox="1"/>
            <p:nvPr/>
          </p:nvSpPr>
          <p:spPr>
            <a:xfrm>
              <a:off x="8634714" y="119401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系统功能简介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63823" y="5579355"/>
            <a:ext cx="3938171" cy="637518"/>
            <a:chOff x="7343421" y="1194013"/>
            <a:chExt cx="3938171" cy="637518"/>
          </a:xfrm>
        </p:grpSpPr>
        <p:sp>
          <p:nvSpPr>
            <p:cNvPr id="37" name="椭圆 36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5</a:t>
              </a:r>
              <a:endParaRPr lang="zh-CN" altLang="en-US" dirty="0"/>
            </a:p>
          </p:txBody>
        </p:sp>
        <p:sp>
          <p:nvSpPr>
            <p:cNvPr id="38" name="文本框 24"/>
            <p:cNvSpPr txBox="1"/>
            <p:nvPr/>
          </p:nvSpPr>
          <p:spPr>
            <a:xfrm>
              <a:off x="8634714" y="119401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项目应用成功期望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815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系统测试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12192000" cy="577823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71"/>
          <p:cNvSpPr txBox="1"/>
          <p:nvPr/>
        </p:nvSpPr>
        <p:spPr>
          <a:xfrm>
            <a:off x="333422" y="13902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管理员模块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2"/>
          <p:cNvSpPr txBox="1"/>
          <p:nvPr/>
        </p:nvSpPr>
        <p:spPr>
          <a:xfrm>
            <a:off x="1624747" y="1962800"/>
            <a:ext cx="4046706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土地租借管理模块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首页、末页、上一页、下一页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土地信息管理模块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首页、末页、上一页、下一页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添加土地，如果土地的</a:t>
            </a:r>
            <a:r>
              <a:rPr lang="en-US" altLang="zh-CN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已经存在，就返回添加失败窗口，否则通过。如果土地</a:t>
            </a:r>
            <a:r>
              <a:rPr lang="en-US" altLang="zh-CN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、名称、价格、数量为空，显示添加失败。如果商品名称超过固定长度，显示添加失败。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执行删除操作，数据库也会删除本数据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添加用户模块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如果用户名已经存在，显示添加失败，否则通过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</a:t>
            </a:r>
            <a:r>
              <a:rPr lang="zh-CN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，密码，身份证号为空，显示添加失败，否则显示添加成功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如果用户密码和确认密码不同，则显示添加失败，否则显示添加成功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72"/>
          <p:cNvSpPr txBox="1"/>
          <p:nvPr/>
        </p:nvSpPr>
        <p:spPr>
          <a:xfrm>
            <a:off x="6925945" y="1951990"/>
            <a:ext cx="4275455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预约管理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首页、末页、上一页、下一页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执行删除操作，数据库也会删除本数据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种植信息管理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首页、末页、上一页、下一页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首页、末页、上一页、下一页</a:t>
            </a: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营业统计</a:t>
            </a:r>
            <a:endParaRPr 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首页、末页、上一页、下一页</a:t>
            </a:r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 animBg="1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8143470" cy="4708981"/>
            <a:chOff x="3125165" y="868100"/>
            <a:chExt cx="814347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5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3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6585071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项目应用成功期望</a:t>
              </a:r>
              <a:endParaRPr lang="zh-CN" altLang="en-US" sz="6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93919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结束语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3667709"/>
            <a:ext cx="12192000" cy="318820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5"/>
          <p:cNvGrpSpPr/>
          <p:nvPr/>
        </p:nvGrpSpPr>
        <p:grpSpPr>
          <a:xfrm>
            <a:off x="451104" y="1743456"/>
            <a:ext cx="3716549" cy="3716549"/>
            <a:chOff x="451104" y="1743456"/>
            <a:chExt cx="3716549" cy="3716549"/>
          </a:xfrm>
        </p:grpSpPr>
        <p:sp>
          <p:nvSpPr>
            <p:cNvPr id="63" name="椭圆 62"/>
            <p:cNvSpPr/>
            <p:nvPr/>
          </p:nvSpPr>
          <p:spPr>
            <a:xfrm>
              <a:off x="451104" y="1743456"/>
              <a:ext cx="3716549" cy="3716549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16341" y="1877822"/>
              <a:ext cx="3386074" cy="3386074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33805" y="2187946"/>
              <a:ext cx="2751143" cy="2751143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85700" y="2047181"/>
              <a:ext cx="3047355" cy="3047355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064423" y="2369711"/>
              <a:ext cx="2419233" cy="2419233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246188" y="2504077"/>
              <a:ext cx="2121936" cy="2121936"/>
            </a:xfrm>
            <a:prstGeom prst="ellipse">
              <a:avLst/>
            </a:pr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399277" y="2671448"/>
              <a:ext cx="1815757" cy="1815757"/>
            </a:xfrm>
            <a:prstGeom prst="ellipse">
              <a:avLst/>
            </a:prstGeom>
            <a:noFill/>
            <a:ln w="184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5793978" y="3769817"/>
            <a:ext cx="5876543" cy="321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系统实现了土地租借模块，用户管理模块，土地信息管理模块，土地租借管理模块等。通过对此系统的设计我们学到了如何灵活的运用所学到的知识，还掌握了一些以前不知道的知识，让我们学会了怎样合理的分配时间。通过这次系统设计让我们体会到了一个系统产生的全过程。系统设计不仅是对前面所学知识的一种检验，而且也是对自己能力的一种提高。通过这次设计使我们认识到自己原来知识还比较欠缺，需要学习的东西还很多。通过这次系统设计，我们明白了学习是一个长期积累的过程，在以后会主动主思考这些问题，在使用中将这些不足的地方逐渐修改与进一步的完善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708" y="2639217"/>
            <a:ext cx="2383743" cy="115834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 animBg="1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9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28151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致谢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33106" y="4918608"/>
            <a:ext cx="1302527" cy="1302527"/>
            <a:chOff x="3577091" y="4859316"/>
            <a:chExt cx="1302527" cy="1302527"/>
          </a:xfrm>
        </p:grpSpPr>
        <p:sp>
          <p:nvSpPr>
            <p:cNvPr id="15" name="椭圆 14"/>
            <p:cNvSpPr/>
            <p:nvPr/>
          </p:nvSpPr>
          <p:spPr>
            <a:xfrm>
              <a:off x="3601843" y="4880289"/>
              <a:ext cx="1260580" cy="1260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577091" y="4859316"/>
              <a:ext cx="1302527" cy="1302527"/>
              <a:chOff x="7370862" y="3365017"/>
              <a:chExt cx="1302527" cy="130252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370862" y="3365017"/>
                <a:ext cx="1302527" cy="1302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434618" y="3454734"/>
                <a:ext cx="1139888" cy="11398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7512714" y="3506870"/>
                <a:ext cx="1018824" cy="1018824"/>
                <a:chOff x="3313641" y="5273557"/>
                <a:chExt cx="1018824" cy="1018824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313641" y="5273557"/>
                  <a:ext cx="1018824" cy="10188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0000" y="5464142"/>
                  <a:ext cx="637653" cy="637653"/>
                </a:xfrm>
                <a:prstGeom prst="rect">
                  <a:avLst/>
                </a:prstGeom>
                <a:grpFill/>
              </p:spPr>
            </p:pic>
          </p:grpSp>
        </p:grpSp>
      </p:grpSp>
      <p:grpSp>
        <p:nvGrpSpPr>
          <p:cNvPr id="22" name="组合 21"/>
          <p:cNvGrpSpPr/>
          <p:nvPr/>
        </p:nvGrpSpPr>
        <p:grpSpPr>
          <a:xfrm>
            <a:off x="2686614" y="3468963"/>
            <a:ext cx="1761412" cy="1761412"/>
            <a:chOff x="8366310" y="982210"/>
            <a:chExt cx="1761412" cy="1761412"/>
          </a:xfrm>
        </p:grpSpPr>
        <p:sp>
          <p:nvSpPr>
            <p:cNvPr id="23" name="椭圆 22"/>
            <p:cNvSpPr/>
            <p:nvPr/>
          </p:nvSpPr>
          <p:spPr>
            <a:xfrm>
              <a:off x="8366310" y="982210"/>
              <a:ext cx="1761412" cy="1761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493624" y="1109524"/>
              <a:ext cx="1506784" cy="1506784"/>
              <a:chOff x="8382512" y="3345501"/>
              <a:chExt cx="1506784" cy="150678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382512" y="3345501"/>
                <a:ext cx="1506784" cy="15067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466011" y="3429000"/>
                <a:ext cx="1339787" cy="1339787"/>
                <a:chOff x="8466011" y="3429000"/>
                <a:chExt cx="1339787" cy="1339787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8466011" y="3429000"/>
                  <a:ext cx="1339787" cy="1339787"/>
                </a:xfrm>
                <a:prstGeom prst="ellipse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3158" y="3526147"/>
                  <a:ext cx="1145492" cy="114549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9" name="组合 28"/>
          <p:cNvGrpSpPr/>
          <p:nvPr/>
        </p:nvGrpSpPr>
        <p:grpSpPr>
          <a:xfrm>
            <a:off x="1328664" y="1898198"/>
            <a:ext cx="2094543" cy="2094543"/>
            <a:chOff x="1050521" y="1349635"/>
            <a:chExt cx="2094543" cy="2094543"/>
          </a:xfrm>
        </p:grpSpPr>
        <p:sp>
          <p:nvSpPr>
            <p:cNvPr id="30" name="椭圆 29"/>
            <p:cNvSpPr/>
            <p:nvPr/>
          </p:nvSpPr>
          <p:spPr>
            <a:xfrm>
              <a:off x="1050521" y="1349635"/>
              <a:ext cx="2094543" cy="2094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4560000" sx="107000" sy="107000" algn="ctr" rotWithShape="0">
                <a:schemeClr val="bg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62299" y="1461413"/>
              <a:ext cx="1870989" cy="1870989"/>
              <a:chOff x="640113" y="1539448"/>
              <a:chExt cx="1870989" cy="1870989"/>
            </a:xfrm>
            <a:effectLst>
              <a:outerShdw dist="50800" sx="1000" sy="1000" algn="ctr" rotWithShape="0">
                <a:schemeClr val="bg2"/>
              </a:outerShdw>
            </a:effectLst>
          </p:grpSpPr>
          <p:sp>
            <p:nvSpPr>
              <p:cNvPr id="32" name="椭圆 31"/>
              <p:cNvSpPr/>
              <p:nvPr/>
            </p:nvSpPr>
            <p:spPr>
              <a:xfrm>
                <a:off x="640113" y="1539448"/>
                <a:ext cx="1870989" cy="18709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762809" y="1662144"/>
                <a:ext cx="1625600" cy="1625600"/>
                <a:chOff x="762809" y="1662144"/>
                <a:chExt cx="1625600" cy="162560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762809" y="1662144"/>
                  <a:ext cx="1625600" cy="16256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091325" y="1978784"/>
                  <a:ext cx="868104" cy="868104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37" name="文本框 36"/>
          <p:cNvSpPr txBox="1"/>
          <p:nvPr/>
        </p:nvSpPr>
        <p:spPr>
          <a:xfrm>
            <a:off x="4366806" y="1995425"/>
            <a:ext cx="674898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首先，感谢悉心指导我们的老师们，也感谢帮助我的同学！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73523" y="3135575"/>
            <a:ext cx="674898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次系统设计，我们对以前所学的课程有了进一步更深的理解；对编写一个小型程序有了一定的了解。从项目的确定、制定计划、系统分析、系统设计、总体设计和详细设计到系统调试，说明书整理，使我们加深了对软件工程、数据库编程的理解。我们从中对一些未曾接触的知识也有了一定的掌握。不仅使我们对所学的知识再温习了一遍，也锻炼了我们分析问题和解决问题的能力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73318" y="5103061"/>
            <a:ext cx="674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由于时间仓促，经验不足，本系统还不够完善，有许多不足的地方待改进！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50034" y="2139056"/>
            <a:ext cx="6507613" cy="2509579"/>
            <a:chOff x="4250034" y="2139056"/>
            <a:chExt cx="6507613" cy="2509579"/>
          </a:xfrm>
        </p:grpSpPr>
        <p:sp>
          <p:nvSpPr>
            <p:cNvPr id="4" name="文本框 3"/>
            <p:cNvSpPr txBox="1"/>
            <p:nvPr/>
          </p:nvSpPr>
          <p:spPr>
            <a:xfrm>
              <a:off x="4250034" y="2283507"/>
              <a:ext cx="11806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12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5" y="2648087"/>
              <a:ext cx="5231602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项目背景和简介</a:t>
              </a:r>
              <a:endParaRPr lang="zh-CN" altLang="en-US" sz="5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开发背景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8285" y="1743712"/>
            <a:ext cx="6281057" cy="26414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随着我国城市化的快速发展，人民生活水平的提高，越来越多的人喜欢通过参加农场活动体验别样的生活，或在农场享受休闲娱乐的农场生活，释放压力。这使得一些空置的土地得到充分的利用，在为城市居民提供一个亲近自然机会的同时，也让一些农民的经济得到一定的补贴发展。</a:t>
            </a:r>
            <a:endParaRPr lang="zh-CN" alt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" name="图片 1" descr="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1743710"/>
            <a:ext cx="5130165" cy="264096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开发意义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60832" y="5679232"/>
            <a:ext cx="1085088" cy="10850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75697" y="2032003"/>
            <a:ext cx="1934626" cy="361945"/>
            <a:chOff x="796763" y="1397003"/>
            <a:chExt cx="1934626" cy="361945"/>
          </a:xfrm>
        </p:grpSpPr>
        <p:sp>
          <p:nvSpPr>
            <p:cNvPr id="22" name="圆角矩形 21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租借土地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34076" y="3188305"/>
            <a:ext cx="1934626" cy="361945"/>
            <a:chOff x="796763" y="1397003"/>
            <a:chExt cx="1934626" cy="361945"/>
          </a:xfrm>
        </p:grpSpPr>
        <p:sp>
          <p:nvSpPr>
            <p:cNvPr id="25" name="圆角矩形 24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提供平台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75697" y="4312566"/>
            <a:ext cx="1934626" cy="361945"/>
            <a:chOff x="796763" y="1397003"/>
            <a:chExt cx="1934626" cy="361945"/>
          </a:xfrm>
        </p:grpSpPr>
        <p:sp>
          <p:nvSpPr>
            <p:cNvPr id="29" name="圆角矩形 28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带动生产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440152" y="1979599"/>
            <a:ext cx="4983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用户可以通过租借土地来种植自己的农作物，体验农场活动。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40152" y="3104553"/>
            <a:ext cx="4627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为想租地的用户和土地闲置的农场主提供了一个交流平台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0152" y="4230488"/>
            <a:ext cx="4627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用户更加了解农场，体验农场乐趣，带动农业生产活动。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6569" y="5932372"/>
            <a:ext cx="562258" cy="599765"/>
            <a:chOff x="776569" y="5932372"/>
            <a:chExt cx="562258" cy="599765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9" y="5932372"/>
              <a:ext cx="431070" cy="43107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52" y="6269762"/>
              <a:ext cx="262375" cy="2623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7834188" cy="4708981"/>
            <a:chOff x="3125165" y="868100"/>
            <a:chExt cx="783418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6275789" cy="199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可行性分析</a:t>
              </a:r>
              <a:endParaRPr lang="zh-CN" altLang="en-US" sz="5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可行性分析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6334" y="228157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611250" y="2265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208" y="1459291"/>
            <a:ext cx="1327942" cy="1960859"/>
            <a:chOff x="1143208" y="1459291"/>
            <a:chExt cx="1327942" cy="1960859"/>
          </a:xfrm>
        </p:grpSpPr>
        <p:sp>
          <p:nvSpPr>
            <p:cNvPr id="75" name="Freeform 5"/>
            <p:cNvSpPr/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086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448255" y="1907081"/>
              <a:ext cx="64633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技术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87773" y="1459291"/>
            <a:ext cx="1327942" cy="1960859"/>
            <a:chOff x="5487773" y="1459291"/>
            <a:chExt cx="1327942" cy="1960859"/>
          </a:xfrm>
        </p:grpSpPr>
        <p:sp>
          <p:nvSpPr>
            <p:cNvPr id="76" name="Freeform 5"/>
            <p:cNvSpPr/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855223" y="1907081"/>
              <a:ext cx="64633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经济</a:t>
              </a:r>
              <a:endParaRPr lang="en-US" altLang="zh-CN" b="1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32338" y="1459291"/>
            <a:ext cx="1327942" cy="1960859"/>
            <a:chOff x="9832338" y="1459291"/>
            <a:chExt cx="1327942" cy="1960859"/>
          </a:xfrm>
        </p:grpSpPr>
        <p:sp>
          <p:nvSpPr>
            <p:cNvPr id="77" name="Freeform 5"/>
            <p:cNvSpPr/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944946" y="1907082"/>
              <a:ext cx="1107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社会因素</a:t>
              </a:r>
              <a:endPara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sp>
        <p:nvSpPr>
          <p:cNvPr id="92" name="TextBox 40"/>
          <p:cNvSpPr txBox="1"/>
          <p:nvPr/>
        </p:nvSpPr>
        <p:spPr>
          <a:xfrm>
            <a:off x="899229" y="4236977"/>
            <a:ext cx="1826841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本系统是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基于Java的开心农场管理系统，</a:t>
            </a:r>
            <a:r>
              <a:rPr 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以Tomcat为web服务器，以MySQL为数据库，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用Eclipse作为开发工具来实现的。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40"/>
          <p:cNvSpPr txBox="1"/>
          <p:nvPr/>
        </p:nvSpPr>
        <p:spPr>
          <a:xfrm>
            <a:off x="5232566" y="4244309"/>
            <a:ext cx="1826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）必要性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）有益性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）可能性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40"/>
          <p:cNvSpPr txBox="1"/>
          <p:nvPr/>
        </p:nvSpPr>
        <p:spPr>
          <a:xfrm>
            <a:off x="9598692" y="4234329"/>
            <a:ext cx="1826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）必要性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）有益性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）可能性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开发环境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68374" y="1685709"/>
            <a:ext cx="4694202" cy="4333803"/>
            <a:chOff x="3119630" y="1356961"/>
            <a:chExt cx="4694202" cy="4333803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9630" y="1356961"/>
              <a:ext cx="4694202" cy="4333803"/>
              <a:chOff x="3119630" y="1356961"/>
              <a:chExt cx="4916829" cy="453933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119630" y="1356961"/>
                <a:ext cx="4805804" cy="4539337"/>
                <a:chOff x="2958265" y="1092389"/>
                <a:chExt cx="5473138" cy="5169669"/>
              </a:xfrm>
            </p:grpSpPr>
            <p:sp>
              <p:nvSpPr>
                <p:cNvPr id="71" name="矩形 4"/>
                <p:cNvSpPr/>
                <p:nvPr/>
              </p:nvSpPr>
              <p:spPr>
                <a:xfrm rot="7281351">
                  <a:off x="6104269" y="3931472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矩形 4"/>
                <p:cNvSpPr/>
                <p:nvPr/>
              </p:nvSpPr>
              <p:spPr>
                <a:xfrm>
                  <a:off x="4933392" y="1602319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矩形 4"/>
                <p:cNvSpPr/>
                <p:nvPr/>
              </p:nvSpPr>
              <p:spPr>
                <a:xfrm rot="3184689">
                  <a:off x="3601624" y="3986244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 rot="1388479">
                  <a:off x="4744657" y="425069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" name="椭圆 1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 rot="8549104">
                  <a:off x="2958265" y="2127473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 rot="15384708">
                  <a:off x="5763144" y="174928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64" name="椭圆 6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8" name="文本框 17"/>
              <p:cNvSpPr txBox="1"/>
              <p:nvPr/>
            </p:nvSpPr>
            <p:spPr>
              <a:xfrm>
                <a:off x="4760082" y="2158124"/>
                <a:ext cx="626613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JDK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143790" y="2181063"/>
                <a:ext cx="1053085" cy="35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开发工具</a:t>
                </a:r>
                <a:endPara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7117696" y="3454383"/>
                <a:ext cx="918763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930258" y="3519413"/>
                <a:ext cx="830064" cy="288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1200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原型</a:t>
                </a:r>
                <a:r>
                  <a:rPr lang="zh-CN" alt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622053" y="4833399"/>
                <a:ext cx="1160544" cy="29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SA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单元测试框架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143061" y="4811435"/>
                <a:ext cx="1172498" cy="322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ar-SA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06" y="3016907"/>
              <a:ext cx="1116521" cy="111652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40612" y="2178666"/>
            <a:ext cx="3434380" cy="474725"/>
            <a:chOff x="640612" y="2178666"/>
            <a:chExt cx="3434380" cy="474725"/>
          </a:xfrm>
        </p:grpSpPr>
        <p:sp>
          <p:nvSpPr>
            <p:cNvPr id="78" name="文本框 77"/>
            <p:cNvSpPr txBox="1"/>
            <p:nvPr/>
          </p:nvSpPr>
          <p:spPr>
            <a:xfrm>
              <a:off x="1925126" y="217866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JDK1.8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40612" y="2653391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97287" y="3786941"/>
            <a:ext cx="3434380" cy="422384"/>
            <a:chOff x="197287" y="3786941"/>
            <a:chExt cx="3434380" cy="422384"/>
          </a:xfrm>
        </p:grpSpPr>
        <p:sp>
          <p:nvSpPr>
            <p:cNvPr id="80" name="文本框 79"/>
            <p:cNvSpPr txBox="1"/>
            <p:nvPr/>
          </p:nvSpPr>
          <p:spPr>
            <a:xfrm>
              <a:off x="1705266" y="3786941"/>
              <a:ext cx="538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墨刀</a:t>
              </a:r>
              <a:endPara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97287" y="420932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8089796" y="2195473"/>
            <a:ext cx="3434380" cy="485193"/>
            <a:chOff x="8089796" y="2195473"/>
            <a:chExt cx="3434380" cy="485193"/>
          </a:xfrm>
        </p:grpSpPr>
        <p:sp>
          <p:nvSpPr>
            <p:cNvPr id="84" name="文本框 83"/>
            <p:cNvSpPr txBox="1"/>
            <p:nvPr/>
          </p:nvSpPr>
          <p:spPr>
            <a:xfrm>
              <a:off x="9268831" y="2195473"/>
              <a:ext cx="76200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 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8089796" y="2680666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393357" y="3786949"/>
            <a:ext cx="3434380" cy="527636"/>
            <a:chOff x="8393357" y="3786949"/>
            <a:chExt cx="3434380" cy="527636"/>
          </a:xfrm>
        </p:grpSpPr>
        <p:sp>
          <p:nvSpPr>
            <p:cNvPr id="83" name="文本框 82"/>
            <p:cNvSpPr txBox="1"/>
            <p:nvPr/>
          </p:nvSpPr>
          <p:spPr>
            <a:xfrm>
              <a:off x="9580670" y="3786949"/>
              <a:ext cx="105092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  <a:r>
                <a:rPr lang="en-US" altLang="zh-CN" sz="1400" dirty="0" err="1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5.7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8393357" y="431458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8073043" y="5215561"/>
            <a:ext cx="3434380" cy="486363"/>
            <a:chOff x="8073043" y="5215561"/>
            <a:chExt cx="3434380" cy="486363"/>
          </a:xfrm>
        </p:grpSpPr>
        <p:sp>
          <p:nvSpPr>
            <p:cNvPr id="82" name="文本框 81"/>
            <p:cNvSpPr txBox="1"/>
            <p:nvPr/>
          </p:nvSpPr>
          <p:spPr>
            <a:xfrm>
              <a:off x="9241127" y="5215561"/>
              <a:ext cx="111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 8.0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073043" y="5701924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31588" y="5226447"/>
            <a:ext cx="3434380" cy="488313"/>
            <a:chOff x="631588" y="5226447"/>
            <a:chExt cx="3434380" cy="488313"/>
          </a:xfrm>
        </p:grpSpPr>
        <p:sp>
          <p:nvSpPr>
            <p:cNvPr id="81" name="文本框 80"/>
            <p:cNvSpPr txBox="1"/>
            <p:nvPr/>
          </p:nvSpPr>
          <p:spPr>
            <a:xfrm>
              <a:off x="1997916" y="522644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Junit4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31588" y="5714760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75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250"/>
                            </p:stCondLst>
                            <p:childTnLst>
                              <p:par>
                                <p:cTn id="52" presetID="5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730825" y="32514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基本功能需求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5789447" y="4897682"/>
            <a:ext cx="2766724" cy="196845"/>
            <a:chOff x="3354176" y="6292409"/>
            <a:chExt cx="5466771" cy="221240"/>
          </a:xfrm>
        </p:grpSpPr>
        <p:cxnSp>
          <p:nvCxnSpPr>
            <p:cNvPr id="141" name="直接连接符 140"/>
            <p:cNvCxnSpPr/>
            <p:nvPr/>
          </p:nvCxnSpPr>
          <p:spPr>
            <a:xfrm flipH="1">
              <a:off x="3354176" y="6513647"/>
              <a:ext cx="5308513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8662689" y="6292409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接连接符 142"/>
          <p:cNvCxnSpPr/>
          <p:nvPr/>
        </p:nvCxnSpPr>
        <p:spPr>
          <a:xfrm rot="10800000" flipV="1">
            <a:off x="5770381" y="2188025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75"/>
          <p:cNvSpPr txBox="1"/>
          <p:nvPr/>
        </p:nvSpPr>
        <p:spPr>
          <a:xfrm>
            <a:off x="9327351" y="2499455"/>
            <a:ext cx="1307998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管理员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6" name="TextBox 75"/>
          <p:cNvSpPr txBox="1"/>
          <p:nvPr/>
        </p:nvSpPr>
        <p:spPr>
          <a:xfrm>
            <a:off x="615336" y="4493643"/>
            <a:ext cx="9195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871854" y="1883241"/>
            <a:ext cx="2264229" cy="2971788"/>
            <a:chOff x="3416300" y="-3752850"/>
            <a:chExt cx="5359400" cy="8286750"/>
          </a:xfrm>
        </p:grpSpPr>
        <p:grpSp>
          <p:nvGrpSpPr>
            <p:cNvPr id="120" name="Group 4"/>
            <p:cNvGrpSpPr>
              <a:grpSpLocks noChangeAspect="1"/>
            </p:cNvGrpSpPr>
            <p:nvPr/>
          </p:nvGrpSpPr>
          <p:grpSpPr bwMode="auto">
            <a:xfrm>
              <a:off x="5003800" y="2324100"/>
              <a:ext cx="2184400" cy="2209800"/>
              <a:chOff x="3152" y="1464"/>
              <a:chExt cx="1376" cy="1392"/>
            </a:xfrm>
          </p:grpSpPr>
          <p:sp>
            <p:nvSpPr>
              <p:cNvPr id="12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52" y="1464"/>
                <a:ext cx="1376" cy="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5"/>
              <p:cNvSpPr>
                <a:spLocks noChangeArrowheads="1"/>
              </p:cNvSpPr>
              <p:nvPr/>
            </p:nvSpPr>
            <p:spPr bwMode="auto">
              <a:xfrm>
                <a:off x="3152" y="1461"/>
                <a:ext cx="1376" cy="2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3257" y="1708"/>
                <a:ext cx="1145" cy="684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7"/>
              <p:cNvSpPr/>
              <p:nvPr/>
            </p:nvSpPr>
            <p:spPr bwMode="auto">
              <a:xfrm>
                <a:off x="3152" y="2392"/>
                <a:ext cx="1352" cy="461"/>
              </a:xfrm>
              <a:custGeom>
                <a:avLst/>
                <a:gdLst>
                  <a:gd name="T0" fmla="*/ 0 w 504"/>
                  <a:gd name="T1" fmla="*/ 0 h 172"/>
                  <a:gd name="T2" fmla="*/ 252 w 504"/>
                  <a:gd name="T3" fmla="*/ 172 h 172"/>
                  <a:gd name="T4" fmla="*/ 504 w 504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4" h="172">
                    <a:moveTo>
                      <a:pt x="0" y="0"/>
                    </a:moveTo>
                    <a:cubicBezTo>
                      <a:pt x="0" y="46"/>
                      <a:pt x="113" y="172"/>
                      <a:pt x="252" y="172"/>
                    </a:cubicBezTo>
                    <a:cubicBezTo>
                      <a:pt x="391" y="172"/>
                      <a:pt x="504" y="46"/>
                      <a:pt x="504" y="0"/>
                    </a:cubicBezTo>
                  </a:path>
                </a:pathLst>
              </a:custGeom>
              <a:gradFill flip="none" rotWithShape="1">
                <a:gsLst>
                  <a:gs pos="33000">
                    <a:srgbClr val="2F5597"/>
                  </a:gs>
                  <a:gs pos="2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35" name="Freeform 8"/>
              <p:cNvSpPr/>
              <p:nvPr/>
            </p:nvSpPr>
            <p:spPr bwMode="auto">
              <a:xfrm>
                <a:off x="3211" y="1724"/>
                <a:ext cx="1237" cy="250"/>
              </a:xfrm>
              <a:custGeom>
                <a:avLst/>
                <a:gdLst>
                  <a:gd name="T0" fmla="*/ 17 w 461"/>
                  <a:gd name="T1" fmla="*/ 93 h 93"/>
                  <a:gd name="T2" fmla="*/ 1 w 461"/>
                  <a:gd name="T3" fmla="*/ 79 h 93"/>
                  <a:gd name="T4" fmla="*/ 14 w 461"/>
                  <a:gd name="T5" fmla="*/ 61 h 93"/>
                  <a:gd name="T6" fmla="*/ 442 w 461"/>
                  <a:gd name="T7" fmla="*/ 2 h 93"/>
                  <a:gd name="T8" fmla="*/ 460 w 461"/>
                  <a:gd name="T9" fmla="*/ 15 h 93"/>
                  <a:gd name="T10" fmla="*/ 446 w 461"/>
                  <a:gd name="T11" fmla="*/ 33 h 93"/>
                  <a:gd name="T12" fmla="*/ 19 w 461"/>
                  <a:gd name="T13" fmla="*/ 93 h 93"/>
                  <a:gd name="T14" fmla="*/ 17 w 461"/>
                  <a:gd name="T1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3">
                    <a:moveTo>
                      <a:pt x="17" y="93"/>
                    </a:moveTo>
                    <a:cubicBezTo>
                      <a:pt x="9" y="93"/>
                      <a:pt x="2" y="87"/>
                      <a:pt x="1" y="79"/>
                    </a:cubicBezTo>
                    <a:cubicBezTo>
                      <a:pt x="0" y="70"/>
                      <a:pt x="6" y="62"/>
                      <a:pt x="14" y="61"/>
                    </a:cubicBezTo>
                    <a:cubicBezTo>
                      <a:pt x="442" y="2"/>
                      <a:pt x="442" y="2"/>
                      <a:pt x="442" y="2"/>
                    </a:cubicBezTo>
                    <a:cubicBezTo>
                      <a:pt x="450" y="0"/>
                      <a:pt x="458" y="7"/>
                      <a:pt x="460" y="15"/>
                    </a:cubicBezTo>
                    <a:cubicBezTo>
                      <a:pt x="461" y="24"/>
                      <a:pt x="455" y="32"/>
                      <a:pt x="446" y="3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3"/>
                      <a:pt x="17" y="93"/>
                      <a:pt x="17" y="9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9"/>
              <p:cNvSpPr/>
              <p:nvPr/>
            </p:nvSpPr>
            <p:spPr bwMode="auto">
              <a:xfrm>
                <a:off x="3211" y="1925"/>
                <a:ext cx="1237" cy="247"/>
              </a:xfrm>
              <a:custGeom>
                <a:avLst/>
                <a:gdLst>
                  <a:gd name="T0" fmla="*/ 17 w 461"/>
                  <a:gd name="T1" fmla="*/ 92 h 92"/>
                  <a:gd name="T2" fmla="*/ 1 w 461"/>
                  <a:gd name="T3" fmla="*/ 78 h 92"/>
                  <a:gd name="T4" fmla="*/ 14 w 461"/>
                  <a:gd name="T5" fmla="*/ 60 h 92"/>
                  <a:gd name="T6" fmla="*/ 442 w 461"/>
                  <a:gd name="T7" fmla="*/ 1 h 92"/>
                  <a:gd name="T8" fmla="*/ 460 w 461"/>
                  <a:gd name="T9" fmla="*/ 14 h 92"/>
                  <a:gd name="T10" fmla="*/ 446 w 461"/>
                  <a:gd name="T11" fmla="*/ 33 h 92"/>
                  <a:gd name="T12" fmla="*/ 19 w 461"/>
                  <a:gd name="T13" fmla="*/ 92 h 92"/>
                  <a:gd name="T14" fmla="*/ 17 w 461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2">
                    <a:moveTo>
                      <a:pt x="17" y="92"/>
                    </a:moveTo>
                    <a:cubicBezTo>
                      <a:pt x="9" y="92"/>
                      <a:pt x="2" y="86"/>
                      <a:pt x="1" y="78"/>
                    </a:cubicBezTo>
                    <a:cubicBezTo>
                      <a:pt x="0" y="69"/>
                      <a:pt x="6" y="61"/>
                      <a:pt x="14" y="60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50" y="0"/>
                      <a:pt x="458" y="6"/>
                      <a:pt x="460" y="14"/>
                    </a:cubicBezTo>
                    <a:cubicBezTo>
                      <a:pt x="461" y="23"/>
                      <a:pt x="455" y="31"/>
                      <a:pt x="446" y="33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8" y="92"/>
                      <a:pt x="17" y="92"/>
                      <a:pt x="17" y="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0"/>
              <p:cNvSpPr/>
              <p:nvPr/>
            </p:nvSpPr>
            <p:spPr bwMode="auto">
              <a:xfrm>
                <a:off x="3211" y="2124"/>
                <a:ext cx="1237" cy="246"/>
              </a:xfrm>
              <a:custGeom>
                <a:avLst/>
                <a:gdLst>
                  <a:gd name="T0" fmla="*/ 17 w 461"/>
                  <a:gd name="T1" fmla="*/ 92 h 92"/>
                  <a:gd name="T2" fmla="*/ 1 w 461"/>
                  <a:gd name="T3" fmla="*/ 78 h 92"/>
                  <a:gd name="T4" fmla="*/ 14 w 461"/>
                  <a:gd name="T5" fmla="*/ 60 h 92"/>
                  <a:gd name="T6" fmla="*/ 442 w 461"/>
                  <a:gd name="T7" fmla="*/ 1 h 92"/>
                  <a:gd name="T8" fmla="*/ 460 w 461"/>
                  <a:gd name="T9" fmla="*/ 15 h 92"/>
                  <a:gd name="T10" fmla="*/ 446 w 461"/>
                  <a:gd name="T11" fmla="*/ 33 h 92"/>
                  <a:gd name="T12" fmla="*/ 19 w 461"/>
                  <a:gd name="T13" fmla="*/ 92 h 92"/>
                  <a:gd name="T14" fmla="*/ 17 w 461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2">
                    <a:moveTo>
                      <a:pt x="17" y="92"/>
                    </a:moveTo>
                    <a:cubicBezTo>
                      <a:pt x="9" y="92"/>
                      <a:pt x="2" y="86"/>
                      <a:pt x="1" y="78"/>
                    </a:cubicBezTo>
                    <a:cubicBezTo>
                      <a:pt x="0" y="70"/>
                      <a:pt x="6" y="62"/>
                      <a:pt x="14" y="60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50" y="0"/>
                      <a:pt x="458" y="6"/>
                      <a:pt x="460" y="15"/>
                    </a:cubicBezTo>
                    <a:cubicBezTo>
                      <a:pt x="461" y="23"/>
                      <a:pt x="455" y="31"/>
                      <a:pt x="446" y="33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8" y="92"/>
                      <a:pt x="17" y="92"/>
                      <a:pt x="17" y="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1" name="Freeform 29"/>
            <p:cNvSpPr>
              <a:spLocks noEditPoints="1"/>
            </p:cNvSpPr>
            <p:nvPr/>
          </p:nvSpPr>
          <p:spPr bwMode="auto">
            <a:xfrm>
              <a:off x="3416300" y="-3752850"/>
              <a:ext cx="5359400" cy="6191250"/>
            </a:xfrm>
            <a:custGeom>
              <a:avLst/>
              <a:gdLst>
                <a:gd name="T0" fmla="*/ 638 w 1263"/>
                <a:gd name="T1" fmla="*/ 68 h 1459"/>
                <a:gd name="T2" fmla="*/ 1195 w 1263"/>
                <a:gd name="T3" fmla="*/ 646 h 1459"/>
                <a:gd name="T4" fmla="*/ 1053 w 1263"/>
                <a:gd name="T5" fmla="*/ 1008 h 1459"/>
                <a:gd name="T6" fmla="*/ 952 w 1263"/>
                <a:gd name="T7" fmla="*/ 1248 h 1459"/>
                <a:gd name="T8" fmla="*/ 884 w 1263"/>
                <a:gd name="T9" fmla="*/ 1391 h 1459"/>
                <a:gd name="T10" fmla="*/ 632 w 1263"/>
                <a:gd name="T11" fmla="*/ 1391 h 1459"/>
                <a:gd name="T12" fmla="*/ 380 w 1263"/>
                <a:gd name="T13" fmla="*/ 1391 h 1459"/>
                <a:gd name="T14" fmla="*/ 311 w 1263"/>
                <a:gd name="T15" fmla="*/ 1248 h 1459"/>
                <a:gd name="T16" fmla="*/ 210 w 1263"/>
                <a:gd name="T17" fmla="*/ 1008 h 1459"/>
                <a:gd name="T18" fmla="*/ 68 w 1263"/>
                <a:gd name="T19" fmla="*/ 646 h 1459"/>
                <a:gd name="T20" fmla="*/ 632 w 1263"/>
                <a:gd name="T21" fmla="*/ 68 h 1459"/>
                <a:gd name="T22" fmla="*/ 638 w 1263"/>
                <a:gd name="T23" fmla="*/ 68 h 1459"/>
                <a:gd name="T24" fmla="*/ 638 w 1263"/>
                <a:gd name="T25" fmla="*/ 0 h 1459"/>
                <a:gd name="T26" fmla="*/ 638 w 1263"/>
                <a:gd name="T27" fmla="*/ 68 h 1459"/>
                <a:gd name="T28" fmla="*/ 638 w 1263"/>
                <a:gd name="T29" fmla="*/ 0 h 1459"/>
                <a:gd name="T30" fmla="*/ 631 w 1263"/>
                <a:gd name="T31" fmla="*/ 0 h 1459"/>
                <a:gd name="T32" fmla="*/ 439 w 1263"/>
                <a:gd name="T33" fmla="*/ 31 h 1459"/>
                <a:gd name="T34" fmla="*/ 233 w 1263"/>
                <a:gd name="T35" fmla="*/ 135 h 1459"/>
                <a:gd name="T36" fmla="*/ 67 w 1263"/>
                <a:gd name="T37" fmla="*/ 336 h 1459"/>
                <a:gd name="T38" fmla="*/ 0 w 1263"/>
                <a:gd name="T39" fmla="*/ 646 h 1459"/>
                <a:gd name="T40" fmla="*/ 159 w 1263"/>
                <a:gd name="T41" fmla="*/ 1053 h 1459"/>
                <a:gd name="T42" fmla="*/ 239 w 1263"/>
                <a:gd name="T43" fmla="*/ 1188 h 1459"/>
                <a:gd name="T44" fmla="*/ 245 w 1263"/>
                <a:gd name="T45" fmla="*/ 1233 h 1459"/>
                <a:gd name="T46" fmla="*/ 245 w 1263"/>
                <a:gd name="T47" fmla="*/ 1233 h 1459"/>
                <a:gd name="T48" fmla="*/ 244 w 1263"/>
                <a:gd name="T49" fmla="*/ 1236 h 1459"/>
                <a:gd name="T50" fmla="*/ 273 w 1263"/>
                <a:gd name="T51" fmla="*/ 1399 h 1459"/>
                <a:gd name="T52" fmla="*/ 369 w 1263"/>
                <a:gd name="T53" fmla="*/ 1458 h 1459"/>
                <a:gd name="T54" fmla="*/ 374 w 1263"/>
                <a:gd name="T55" fmla="*/ 1459 h 1459"/>
                <a:gd name="T56" fmla="*/ 380 w 1263"/>
                <a:gd name="T57" fmla="*/ 1459 h 1459"/>
                <a:gd name="T58" fmla="*/ 632 w 1263"/>
                <a:gd name="T59" fmla="*/ 1459 h 1459"/>
                <a:gd name="T60" fmla="*/ 884 w 1263"/>
                <a:gd name="T61" fmla="*/ 1459 h 1459"/>
                <a:gd name="T62" fmla="*/ 889 w 1263"/>
                <a:gd name="T63" fmla="*/ 1459 h 1459"/>
                <a:gd name="T64" fmla="*/ 895 w 1263"/>
                <a:gd name="T65" fmla="*/ 1458 h 1459"/>
                <a:gd name="T66" fmla="*/ 991 w 1263"/>
                <a:gd name="T67" fmla="*/ 1399 h 1459"/>
                <a:gd name="T68" fmla="*/ 1019 w 1263"/>
                <a:gd name="T69" fmla="*/ 1236 h 1459"/>
                <a:gd name="T70" fmla="*/ 1018 w 1263"/>
                <a:gd name="T71" fmla="*/ 1233 h 1459"/>
                <a:gd name="T72" fmla="*/ 1018 w 1263"/>
                <a:gd name="T73" fmla="*/ 1232 h 1459"/>
                <a:gd name="T74" fmla="*/ 1024 w 1263"/>
                <a:gd name="T75" fmla="*/ 1187 h 1459"/>
                <a:gd name="T76" fmla="*/ 1104 w 1263"/>
                <a:gd name="T77" fmla="*/ 1053 h 1459"/>
                <a:gd name="T78" fmla="*/ 1263 w 1263"/>
                <a:gd name="T79" fmla="*/ 646 h 1459"/>
                <a:gd name="T80" fmla="*/ 1035 w 1263"/>
                <a:gd name="T81" fmla="*/ 138 h 1459"/>
                <a:gd name="T82" fmla="*/ 638 w 1263"/>
                <a:gd name="T83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3" h="1459">
                  <a:moveTo>
                    <a:pt x="638" y="68"/>
                  </a:moveTo>
                  <a:cubicBezTo>
                    <a:pt x="841" y="68"/>
                    <a:pt x="1195" y="203"/>
                    <a:pt x="1195" y="646"/>
                  </a:cubicBezTo>
                  <a:cubicBezTo>
                    <a:pt x="1195" y="744"/>
                    <a:pt x="1180" y="863"/>
                    <a:pt x="1053" y="1008"/>
                  </a:cubicBezTo>
                  <a:cubicBezTo>
                    <a:pt x="925" y="1154"/>
                    <a:pt x="952" y="1248"/>
                    <a:pt x="952" y="1248"/>
                  </a:cubicBezTo>
                  <a:cubicBezTo>
                    <a:pt x="952" y="1248"/>
                    <a:pt x="976" y="1376"/>
                    <a:pt x="884" y="1391"/>
                  </a:cubicBezTo>
                  <a:cubicBezTo>
                    <a:pt x="632" y="1391"/>
                    <a:pt x="632" y="1391"/>
                    <a:pt x="632" y="1391"/>
                  </a:cubicBezTo>
                  <a:cubicBezTo>
                    <a:pt x="380" y="1391"/>
                    <a:pt x="380" y="1391"/>
                    <a:pt x="380" y="1391"/>
                  </a:cubicBezTo>
                  <a:cubicBezTo>
                    <a:pt x="288" y="1376"/>
                    <a:pt x="311" y="1248"/>
                    <a:pt x="311" y="1248"/>
                  </a:cubicBezTo>
                  <a:cubicBezTo>
                    <a:pt x="311" y="1248"/>
                    <a:pt x="337" y="1155"/>
                    <a:pt x="210" y="1008"/>
                  </a:cubicBezTo>
                  <a:cubicBezTo>
                    <a:pt x="75" y="851"/>
                    <a:pt x="68" y="744"/>
                    <a:pt x="68" y="646"/>
                  </a:cubicBezTo>
                  <a:cubicBezTo>
                    <a:pt x="68" y="195"/>
                    <a:pt x="430" y="71"/>
                    <a:pt x="632" y="68"/>
                  </a:cubicBezTo>
                  <a:cubicBezTo>
                    <a:pt x="634" y="68"/>
                    <a:pt x="636" y="68"/>
                    <a:pt x="638" y="68"/>
                  </a:cubicBezTo>
                  <a:moveTo>
                    <a:pt x="638" y="0"/>
                  </a:moveTo>
                  <a:cubicBezTo>
                    <a:pt x="638" y="68"/>
                    <a:pt x="638" y="68"/>
                    <a:pt x="638" y="68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35" y="0"/>
                    <a:pt x="633" y="0"/>
                    <a:pt x="631" y="0"/>
                  </a:cubicBezTo>
                  <a:cubicBezTo>
                    <a:pt x="568" y="1"/>
                    <a:pt x="502" y="12"/>
                    <a:pt x="439" y="31"/>
                  </a:cubicBezTo>
                  <a:cubicBezTo>
                    <a:pt x="362" y="54"/>
                    <a:pt x="293" y="89"/>
                    <a:pt x="233" y="135"/>
                  </a:cubicBezTo>
                  <a:cubicBezTo>
                    <a:pt x="162" y="189"/>
                    <a:pt x="106" y="257"/>
                    <a:pt x="67" y="336"/>
                  </a:cubicBezTo>
                  <a:cubicBezTo>
                    <a:pt x="23" y="426"/>
                    <a:pt x="0" y="530"/>
                    <a:pt x="0" y="646"/>
                  </a:cubicBezTo>
                  <a:cubicBezTo>
                    <a:pt x="0" y="759"/>
                    <a:pt x="12" y="882"/>
                    <a:pt x="159" y="1053"/>
                  </a:cubicBezTo>
                  <a:cubicBezTo>
                    <a:pt x="210" y="1112"/>
                    <a:pt x="231" y="1159"/>
                    <a:pt x="239" y="1188"/>
                  </a:cubicBezTo>
                  <a:cubicBezTo>
                    <a:pt x="247" y="1214"/>
                    <a:pt x="245" y="1230"/>
                    <a:pt x="245" y="1233"/>
                  </a:cubicBezTo>
                  <a:cubicBezTo>
                    <a:pt x="245" y="1233"/>
                    <a:pt x="245" y="1233"/>
                    <a:pt x="245" y="1233"/>
                  </a:cubicBezTo>
                  <a:cubicBezTo>
                    <a:pt x="244" y="1236"/>
                    <a:pt x="244" y="1236"/>
                    <a:pt x="244" y="1236"/>
                  </a:cubicBezTo>
                  <a:cubicBezTo>
                    <a:pt x="241" y="1252"/>
                    <a:pt x="229" y="1336"/>
                    <a:pt x="273" y="1399"/>
                  </a:cubicBezTo>
                  <a:cubicBezTo>
                    <a:pt x="295" y="1431"/>
                    <a:pt x="328" y="1451"/>
                    <a:pt x="369" y="1458"/>
                  </a:cubicBezTo>
                  <a:cubicBezTo>
                    <a:pt x="374" y="1459"/>
                    <a:pt x="374" y="1459"/>
                    <a:pt x="374" y="1459"/>
                  </a:cubicBezTo>
                  <a:cubicBezTo>
                    <a:pt x="380" y="1459"/>
                    <a:pt x="380" y="1459"/>
                    <a:pt x="380" y="1459"/>
                  </a:cubicBezTo>
                  <a:cubicBezTo>
                    <a:pt x="632" y="1459"/>
                    <a:pt x="632" y="1459"/>
                    <a:pt x="632" y="1459"/>
                  </a:cubicBezTo>
                  <a:cubicBezTo>
                    <a:pt x="884" y="1459"/>
                    <a:pt x="884" y="1459"/>
                    <a:pt x="884" y="1459"/>
                  </a:cubicBezTo>
                  <a:cubicBezTo>
                    <a:pt x="889" y="1459"/>
                    <a:pt x="889" y="1459"/>
                    <a:pt x="889" y="1459"/>
                  </a:cubicBezTo>
                  <a:cubicBezTo>
                    <a:pt x="895" y="1458"/>
                    <a:pt x="895" y="1458"/>
                    <a:pt x="895" y="1458"/>
                  </a:cubicBezTo>
                  <a:cubicBezTo>
                    <a:pt x="935" y="1451"/>
                    <a:pt x="968" y="1431"/>
                    <a:pt x="991" y="1399"/>
                  </a:cubicBezTo>
                  <a:cubicBezTo>
                    <a:pt x="1035" y="1336"/>
                    <a:pt x="1022" y="1252"/>
                    <a:pt x="1019" y="1236"/>
                  </a:cubicBezTo>
                  <a:cubicBezTo>
                    <a:pt x="1018" y="1233"/>
                    <a:pt x="1018" y="1233"/>
                    <a:pt x="1018" y="1233"/>
                  </a:cubicBezTo>
                  <a:cubicBezTo>
                    <a:pt x="1018" y="1232"/>
                    <a:pt x="1018" y="1232"/>
                    <a:pt x="1018" y="1232"/>
                  </a:cubicBezTo>
                  <a:cubicBezTo>
                    <a:pt x="1018" y="1229"/>
                    <a:pt x="1016" y="1213"/>
                    <a:pt x="1024" y="1187"/>
                  </a:cubicBezTo>
                  <a:cubicBezTo>
                    <a:pt x="1032" y="1158"/>
                    <a:pt x="1052" y="1112"/>
                    <a:pt x="1104" y="1053"/>
                  </a:cubicBezTo>
                  <a:cubicBezTo>
                    <a:pt x="1244" y="893"/>
                    <a:pt x="1263" y="758"/>
                    <a:pt x="1263" y="646"/>
                  </a:cubicBezTo>
                  <a:cubicBezTo>
                    <a:pt x="1263" y="374"/>
                    <a:pt x="1139" y="219"/>
                    <a:pt x="1035" y="138"/>
                  </a:cubicBezTo>
                  <a:cubicBezTo>
                    <a:pt x="925" y="51"/>
                    <a:pt x="776" y="0"/>
                    <a:pt x="638" y="0"/>
                  </a:cubicBez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31622" y="1650042"/>
            <a:ext cx="2476207" cy="146097"/>
            <a:chOff x="1660364" y="2063703"/>
            <a:chExt cx="4866971" cy="221240"/>
          </a:xfrm>
        </p:grpSpPr>
        <p:cxnSp>
          <p:nvCxnSpPr>
            <p:cNvPr id="138" name="直接连接符 137"/>
            <p:cNvCxnSpPr/>
            <p:nvPr/>
          </p:nvCxnSpPr>
          <p:spPr>
            <a:xfrm flipH="1">
              <a:off x="1660364" y="2066558"/>
              <a:ext cx="4704346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H="1" flipV="1">
              <a:off x="6369077" y="2063703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 rot="10800000" flipV="1">
            <a:off x="5748609" y="2688772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V="1">
            <a:off x="5748609" y="3189517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V="1">
            <a:off x="5748608" y="3646719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V="1">
            <a:off x="5781266" y="4114807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V="1">
            <a:off x="5803038" y="4604667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75"/>
          <p:cNvSpPr txBox="1"/>
          <p:nvPr/>
        </p:nvSpPr>
        <p:spPr>
          <a:xfrm>
            <a:off x="5742505" y="3677216"/>
            <a:ext cx="171420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预约管理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5"/>
          <p:cNvSpPr txBox="1"/>
          <p:nvPr/>
        </p:nvSpPr>
        <p:spPr>
          <a:xfrm>
            <a:off x="5742505" y="2730159"/>
            <a:ext cx="17250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土地租借信息管理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5"/>
          <p:cNvSpPr txBox="1"/>
          <p:nvPr/>
        </p:nvSpPr>
        <p:spPr>
          <a:xfrm>
            <a:off x="5742505" y="1728674"/>
            <a:ext cx="171420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用户信息管理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5"/>
          <p:cNvSpPr txBox="1"/>
          <p:nvPr/>
        </p:nvSpPr>
        <p:spPr>
          <a:xfrm>
            <a:off x="5764277" y="4156187"/>
            <a:ext cx="171420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  <a:endParaRPr 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5"/>
          <p:cNvSpPr txBox="1"/>
          <p:nvPr/>
        </p:nvSpPr>
        <p:spPr>
          <a:xfrm>
            <a:off x="5742507" y="3209129"/>
            <a:ext cx="172509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种植信息管理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5"/>
          <p:cNvSpPr txBox="1"/>
          <p:nvPr/>
        </p:nvSpPr>
        <p:spPr>
          <a:xfrm>
            <a:off x="5731621" y="2272960"/>
            <a:ext cx="1703322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土地信息管理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5"/>
          <p:cNvSpPr txBox="1"/>
          <p:nvPr/>
        </p:nvSpPr>
        <p:spPr>
          <a:xfrm>
            <a:off x="5786049" y="4635158"/>
            <a:ext cx="1703322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营业统计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75"/>
          <p:cNvSpPr txBox="1"/>
          <p:nvPr/>
        </p:nvSpPr>
        <p:spPr>
          <a:xfrm>
            <a:off x="5709850" y="1217044"/>
            <a:ext cx="1703321" cy="37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055" y="3962413"/>
            <a:ext cx="1730832" cy="2307759"/>
            <a:chOff x="3416300" y="-3752850"/>
            <a:chExt cx="5359400" cy="8286750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5003800" y="2319338"/>
              <a:ext cx="2184400" cy="2214563"/>
              <a:chOff x="3152" y="1461"/>
              <a:chExt cx="1376" cy="1395"/>
            </a:xfrm>
          </p:grpSpPr>
          <p:sp>
            <p:nvSpPr>
              <p:cNvPr id="5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52" y="1464"/>
                <a:ext cx="1376" cy="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3152" y="1461"/>
                <a:ext cx="1376" cy="2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257" y="1708"/>
                <a:ext cx="1145" cy="684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3152" y="2392"/>
                <a:ext cx="1352" cy="461"/>
              </a:xfrm>
              <a:custGeom>
                <a:avLst/>
                <a:gdLst>
                  <a:gd name="T0" fmla="*/ 0 w 504"/>
                  <a:gd name="T1" fmla="*/ 0 h 172"/>
                  <a:gd name="T2" fmla="*/ 252 w 504"/>
                  <a:gd name="T3" fmla="*/ 172 h 172"/>
                  <a:gd name="T4" fmla="*/ 504 w 504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4" h="172">
                    <a:moveTo>
                      <a:pt x="0" y="0"/>
                    </a:moveTo>
                    <a:cubicBezTo>
                      <a:pt x="0" y="46"/>
                      <a:pt x="113" y="172"/>
                      <a:pt x="252" y="172"/>
                    </a:cubicBezTo>
                    <a:cubicBezTo>
                      <a:pt x="391" y="172"/>
                      <a:pt x="504" y="46"/>
                      <a:pt x="504" y="0"/>
                    </a:cubicBezTo>
                  </a:path>
                </a:pathLst>
              </a:custGeom>
              <a:gradFill flip="none" rotWithShape="1">
                <a:gsLst>
                  <a:gs pos="33000">
                    <a:srgbClr val="2F5597"/>
                  </a:gs>
                  <a:gs pos="2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3211" y="1724"/>
                <a:ext cx="1237" cy="250"/>
              </a:xfrm>
              <a:custGeom>
                <a:avLst/>
                <a:gdLst>
                  <a:gd name="T0" fmla="*/ 17 w 461"/>
                  <a:gd name="T1" fmla="*/ 93 h 93"/>
                  <a:gd name="T2" fmla="*/ 1 w 461"/>
                  <a:gd name="T3" fmla="*/ 79 h 93"/>
                  <a:gd name="T4" fmla="*/ 14 w 461"/>
                  <a:gd name="T5" fmla="*/ 61 h 93"/>
                  <a:gd name="T6" fmla="*/ 442 w 461"/>
                  <a:gd name="T7" fmla="*/ 2 h 93"/>
                  <a:gd name="T8" fmla="*/ 460 w 461"/>
                  <a:gd name="T9" fmla="*/ 15 h 93"/>
                  <a:gd name="T10" fmla="*/ 446 w 461"/>
                  <a:gd name="T11" fmla="*/ 33 h 93"/>
                  <a:gd name="T12" fmla="*/ 19 w 461"/>
                  <a:gd name="T13" fmla="*/ 93 h 93"/>
                  <a:gd name="T14" fmla="*/ 17 w 461"/>
                  <a:gd name="T1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3">
                    <a:moveTo>
                      <a:pt x="17" y="93"/>
                    </a:moveTo>
                    <a:cubicBezTo>
                      <a:pt x="9" y="93"/>
                      <a:pt x="2" y="87"/>
                      <a:pt x="1" y="79"/>
                    </a:cubicBezTo>
                    <a:cubicBezTo>
                      <a:pt x="0" y="70"/>
                      <a:pt x="6" y="62"/>
                      <a:pt x="14" y="61"/>
                    </a:cubicBezTo>
                    <a:cubicBezTo>
                      <a:pt x="442" y="2"/>
                      <a:pt x="442" y="2"/>
                      <a:pt x="442" y="2"/>
                    </a:cubicBezTo>
                    <a:cubicBezTo>
                      <a:pt x="450" y="0"/>
                      <a:pt x="458" y="7"/>
                      <a:pt x="460" y="15"/>
                    </a:cubicBezTo>
                    <a:cubicBezTo>
                      <a:pt x="461" y="24"/>
                      <a:pt x="455" y="32"/>
                      <a:pt x="446" y="3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3"/>
                      <a:pt x="17" y="93"/>
                      <a:pt x="17" y="9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3211" y="1925"/>
                <a:ext cx="1237" cy="247"/>
              </a:xfrm>
              <a:custGeom>
                <a:avLst/>
                <a:gdLst>
                  <a:gd name="T0" fmla="*/ 17 w 461"/>
                  <a:gd name="T1" fmla="*/ 92 h 92"/>
                  <a:gd name="T2" fmla="*/ 1 w 461"/>
                  <a:gd name="T3" fmla="*/ 78 h 92"/>
                  <a:gd name="T4" fmla="*/ 14 w 461"/>
                  <a:gd name="T5" fmla="*/ 60 h 92"/>
                  <a:gd name="T6" fmla="*/ 442 w 461"/>
                  <a:gd name="T7" fmla="*/ 1 h 92"/>
                  <a:gd name="T8" fmla="*/ 460 w 461"/>
                  <a:gd name="T9" fmla="*/ 14 h 92"/>
                  <a:gd name="T10" fmla="*/ 446 w 461"/>
                  <a:gd name="T11" fmla="*/ 33 h 92"/>
                  <a:gd name="T12" fmla="*/ 19 w 461"/>
                  <a:gd name="T13" fmla="*/ 92 h 92"/>
                  <a:gd name="T14" fmla="*/ 17 w 461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2">
                    <a:moveTo>
                      <a:pt x="17" y="92"/>
                    </a:moveTo>
                    <a:cubicBezTo>
                      <a:pt x="9" y="92"/>
                      <a:pt x="2" y="86"/>
                      <a:pt x="1" y="78"/>
                    </a:cubicBezTo>
                    <a:cubicBezTo>
                      <a:pt x="0" y="69"/>
                      <a:pt x="6" y="61"/>
                      <a:pt x="14" y="60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50" y="0"/>
                      <a:pt x="458" y="6"/>
                      <a:pt x="460" y="14"/>
                    </a:cubicBezTo>
                    <a:cubicBezTo>
                      <a:pt x="461" y="23"/>
                      <a:pt x="455" y="31"/>
                      <a:pt x="446" y="33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8" y="92"/>
                      <a:pt x="17" y="92"/>
                      <a:pt x="17" y="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3211" y="2124"/>
                <a:ext cx="1237" cy="246"/>
              </a:xfrm>
              <a:custGeom>
                <a:avLst/>
                <a:gdLst>
                  <a:gd name="T0" fmla="*/ 17 w 461"/>
                  <a:gd name="T1" fmla="*/ 92 h 92"/>
                  <a:gd name="T2" fmla="*/ 1 w 461"/>
                  <a:gd name="T3" fmla="*/ 78 h 92"/>
                  <a:gd name="T4" fmla="*/ 14 w 461"/>
                  <a:gd name="T5" fmla="*/ 60 h 92"/>
                  <a:gd name="T6" fmla="*/ 442 w 461"/>
                  <a:gd name="T7" fmla="*/ 1 h 92"/>
                  <a:gd name="T8" fmla="*/ 460 w 461"/>
                  <a:gd name="T9" fmla="*/ 15 h 92"/>
                  <a:gd name="T10" fmla="*/ 446 w 461"/>
                  <a:gd name="T11" fmla="*/ 33 h 92"/>
                  <a:gd name="T12" fmla="*/ 19 w 461"/>
                  <a:gd name="T13" fmla="*/ 92 h 92"/>
                  <a:gd name="T14" fmla="*/ 17 w 461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92">
                    <a:moveTo>
                      <a:pt x="17" y="92"/>
                    </a:moveTo>
                    <a:cubicBezTo>
                      <a:pt x="9" y="92"/>
                      <a:pt x="2" y="86"/>
                      <a:pt x="1" y="78"/>
                    </a:cubicBezTo>
                    <a:cubicBezTo>
                      <a:pt x="0" y="70"/>
                      <a:pt x="6" y="62"/>
                      <a:pt x="14" y="60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50" y="0"/>
                      <a:pt x="458" y="6"/>
                      <a:pt x="460" y="15"/>
                    </a:cubicBezTo>
                    <a:cubicBezTo>
                      <a:pt x="461" y="23"/>
                      <a:pt x="455" y="31"/>
                      <a:pt x="446" y="33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8" y="92"/>
                      <a:pt x="17" y="92"/>
                      <a:pt x="17" y="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3416300" y="-3752850"/>
              <a:ext cx="5359400" cy="6191250"/>
            </a:xfrm>
            <a:custGeom>
              <a:avLst/>
              <a:gdLst>
                <a:gd name="T0" fmla="*/ 638 w 1263"/>
                <a:gd name="T1" fmla="*/ 68 h 1459"/>
                <a:gd name="T2" fmla="*/ 1195 w 1263"/>
                <a:gd name="T3" fmla="*/ 646 h 1459"/>
                <a:gd name="T4" fmla="*/ 1053 w 1263"/>
                <a:gd name="T5" fmla="*/ 1008 h 1459"/>
                <a:gd name="T6" fmla="*/ 952 w 1263"/>
                <a:gd name="T7" fmla="*/ 1248 h 1459"/>
                <a:gd name="T8" fmla="*/ 884 w 1263"/>
                <a:gd name="T9" fmla="*/ 1391 h 1459"/>
                <a:gd name="T10" fmla="*/ 632 w 1263"/>
                <a:gd name="T11" fmla="*/ 1391 h 1459"/>
                <a:gd name="T12" fmla="*/ 380 w 1263"/>
                <a:gd name="T13" fmla="*/ 1391 h 1459"/>
                <a:gd name="T14" fmla="*/ 311 w 1263"/>
                <a:gd name="T15" fmla="*/ 1248 h 1459"/>
                <a:gd name="T16" fmla="*/ 210 w 1263"/>
                <a:gd name="T17" fmla="*/ 1008 h 1459"/>
                <a:gd name="T18" fmla="*/ 68 w 1263"/>
                <a:gd name="T19" fmla="*/ 646 h 1459"/>
                <a:gd name="T20" fmla="*/ 632 w 1263"/>
                <a:gd name="T21" fmla="*/ 68 h 1459"/>
                <a:gd name="T22" fmla="*/ 638 w 1263"/>
                <a:gd name="T23" fmla="*/ 68 h 1459"/>
                <a:gd name="T24" fmla="*/ 638 w 1263"/>
                <a:gd name="T25" fmla="*/ 0 h 1459"/>
                <a:gd name="T26" fmla="*/ 638 w 1263"/>
                <a:gd name="T27" fmla="*/ 68 h 1459"/>
                <a:gd name="T28" fmla="*/ 638 w 1263"/>
                <a:gd name="T29" fmla="*/ 0 h 1459"/>
                <a:gd name="T30" fmla="*/ 631 w 1263"/>
                <a:gd name="T31" fmla="*/ 0 h 1459"/>
                <a:gd name="T32" fmla="*/ 439 w 1263"/>
                <a:gd name="T33" fmla="*/ 31 h 1459"/>
                <a:gd name="T34" fmla="*/ 233 w 1263"/>
                <a:gd name="T35" fmla="*/ 135 h 1459"/>
                <a:gd name="T36" fmla="*/ 67 w 1263"/>
                <a:gd name="T37" fmla="*/ 336 h 1459"/>
                <a:gd name="T38" fmla="*/ 0 w 1263"/>
                <a:gd name="T39" fmla="*/ 646 h 1459"/>
                <a:gd name="T40" fmla="*/ 159 w 1263"/>
                <a:gd name="T41" fmla="*/ 1053 h 1459"/>
                <a:gd name="T42" fmla="*/ 239 w 1263"/>
                <a:gd name="T43" fmla="*/ 1188 h 1459"/>
                <a:gd name="T44" fmla="*/ 245 w 1263"/>
                <a:gd name="T45" fmla="*/ 1233 h 1459"/>
                <a:gd name="T46" fmla="*/ 245 w 1263"/>
                <a:gd name="T47" fmla="*/ 1233 h 1459"/>
                <a:gd name="T48" fmla="*/ 244 w 1263"/>
                <a:gd name="T49" fmla="*/ 1236 h 1459"/>
                <a:gd name="T50" fmla="*/ 273 w 1263"/>
                <a:gd name="T51" fmla="*/ 1399 h 1459"/>
                <a:gd name="T52" fmla="*/ 369 w 1263"/>
                <a:gd name="T53" fmla="*/ 1458 h 1459"/>
                <a:gd name="T54" fmla="*/ 374 w 1263"/>
                <a:gd name="T55" fmla="*/ 1459 h 1459"/>
                <a:gd name="T56" fmla="*/ 380 w 1263"/>
                <a:gd name="T57" fmla="*/ 1459 h 1459"/>
                <a:gd name="T58" fmla="*/ 632 w 1263"/>
                <a:gd name="T59" fmla="*/ 1459 h 1459"/>
                <a:gd name="T60" fmla="*/ 884 w 1263"/>
                <a:gd name="T61" fmla="*/ 1459 h 1459"/>
                <a:gd name="T62" fmla="*/ 889 w 1263"/>
                <a:gd name="T63" fmla="*/ 1459 h 1459"/>
                <a:gd name="T64" fmla="*/ 895 w 1263"/>
                <a:gd name="T65" fmla="*/ 1458 h 1459"/>
                <a:gd name="T66" fmla="*/ 991 w 1263"/>
                <a:gd name="T67" fmla="*/ 1399 h 1459"/>
                <a:gd name="T68" fmla="*/ 1019 w 1263"/>
                <a:gd name="T69" fmla="*/ 1236 h 1459"/>
                <a:gd name="T70" fmla="*/ 1018 w 1263"/>
                <a:gd name="T71" fmla="*/ 1233 h 1459"/>
                <a:gd name="T72" fmla="*/ 1018 w 1263"/>
                <a:gd name="T73" fmla="*/ 1232 h 1459"/>
                <a:gd name="T74" fmla="*/ 1024 w 1263"/>
                <a:gd name="T75" fmla="*/ 1187 h 1459"/>
                <a:gd name="T76" fmla="*/ 1104 w 1263"/>
                <a:gd name="T77" fmla="*/ 1053 h 1459"/>
                <a:gd name="T78" fmla="*/ 1263 w 1263"/>
                <a:gd name="T79" fmla="*/ 646 h 1459"/>
                <a:gd name="T80" fmla="*/ 1035 w 1263"/>
                <a:gd name="T81" fmla="*/ 138 h 1459"/>
                <a:gd name="T82" fmla="*/ 638 w 1263"/>
                <a:gd name="T83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3" h="1459">
                  <a:moveTo>
                    <a:pt x="638" y="68"/>
                  </a:moveTo>
                  <a:cubicBezTo>
                    <a:pt x="841" y="68"/>
                    <a:pt x="1195" y="203"/>
                    <a:pt x="1195" y="646"/>
                  </a:cubicBezTo>
                  <a:cubicBezTo>
                    <a:pt x="1195" y="744"/>
                    <a:pt x="1180" y="863"/>
                    <a:pt x="1053" y="1008"/>
                  </a:cubicBezTo>
                  <a:cubicBezTo>
                    <a:pt x="925" y="1154"/>
                    <a:pt x="952" y="1248"/>
                    <a:pt x="952" y="1248"/>
                  </a:cubicBezTo>
                  <a:cubicBezTo>
                    <a:pt x="952" y="1248"/>
                    <a:pt x="976" y="1376"/>
                    <a:pt x="884" y="1391"/>
                  </a:cubicBezTo>
                  <a:cubicBezTo>
                    <a:pt x="632" y="1391"/>
                    <a:pt x="632" y="1391"/>
                    <a:pt x="632" y="1391"/>
                  </a:cubicBezTo>
                  <a:cubicBezTo>
                    <a:pt x="380" y="1391"/>
                    <a:pt x="380" y="1391"/>
                    <a:pt x="380" y="1391"/>
                  </a:cubicBezTo>
                  <a:cubicBezTo>
                    <a:pt x="288" y="1376"/>
                    <a:pt x="311" y="1248"/>
                    <a:pt x="311" y="1248"/>
                  </a:cubicBezTo>
                  <a:cubicBezTo>
                    <a:pt x="311" y="1248"/>
                    <a:pt x="337" y="1155"/>
                    <a:pt x="210" y="1008"/>
                  </a:cubicBezTo>
                  <a:cubicBezTo>
                    <a:pt x="75" y="851"/>
                    <a:pt x="68" y="744"/>
                    <a:pt x="68" y="646"/>
                  </a:cubicBezTo>
                  <a:cubicBezTo>
                    <a:pt x="68" y="195"/>
                    <a:pt x="430" y="71"/>
                    <a:pt x="632" y="68"/>
                  </a:cubicBezTo>
                  <a:cubicBezTo>
                    <a:pt x="634" y="68"/>
                    <a:pt x="636" y="68"/>
                    <a:pt x="638" y="68"/>
                  </a:cubicBezTo>
                  <a:moveTo>
                    <a:pt x="638" y="0"/>
                  </a:moveTo>
                  <a:cubicBezTo>
                    <a:pt x="638" y="68"/>
                    <a:pt x="638" y="68"/>
                    <a:pt x="638" y="68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35" y="0"/>
                    <a:pt x="633" y="0"/>
                    <a:pt x="631" y="0"/>
                  </a:cubicBezTo>
                  <a:cubicBezTo>
                    <a:pt x="568" y="1"/>
                    <a:pt x="502" y="12"/>
                    <a:pt x="439" y="31"/>
                  </a:cubicBezTo>
                  <a:cubicBezTo>
                    <a:pt x="362" y="54"/>
                    <a:pt x="293" y="89"/>
                    <a:pt x="233" y="135"/>
                  </a:cubicBezTo>
                  <a:cubicBezTo>
                    <a:pt x="162" y="189"/>
                    <a:pt x="106" y="257"/>
                    <a:pt x="67" y="336"/>
                  </a:cubicBezTo>
                  <a:cubicBezTo>
                    <a:pt x="23" y="426"/>
                    <a:pt x="0" y="530"/>
                    <a:pt x="0" y="646"/>
                  </a:cubicBezTo>
                  <a:cubicBezTo>
                    <a:pt x="0" y="759"/>
                    <a:pt x="12" y="882"/>
                    <a:pt x="159" y="1053"/>
                  </a:cubicBezTo>
                  <a:cubicBezTo>
                    <a:pt x="210" y="1112"/>
                    <a:pt x="231" y="1159"/>
                    <a:pt x="239" y="1188"/>
                  </a:cubicBezTo>
                  <a:cubicBezTo>
                    <a:pt x="247" y="1214"/>
                    <a:pt x="245" y="1230"/>
                    <a:pt x="245" y="1233"/>
                  </a:cubicBezTo>
                  <a:cubicBezTo>
                    <a:pt x="245" y="1233"/>
                    <a:pt x="245" y="1233"/>
                    <a:pt x="245" y="1233"/>
                  </a:cubicBezTo>
                  <a:cubicBezTo>
                    <a:pt x="244" y="1236"/>
                    <a:pt x="244" y="1236"/>
                    <a:pt x="244" y="1236"/>
                  </a:cubicBezTo>
                  <a:cubicBezTo>
                    <a:pt x="241" y="1252"/>
                    <a:pt x="229" y="1336"/>
                    <a:pt x="273" y="1399"/>
                  </a:cubicBezTo>
                  <a:cubicBezTo>
                    <a:pt x="295" y="1431"/>
                    <a:pt x="328" y="1451"/>
                    <a:pt x="369" y="1458"/>
                  </a:cubicBezTo>
                  <a:cubicBezTo>
                    <a:pt x="374" y="1459"/>
                    <a:pt x="374" y="1459"/>
                    <a:pt x="374" y="1459"/>
                  </a:cubicBezTo>
                  <a:cubicBezTo>
                    <a:pt x="380" y="1459"/>
                    <a:pt x="380" y="1459"/>
                    <a:pt x="380" y="1459"/>
                  </a:cubicBezTo>
                  <a:cubicBezTo>
                    <a:pt x="632" y="1459"/>
                    <a:pt x="632" y="1459"/>
                    <a:pt x="632" y="1459"/>
                  </a:cubicBezTo>
                  <a:cubicBezTo>
                    <a:pt x="884" y="1459"/>
                    <a:pt x="884" y="1459"/>
                    <a:pt x="884" y="1459"/>
                  </a:cubicBezTo>
                  <a:cubicBezTo>
                    <a:pt x="889" y="1459"/>
                    <a:pt x="889" y="1459"/>
                    <a:pt x="889" y="1459"/>
                  </a:cubicBezTo>
                  <a:cubicBezTo>
                    <a:pt x="895" y="1458"/>
                    <a:pt x="895" y="1458"/>
                    <a:pt x="895" y="1458"/>
                  </a:cubicBezTo>
                  <a:cubicBezTo>
                    <a:pt x="935" y="1451"/>
                    <a:pt x="968" y="1431"/>
                    <a:pt x="991" y="1399"/>
                  </a:cubicBezTo>
                  <a:cubicBezTo>
                    <a:pt x="1035" y="1336"/>
                    <a:pt x="1022" y="1252"/>
                    <a:pt x="1019" y="1236"/>
                  </a:cubicBezTo>
                  <a:cubicBezTo>
                    <a:pt x="1018" y="1233"/>
                    <a:pt x="1018" y="1233"/>
                    <a:pt x="1018" y="1233"/>
                  </a:cubicBezTo>
                  <a:cubicBezTo>
                    <a:pt x="1018" y="1232"/>
                    <a:pt x="1018" y="1232"/>
                    <a:pt x="1018" y="1232"/>
                  </a:cubicBezTo>
                  <a:cubicBezTo>
                    <a:pt x="1018" y="1229"/>
                    <a:pt x="1016" y="1213"/>
                    <a:pt x="1024" y="1187"/>
                  </a:cubicBezTo>
                  <a:cubicBezTo>
                    <a:pt x="1032" y="1158"/>
                    <a:pt x="1052" y="1112"/>
                    <a:pt x="1104" y="1053"/>
                  </a:cubicBezTo>
                  <a:cubicBezTo>
                    <a:pt x="1244" y="893"/>
                    <a:pt x="1263" y="758"/>
                    <a:pt x="1263" y="646"/>
                  </a:cubicBezTo>
                  <a:cubicBezTo>
                    <a:pt x="1263" y="374"/>
                    <a:pt x="1139" y="219"/>
                    <a:pt x="1035" y="138"/>
                  </a:cubicBezTo>
                  <a:cubicBezTo>
                    <a:pt x="925" y="51"/>
                    <a:pt x="776" y="0"/>
                    <a:pt x="638" y="0"/>
                  </a:cubicBez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2264229" y="3740100"/>
            <a:ext cx="2476794" cy="342043"/>
            <a:chOff x="1660364" y="2063703"/>
            <a:chExt cx="4866971" cy="221240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1660364" y="2066558"/>
              <a:ext cx="4704346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6369077" y="2063703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/>
          <p:cNvCxnSpPr/>
          <p:nvPr/>
        </p:nvCxnSpPr>
        <p:spPr>
          <a:xfrm rot="10800000" flipV="1">
            <a:off x="2554376" y="4437650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 flipH="1">
            <a:off x="2362203" y="5312215"/>
            <a:ext cx="2393126" cy="261256"/>
            <a:chOff x="3354176" y="6292409"/>
            <a:chExt cx="5466771" cy="221240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3354176" y="6513647"/>
              <a:ext cx="5308513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8662689" y="6292409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5"/>
          <p:cNvSpPr txBox="1"/>
          <p:nvPr/>
        </p:nvSpPr>
        <p:spPr>
          <a:xfrm>
            <a:off x="3027882" y="3907629"/>
            <a:ext cx="170332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租借土地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2870" y="3296223"/>
            <a:ext cx="170332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2850" y="5103243"/>
            <a:ext cx="170332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查看订单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42920" y="4572000"/>
            <a:ext cx="14014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修改个人信息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0800000" flipV="1">
            <a:off x="2579141" y="4996450"/>
            <a:ext cx="2176193" cy="775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5" grpId="0"/>
      <p:bldP spid="1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5" grpId="0"/>
      <p:bldP spid="76" grpId="0"/>
      <p:bldP spid="77" grpId="0"/>
    </p:bldLst>
  </p:timing>
</p:sld>
</file>

<file path=ppt/tags/tag1.xml><?xml version="1.0" encoding="utf-8"?>
<p:tagLst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自定义</PresentationFormat>
  <Paragraphs>327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汉仪菱心体简</vt:lpstr>
      <vt:lpstr>微软雅黑</vt:lpstr>
      <vt:lpstr>Adobe Caslon Pro Bold</vt:lpstr>
      <vt:lpstr>Kozuka Gothic Pro B</vt:lpstr>
      <vt:lpstr>Kozuka Mincho Pro H</vt:lpstr>
      <vt:lpstr>Yu Gothic UI Semibold</vt:lpstr>
      <vt:lpstr>新宋体</vt:lpstr>
      <vt:lpstr>Agency FB</vt:lpstr>
      <vt:lpstr>苹方 常规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</dc:creator>
  <cp:lastModifiedBy>思思吖</cp:lastModifiedBy>
  <cp:revision>69</cp:revision>
  <dcterms:created xsi:type="dcterms:W3CDTF">2016-05-06T03:10:00Z</dcterms:created>
  <dcterms:modified xsi:type="dcterms:W3CDTF">2020-07-06T08:09:03Z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