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5" r:id="rId10"/>
    <p:sldId id="266" r:id="rId11"/>
    <p:sldId id="264" r:id="rId12"/>
    <p:sldId id="267" r:id="rId13"/>
    <p:sldId id="268" r:id="rId14"/>
    <p:sldId id="269" r:id="rId15"/>
    <p:sldId id="270"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AD9A33-2941-4F87-83CB-2F8CD6EC858D}" v="18" dt="2025-04-11T09:27:07.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Penelle" userId="f5bd9662e5605109" providerId="LiveId" clId="{C74E9CC5-9887-4C91-B0A2-448B9EA34CF5}"/>
    <pc:docChg chg="undo custSel modSld">
      <pc:chgData name="Simon Penelle" userId="f5bd9662e5605109" providerId="LiveId" clId="{C74E9CC5-9887-4C91-B0A2-448B9EA34CF5}" dt="2025-04-07T09:58:54.386" v="291" actId="27636"/>
      <pc:docMkLst>
        <pc:docMk/>
      </pc:docMkLst>
      <pc:sldChg chg="modSp mod">
        <pc:chgData name="Simon Penelle" userId="f5bd9662e5605109" providerId="LiveId" clId="{C74E9CC5-9887-4C91-B0A2-448B9EA34CF5}" dt="2025-04-07T08:56:24.265" v="112" actId="20577"/>
        <pc:sldMkLst>
          <pc:docMk/>
          <pc:sldMk cId="430918806" sldId="258"/>
        </pc:sldMkLst>
        <pc:spChg chg="mod">
          <ac:chgData name="Simon Penelle" userId="f5bd9662e5605109" providerId="LiveId" clId="{C74E9CC5-9887-4C91-B0A2-448B9EA34CF5}" dt="2025-04-07T08:56:24.265" v="112" actId="20577"/>
          <ac:spMkLst>
            <pc:docMk/>
            <pc:sldMk cId="430918806" sldId="258"/>
            <ac:spMk id="7" creationId="{DF7F748D-E157-6E03-A293-269FA9FBBEE8}"/>
          </ac:spMkLst>
        </pc:spChg>
      </pc:sldChg>
      <pc:sldChg chg="modSp mod">
        <pc:chgData name="Simon Penelle" userId="f5bd9662e5605109" providerId="LiveId" clId="{C74E9CC5-9887-4C91-B0A2-448B9EA34CF5}" dt="2025-04-07T09:58:54.386" v="291" actId="27636"/>
        <pc:sldMkLst>
          <pc:docMk/>
          <pc:sldMk cId="210586465" sldId="260"/>
        </pc:sldMkLst>
        <pc:spChg chg="mod">
          <ac:chgData name="Simon Penelle" userId="f5bd9662e5605109" providerId="LiveId" clId="{C74E9CC5-9887-4C91-B0A2-448B9EA34CF5}" dt="2025-04-07T09:58:54.386" v="291" actId="27636"/>
          <ac:spMkLst>
            <pc:docMk/>
            <pc:sldMk cId="210586465" sldId="260"/>
            <ac:spMk id="3" creationId="{5D435A2B-1E51-4474-E82B-B91C5CA72E15}"/>
          </ac:spMkLst>
        </pc:spChg>
      </pc:sldChg>
    </pc:docChg>
  </pc:docChgLst>
  <pc:docChgLst>
    <pc:chgData name="Simon Penelle" userId="f5bd9662e5605109" providerId="LiveId" clId="{57AD9A33-2941-4F87-83CB-2F8CD6EC858D}"/>
    <pc:docChg chg="undo custSel addSld modSld">
      <pc:chgData name="Simon Penelle" userId="f5bd9662e5605109" providerId="LiveId" clId="{57AD9A33-2941-4F87-83CB-2F8CD6EC858D}" dt="2025-04-11T09:34:35.563" v="1260" actId="20577"/>
      <pc:docMkLst>
        <pc:docMk/>
      </pc:docMkLst>
      <pc:sldChg chg="modSp mod">
        <pc:chgData name="Simon Penelle" userId="f5bd9662e5605109" providerId="LiveId" clId="{57AD9A33-2941-4F87-83CB-2F8CD6EC858D}" dt="2025-04-11T07:52:55.414" v="1197" actId="790"/>
        <pc:sldMkLst>
          <pc:docMk/>
          <pc:sldMk cId="168429198" sldId="256"/>
        </pc:sldMkLst>
        <pc:spChg chg="mod">
          <ac:chgData name="Simon Penelle" userId="f5bd9662e5605109" providerId="LiveId" clId="{57AD9A33-2941-4F87-83CB-2F8CD6EC858D}" dt="2025-04-11T07:52:55.414" v="1197" actId="790"/>
          <ac:spMkLst>
            <pc:docMk/>
            <pc:sldMk cId="168429198" sldId="256"/>
            <ac:spMk id="2" creationId="{938CEC00-2F3D-8646-FE4F-BB6D1D5B3682}"/>
          </ac:spMkLst>
        </pc:spChg>
        <pc:spChg chg="mod">
          <ac:chgData name="Simon Penelle" userId="f5bd9662e5605109" providerId="LiveId" clId="{57AD9A33-2941-4F87-83CB-2F8CD6EC858D}" dt="2025-04-11T07:52:55.414" v="1197" actId="790"/>
          <ac:spMkLst>
            <pc:docMk/>
            <pc:sldMk cId="168429198" sldId="256"/>
            <ac:spMk id="3" creationId="{AE03419F-74D8-B7E0-525D-C27BE84C88E6}"/>
          </ac:spMkLst>
        </pc:spChg>
      </pc:sldChg>
      <pc:sldChg chg="modSp mod">
        <pc:chgData name="Simon Penelle" userId="f5bd9662e5605109" providerId="LiveId" clId="{57AD9A33-2941-4F87-83CB-2F8CD6EC858D}" dt="2025-04-11T07:52:55.414" v="1197" actId="790"/>
        <pc:sldMkLst>
          <pc:docMk/>
          <pc:sldMk cId="1147411859" sldId="257"/>
        </pc:sldMkLst>
        <pc:spChg chg="mod">
          <ac:chgData name="Simon Penelle" userId="f5bd9662e5605109" providerId="LiveId" clId="{57AD9A33-2941-4F87-83CB-2F8CD6EC858D}" dt="2025-04-11T07:52:55.414" v="1197" actId="790"/>
          <ac:spMkLst>
            <pc:docMk/>
            <pc:sldMk cId="1147411859" sldId="257"/>
            <ac:spMk id="2" creationId="{CD847314-E720-3B13-5EF8-F235E1BD5D9A}"/>
          </ac:spMkLst>
        </pc:spChg>
        <pc:spChg chg="mod">
          <ac:chgData name="Simon Penelle" userId="f5bd9662e5605109" providerId="LiveId" clId="{57AD9A33-2941-4F87-83CB-2F8CD6EC858D}" dt="2025-04-11T07:52:55.414" v="1197" actId="790"/>
          <ac:spMkLst>
            <pc:docMk/>
            <pc:sldMk cId="1147411859" sldId="257"/>
            <ac:spMk id="3" creationId="{77349B2D-434E-48D0-3B00-FB9F1CF47676}"/>
          </ac:spMkLst>
        </pc:spChg>
      </pc:sldChg>
      <pc:sldChg chg="modSp mod">
        <pc:chgData name="Simon Penelle" userId="f5bd9662e5605109" providerId="LiveId" clId="{57AD9A33-2941-4F87-83CB-2F8CD6EC858D}" dt="2025-04-11T07:52:55.414" v="1197" actId="790"/>
        <pc:sldMkLst>
          <pc:docMk/>
          <pc:sldMk cId="430918806" sldId="258"/>
        </pc:sldMkLst>
        <pc:spChg chg="mod">
          <ac:chgData name="Simon Penelle" userId="f5bd9662e5605109" providerId="LiveId" clId="{57AD9A33-2941-4F87-83CB-2F8CD6EC858D}" dt="2025-04-11T07:52:55.414" v="1197" actId="790"/>
          <ac:spMkLst>
            <pc:docMk/>
            <pc:sldMk cId="430918806" sldId="258"/>
            <ac:spMk id="2" creationId="{340EEC42-FBDC-4097-DE0B-E415E84E4459}"/>
          </ac:spMkLst>
        </pc:spChg>
        <pc:spChg chg="mod">
          <ac:chgData name="Simon Penelle" userId="f5bd9662e5605109" providerId="LiveId" clId="{57AD9A33-2941-4F87-83CB-2F8CD6EC858D}" dt="2025-04-11T07:52:55.414" v="1197" actId="790"/>
          <ac:spMkLst>
            <pc:docMk/>
            <pc:sldMk cId="430918806" sldId="258"/>
            <ac:spMk id="6" creationId="{2F3F7656-41E4-1111-10E1-F1C8C52B838C}"/>
          </ac:spMkLst>
        </pc:spChg>
        <pc:spChg chg="mod">
          <ac:chgData name="Simon Penelle" userId="f5bd9662e5605109" providerId="LiveId" clId="{57AD9A33-2941-4F87-83CB-2F8CD6EC858D}" dt="2025-04-11T07:52:55.414" v="1197" actId="790"/>
          <ac:spMkLst>
            <pc:docMk/>
            <pc:sldMk cId="430918806" sldId="258"/>
            <ac:spMk id="7" creationId="{DF7F748D-E157-6E03-A293-269FA9FBBEE8}"/>
          </ac:spMkLst>
        </pc:spChg>
      </pc:sldChg>
      <pc:sldChg chg="modSp mod">
        <pc:chgData name="Simon Penelle" userId="f5bd9662e5605109" providerId="LiveId" clId="{57AD9A33-2941-4F87-83CB-2F8CD6EC858D}" dt="2025-04-11T07:52:55.414" v="1197" actId="790"/>
        <pc:sldMkLst>
          <pc:docMk/>
          <pc:sldMk cId="2823147366" sldId="259"/>
        </pc:sldMkLst>
        <pc:spChg chg="mod">
          <ac:chgData name="Simon Penelle" userId="f5bd9662e5605109" providerId="LiveId" clId="{57AD9A33-2941-4F87-83CB-2F8CD6EC858D}" dt="2025-04-11T07:52:55.414" v="1197" actId="790"/>
          <ac:spMkLst>
            <pc:docMk/>
            <pc:sldMk cId="2823147366" sldId="259"/>
            <ac:spMk id="3" creationId="{98430E87-4032-820A-8B93-34E3B9491E61}"/>
          </ac:spMkLst>
        </pc:spChg>
        <pc:spChg chg="mod">
          <ac:chgData name="Simon Penelle" userId="f5bd9662e5605109" providerId="LiveId" clId="{57AD9A33-2941-4F87-83CB-2F8CD6EC858D}" dt="2025-04-11T07:52:55.414" v="1197" actId="790"/>
          <ac:spMkLst>
            <pc:docMk/>
            <pc:sldMk cId="2823147366" sldId="259"/>
            <ac:spMk id="6" creationId="{AF40D067-7DAB-2F7B-29E3-962AD7651153}"/>
          </ac:spMkLst>
        </pc:spChg>
        <pc:spChg chg="mod">
          <ac:chgData name="Simon Penelle" userId="f5bd9662e5605109" providerId="LiveId" clId="{57AD9A33-2941-4F87-83CB-2F8CD6EC858D}" dt="2025-04-11T07:52:55.414" v="1197" actId="790"/>
          <ac:spMkLst>
            <pc:docMk/>
            <pc:sldMk cId="2823147366" sldId="259"/>
            <ac:spMk id="9" creationId="{0AFFC94E-722B-4CAC-31BD-098A89B72CB8}"/>
          </ac:spMkLst>
        </pc:spChg>
      </pc:sldChg>
      <pc:sldChg chg="modSp mod">
        <pc:chgData name="Simon Penelle" userId="f5bd9662e5605109" providerId="LiveId" clId="{57AD9A33-2941-4F87-83CB-2F8CD6EC858D}" dt="2025-04-11T07:52:55.414" v="1197" actId="790"/>
        <pc:sldMkLst>
          <pc:docMk/>
          <pc:sldMk cId="210586465" sldId="260"/>
        </pc:sldMkLst>
        <pc:spChg chg="mod">
          <ac:chgData name="Simon Penelle" userId="f5bd9662e5605109" providerId="LiveId" clId="{57AD9A33-2941-4F87-83CB-2F8CD6EC858D}" dt="2025-04-11T07:52:55.414" v="1197" actId="790"/>
          <ac:spMkLst>
            <pc:docMk/>
            <pc:sldMk cId="210586465" sldId="260"/>
            <ac:spMk id="2" creationId="{7749B838-5537-B794-5599-20D910DE5E74}"/>
          </ac:spMkLst>
        </pc:spChg>
        <pc:spChg chg="mod">
          <ac:chgData name="Simon Penelle" userId="f5bd9662e5605109" providerId="LiveId" clId="{57AD9A33-2941-4F87-83CB-2F8CD6EC858D}" dt="2025-04-11T07:52:55.414" v="1197" actId="790"/>
          <ac:spMkLst>
            <pc:docMk/>
            <pc:sldMk cId="210586465" sldId="260"/>
            <ac:spMk id="3" creationId="{5D435A2B-1E51-4474-E82B-B91C5CA72E15}"/>
          </ac:spMkLst>
        </pc:spChg>
      </pc:sldChg>
      <pc:sldChg chg="modSp mod">
        <pc:chgData name="Simon Penelle" userId="f5bd9662e5605109" providerId="LiveId" clId="{57AD9A33-2941-4F87-83CB-2F8CD6EC858D}" dt="2025-04-11T07:52:55.414" v="1197" actId="790"/>
        <pc:sldMkLst>
          <pc:docMk/>
          <pc:sldMk cId="3652262270" sldId="261"/>
        </pc:sldMkLst>
        <pc:spChg chg="mod">
          <ac:chgData name="Simon Penelle" userId="f5bd9662e5605109" providerId="LiveId" clId="{57AD9A33-2941-4F87-83CB-2F8CD6EC858D}" dt="2025-04-11T07:52:55.414" v="1197" actId="790"/>
          <ac:spMkLst>
            <pc:docMk/>
            <pc:sldMk cId="3652262270" sldId="261"/>
            <ac:spMk id="13" creationId="{D311799D-8E37-6351-3660-7A2572D9E981}"/>
          </ac:spMkLst>
        </pc:spChg>
        <pc:spChg chg="mod">
          <ac:chgData name="Simon Penelle" userId="f5bd9662e5605109" providerId="LiveId" clId="{57AD9A33-2941-4F87-83CB-2F8CD6EC858D}" dt="2025-04-11T07:52:55.414" v="1197" actId="790"/>
          <ac:spMkLst>
            <pc:docMk/>
            <pc:sldMk cId="3652262270" sldId="261"/>
            <ac:spMk id="14" creationId="{301855D6-9484-C43C-4F28-42D935B01F4A}"/>
          </ac:spMkLst>
        </pc:spChg>
      </pc:sldChg>
      <pc:sldChg chg="modSp mod">
        <pc:chgData name="Simon Penelle" userId="f5bd9662e5605109" providerId="LiveId" clId="{57AD9A33-2941-4F87-83CB-2F8CD6EC858D}" dt="2025-04-11T07:52:55.414" v="1197" actId="790"/>
        <pc:sldMkLst>
          <pc:docMk/>
          <pc:sldMk cId="44668822" sldId="262"/>
        </pc:sldMkLst>
        <pc:spChg chg="mod">
          <ac:chgData name="Simon Penelle" userId="f5bd9662e5605109" providerId="LiveId" clId="{57AD9A33-2941-4F87-83CB-2F8CD6EC858D}" dt="2025-04-11T07:52:55.414" v="1197" actId="790"/>
          <ac:spMkLst>
            <pc:docMk/>
            <pc:sldMk cId="44668822" sldId="262"/>
            <ac:spMk id="2" creationId="{CCCF3091-46AF-86C4-DE20-5D153733AF9B}"/>
          </ac:spMkLst>
        </pc:spChg>
        <pc:spChg chg="mod">
          <ac:chgData name="Simon Penelle" userId="f5bd9662e5605109" providerId="LiveId" clId="{57AD9A33-2941-4F87-83CB-2F8CD6EC858D}" dt="2025-04-11T07:52:55.414" v="1197" actId="790"/>
          <ac:spMkLst>
            <pc:docMk/>
            <pc:sldMk cId="44668822" sldId="262"/>
            <ac:spMk id="3" creationId="{08F7C456-FB8D-35F4-E7A6-C4E41C11BD8D}"/>
          </ac:spMkLst>
        </pc:spChg>
      </pc:sldChg>
      <pc:sldChg chg="addSp delSp modSp new mod">
        <pc:chgData name="Simon Penelle" userId="f5bd9662e5605109" providerId="LiveId" clId="{57AD9A33-2941-4F87-83CB-2F8CD6EC858D}" dt="2025-04-11T09:34:35.563" v="1260" actId="20577"/>
        <pc:sldMkLst>
          <pc:docMk/>
          <pc:sldMk cId="1631932076" sldId="263"/>
        </pc:sldMkLst>
        <pc:spChg chg="mod">
          <ac:chgData name="Simon Penelle" userId="f5bd9662e5605109" providerId="LiveId" clId="{57AD9A33-2941-4F87-83CB-2F8CD6EC858D}" dt="2025-04-11T07:52:55.414" v="1197" actId="790"/>
          <ac:spMkLst>
            <pc:docMk/>
            <pc:sldMk cId="1631932076" sldId="263"/>
            <ac:spMk id="2" creationId="{5433A5E8-9BC9-414C-A40F-34C1C800647D}"/>
          </ac:spMkLst>
        </pc:spChg>
        <pc:spChg chg="mod">
          <ac:chgData name="Simon Penelle" userId="f5bd9662e5605109" providerId="LiveId" clId="{57AD9A33-2941-4F87-83CB-2F8CD6EC858D}" dt="2025-04-11T09:34:35.563" v="1260" actId="20577"/>
          <ac:spMkLst>
            <pc:docMk/>
            <pc:sldMk cId="1631932076" sldId="263"/>
            <ac:spMk id="3" creationId="{4C300A67-FA5C-6F56-5387-821783140E08}"/>
          </ac:spMkLst>
        </pc:spChg>
        <pc:picChg chg="add">
          <ac:chgData name="Simon Penelle" userId="f5bd9662e5605109" providerId="LiveId" clId="{57AD9A33-2941-4F87-83CB-2F8CD6EC858D}" dt="2025-04-08T07:55:45.964" v="405"/>
          <ac:picMkLst>
            <pc:docMk/>
            <pc:sldMk cId="1631932076" sldId="263"/>
            <ac:picMk id="1029" creationId="{FEE65239-AECE-D7AF-8AF8-5ADB205ED44D}"/>
          </ac:picMkLst>
        </pc:picChg>
        <pc:picChg chg="add">
          <ac:chgData name="Simon Penelle" userId="f5bd9662e5605109" providerId="LiveId" clId="{57AD9A33-2941-4F87-83CB-2F8CD6EC858D}" dt="2025-04-08T07:55:45.964" v="405"/>
          <ac:picMkLst>
            <pc:docMk/>
            <pc:sldMk cId="1631932076" sldId="263"/>
            <ac:picMk id="1030" creationId="{51DECD8A-F742-77DC-20E4-C31D438348FB}"/>
          </ac:picMkLst>
        </pc:picChg>
      </pc:sldChg>
      <pc:sldChg chg="addSp delSp modSp new mod">
        <pc:chgData name="Simon Penelle" userId="f5bd9662e5605109" providerId="LiveId" clId="{57AD9A33-2941-4F87-83CB-2F8CD6EC858D}" dt="2025-04-11T07:52:55.414" v="1197" actId="790"/>
        <pc:sldMkLst>
          <pc:docMk/>
          <pc:sldMk cId="292746075" sldId="264"/>
        </pc:sldMkLst>
        <pc:spChg chg="add mod">
          <ac:chgData name="Simon Penelle" userId="f5bd9662e5605109" providerId="LiveId" clId="{57AD9A33-2941-4F87-83CB-2F8CD6EC858D}" dt="2025-04-11T07:52:55.414" v="1197" actId="790"/>
          <ac:spMkLst>
            <pc:docMk/>
            <pc:sldMk cId="292746075" sldId="264"/>
            <ac:spMk id="2" creationId="{85484009-F475-010F-F4F2-F2624125E4E8}"/>
          </ac:spMkLst>
        </pc:spChg>
        <pc:spChg chg="mod">
          <ac:chgData name="Simon Penelle" userId="f5bd9662e5605109" providerId="LiveId" clId="{57AD9A33-2941-4F87-83CB-2F8CD6EC858D}" dt="2025-04-11T07:52:55.414" v="1197" actId="790"/>
          <ac:spMkLst>
            <pc:docMk/>
            <pc:sldMk cId="292746075" sldId="264"/>
            <ac:spMk id="3" creationId="{4220133F-C3FE-9107-940E-C868F37BF475}"/>
          </ac:spMkLst>
        </pc:spChg>
      </pc:sldChg>
      <pc:sldChg chg="addSp modSp new mod setBg">
        <pc:chgData name="Simon Penelle" userId="f5bd9662e5605109" providerId="LiveId" clId="{57AD9A33-2941-4F87-83CB-2F8CD6EC858D}" dt="2025-04-11T09:33:53.791" v="1259"/>
        <pc:sldMkLst>
          <pc:docMk/>
          <pc:sldMk cId="3694487921" sldId="265"/>
        </pc:sldMkLst>
        <pc:spChg chg="mod">
          <ac:chgData name="Simon Penelle" userId="f5bd9662e5605109" providerId="LiveId" clId="{57AD9A33-2941-4F87-83CB-2F8CD6EC858D}" dt="2025-04-11T09:27:31.733" v="1216" actId="26606"/>
          <ac:spMkLst>
            <pc:docMk/>
            <pc:sldMk cId="3694487921" sldId="265"/>
            <ac:spMk id="2" creationId="{EF9187D3-30D9-F770-94C9-4EEED28CA4A2}"/>
          </ac:spMkLst>
        </pc:spChg>
        <pc:spChg chg="mod">
          <ac:chgData name="Simon Penelle" userId="f5bd9662e5605109" providerId="LiveId" clId="{57AD9A33-2941-4F87-83CB-2F8CD6EC858D}" dt="2025-04-11T09:33:53.791" v="1259"/>
          <ac:spMkLst>
            <pc:docMk/>
            <pc:sldMk cId="3694487921" sldId="265"/>
            <ac:spMk id="3" creationId="{3F377EA4-537E-1747-8833-D80A76FB0C89}"/>
          </ac:spMkLst>
        </pc:spChg>
        <pc:spChg chg="add">
          <ac:chgData name="Simon Penelle" userId="f5bd9662e5605109" providerId="LiveId" clId="{57AD9A33-2941-4F87-83CB-2F8CD6EC858D}" dt="2025-04-11T09:27:31.733" v="1216" actId="26606"/>
          <ac:spMkLst>
            <pc:docMk/>
            <pc:sldMk cId="3694487921" sldId="265"/>
            <ac:spMk id="10" creationId="{1A95671B-3CC6-4792-9114-B74FAEA224E6}"/>
          </ac:spMkLst>
        </pc:spChg>
        <pc:picChg chg="add mod">
          <ac:chgData name="Simon Penelle" userId="f5bd9662e5605109" providerId="LiveId" clId="{57AD9A33-2941-4F87-83CB-2F8CD6EC858D}" dt="2025-04-11T09:27:43.710" v="1220" actId="14100"/>
          <ac:picMkLst>
            <pc:docMk/>
            <pc:sldMk cId="3694487921" sldId="265"/>
            <ac:picMk id="5" creationId="{6ADB2319-4EE3-E819-345A-2737B7514207}"/>
          </ac:picMkLst>
        </pc:picChg>
      </pc:sldChg>
      <pc:sldChg chg="addSp delSp modSp new mod">
        <pc:chgData name="Simon Penelle" userId="f5bd9662e5605109" providerId="LiveId" clId="{57AD9A33-2941-4F87-83CB-2F8CD6EC858D}" dt="2025-04-11T08:57:05.677" v="1208" actId="20577"/>
        <pc:sldMkLst>
          <pc:docMk/>
          <pc:sldMk cId="2084782207" sldId="266"/>
        </pc:sldMkLst>
        <pc:spChg chg="mod">
          <ac:chgData name="Simon Penelle" userId="f5bd9662e5605109" providerId="LiveId" clId="{57AD9A33-2941-4F87-83CB-2F8CD6EC858D}" dt="2025-04-11T07:52:55.414" v="1197" actId="790"/>
          <ac:spMkLst>
            <pc:docMk/>
            <pc:sldMk cId="2084782207" sldId="266"/>
            <ac:spMk id="2" creationId="{B767E3C6-110C-0E11-5117-96AF0B1BB980}"/>
          </ac:spMkLst>
        </pc:spChg>
        <pc:spChg chg="mod">
          <ac:chgData name="Simon Penelle" userId="f5bd9662e5605109" providerId="LiveId" clId="{57AD9A33-2941-4F87-83CB-2F8CD6EC858D}" dt="2025-04-11T08:57:05.677" v="1208" actId="20577"/>
          <ac:spMkLst>
            <pc:docMk/>
            <pc:sldMk cId="2084782207" sldId="266"/>
            <ac:spMk id="3" creationId="{79C2506B-7457-A0F2-1BC9-B87CB8CA7C9D}"/>
          </ac:spMkLst>
        </pc:spChg>
        <pc:spChg chg="add del mod">
          <ac:chgData name="Simon Penelle" userId="f5bd9662e5605109" providerId="LiveId" clId="{57AD9A33-2941-4F87-83CB-2F8CD6EC858D}" dt="2025-04-11T07:52:35.595" v="1195" actId="478"/>
          <ac:spMkLst>
            <pc:docMk/>
            <pc:sldMk cId="2084782207" sldId="266"/>
            <ac:spMk id="4" creationId="{DB6F920C-4BDA-BE86-401A-F0D820E55F9F}"/>
          </ac:spMkLst>
        </pc:spChg>
      </pc:sldChg>
      <pc:sldChg chg="addSp delSp modSp new mod">
        <pc:chgData name="Simon Penelle" userId="f5bd9662e5605109" providerId="LiveId" clId="{57AD9A33-2941-4F87-83CB-2F8CD6EC858D}" dt="2025-04-11T07:52:55.414" v="1197" actId="790"/>
        <pc:sldMkLst>
          <pc:docMk/>
          <pc:sldMk cId="3190033243" sldId="267"/>
        </pc:sldMkLst>
        <pc:spChg chg="mod">
          <ac:chgData name="Simon Penelle" userId="f5bd9662e5605109" providerId="LiveId" clId="{57AD9A33-2941-4F87-83CB-2F8CD6EC858D}" dt="2025-04-11T07:52:55.414" v="1197" actId="790"/>
          <ac:spMkLst>
            <pc:docMk/>
            <pc:sldMk cId="3190033243" sldId="267"/>
            <ac:spMk id="2" creationId="{7EB1D3DF-1584-5BB3-9399-1BD47073D4F6}"/>
          </ac:spMkLst>
        </pc:spChg>
        <pc:spChg chg="add mod">
          <ac:chgData name="Simon Penelle" userId="f5bd9662e5605109" providerId="LiveId" clId="{57AD9A33-2941-4F87-83CB-2F8CD6EC858D}" dt="2025-04-11T07:52:55.414" v="1197" actId="790"/>
          <ac:spMkLst>
            <pc:docMk/>
            <pc:sldMk cId="3190033243" sldId="267"/>
            <ac:spMk id="4" creationId="{B492205D-F62C-2676-F2D3-01F48F56CD61}"/>
          </ac:spMkLst>
        </pc:spChg>
      </pc:sldChg>
      <pc:sldChg chg="addSp delSp modSp new mod">
        <pc:chgData name="Simon Penelle" userId="f5bd9662e5605109" providerId="LiveId" clId="{57AD9A33-2941-4F87-83CB-2F8CD6EC858D}" dt="2025-04-11T07:52:55.414" v="1197" actId="790"/>
        <pc:sldMkLst>
          <pc:docMk/>
          <pc:sldMk cId="1028649395" sldId="268"/>
        </pc:sldMkLst>
        <pc:spChg chg="mod">
          <ac:chgData name="Simon Penelle" userId="f5bd9662e5605109" providerId="LiveId" clId="{57AD9A33-2941-4F87-83CB-2F8CD6EC858D}" dt="2025-04-11T07:52:55.414" v="1197" actId="790"/>
          <ac:spMkLst>
            <pc:docMk/>
            <pc:sldMk cId="1028649395" sldId="268"/>
            <ac:spMk id="2" creationId="{25D88F00-78DE-E79C-A765-A13996547990}"/>
          </ac:spMkLst>
        </pc:spChg>
        <pc:spChg chg="add mod">
          <ac:chgData name="Simon Penelle" userId="f5bd9662e5605109" providerId="LiveId" clId="{57AD9A33-2941-4F87-83CB-2F8CD6EC858D}" dt="2025-04-11T07:52:55.414" v="1197" actId="790"/>
          <ac:spMkLst>
            <pc:docMk/>
            <pc:sldMk cId="1028649395" sldId="268"/>
            <ac:spMk id="6" creationId="{AC8AC58B-9894-896F-903D-B48597277C35}"/>
          </ac:spMkLst>
        </pc:spChg>
        <pc:picChg chg="add mod ord">
          <ac:chgData name="Simon Penelle" userId="f5bd9662e5605109" providerId="LiveId" clId="{57AD9A33-2941-4F87-83CB-2F8CD6EC858D}" dt="2025-04-09T13:33:34.267" v="948" actId="14100"/>
          <ac:picMkLst>
            <pc:docMk/>
            <pc:sldMk cId="1028649395" sldId="268"/>
            <ac:picMk id="5" creationId="{835A9E52-1542-84D7-8184-07E835FFEE15}"/>
          </ac:picMkLst>
        </pc:picChg>
      </pc:sldChg>
      <pc:sldChg chg="modSp new mod">
        <pc:chgData name="Simon Penelle" userId="f5bd9662e5605109" providerId="LiveId" clId="{57AD9A33-2941-4F87-83CB-2F8CD6EC858D}" dt="2025-04-11T07:52:55.414" v="1197" actId="790"/>
        <pc:sldMkLst>
          <pc:docMk/>
          <pc:sldMk cId="1894350307" sldId="269"/>
        </pc:sldMkLst>
        <pc:spChg chg="mod">
          <ac:chgData name="Simon Penelle" userId="f5bd9662e5605109" providerId="LiveId" clId="{57AD9A33-2941-4F87-83CB-2F8CD6EC858D}" dt="2025-04-11T07:52:55.414" v="1197" actId="790"/>
          <ac:spMkLst>
            <pc:docMk/>
            <pc:sldMk cId="1894350307" sldId="269"/>
            <ac:spMk id="2" creationId="{FFC9F9D7-0B0F-1386-35B9-7D3C0EE77751}"/>
          </ac:spMkLst>
        </pc:spChg>
        <pc:spChg chg="mod">
          <ac:chgData name="Simon Penelle" userId="f5bd9662e5605109" providerId="LiveId" clId="{57AD9A33-2941-4F87-83CB-2F8CD6EC858D}" dt="2025-04-11T07:52:55.414" v="1197" actId="790"/>
          <ac:spMkLst>
            <pc:docMk/>
            <pc:sldMk cId="1894350307" sldId="269"/>
            <ac:spMk id="3" creationId="{043AAD44-F6D8-C00B-34BC-723CC22D9134}"/>
          </ac:spMkLst>
        </pc:spChg>
      </pc:sldChg>
      <pc:sldChg chg="modSp new mod">
        <pc:chgData name="Simon Penelle" userId="f5bd9662e5605109" providerId="LiveId" clId="{57AD9A33-2941-4F87-83CB-2F8CD6EC858D}" dt="2025-04-11T07:52:55.414" v="1197" actId="790"/>
        <pc:sldMkLst>
          <pc:docMk/>
          <pc:sldMk cId="95968444" sldId="270"/>
        </pc:sldMkLst>
        <pc:spChg chg="mod">
          <ac:chgData name="Simon Penelle" userId="f5bd9662e5605109" providerId="LiveId" clId="{57AD9A33-2941-4F87-83CB-2F8CD6EC858D}" dt="2025-04-11T07:52:55.414" v="1197" actId="790"/>
          <ac:spMkLst>
            <pc:docMk/>
            <pc:sldMk cId="95968444" sldId="270"/>
            <ac:spMk id="2" creationId="{0453C0CF-63F9-EBE9-4EA8-7590623B0601}"/>
          </ac:spMkLst>
        </pc:spChg>
        <pc:spChg chg="mod">
          <ac:chgData name="Simon Penelle" userId="f5bd9662e5605109" providerId="LiveId" clId="{57AD9A33-2941-4F87-83CB-2F8CD6EC858D}" dt="2025-04-11T07:52:55.414" v="1197" actId="790"/>
          <ac:spMkLst>
            <pc:docMk/>
            <pc:sldMk cId="95968444" sldId="270"/>
            <ac:spMk id="3" creationId="{B9A4738C-157F-1677-2B61-F46CBDF0986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DB662A-B87E-6759-5484-D62B968BB24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F831E5D2-B60F-0983-BCE1-F2DF76272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E73AB502-EFF3-16AC-D1FD-FD7569DF5F81}"/>
              </a:ext>
            </a:extLst>
          </p:cNvPr>
          <p:cNvSpPr>
            <a:spLocks noGrp="1"/>
          </p:cNvSpPr>
          <p:nvPr>
            <p:ph type="dt" sz="half" idx="10"/>
          </p:nvPr>
        </p:nvSpPr>
        <p:spPr/>
        <p:txBody>
          <a:bodyPr/>
          <a:lstStyle/>
          <a:p>
            <a:fld id="{14ADF1EC-2C28-40BB-B578-7E7E24CF5881}" type="datetimeFigureOut">
              <a:rPr lang="fr-BE" smtClean="0"/>
              <a:t>11-04-25</a:t>
            </a:fld>
            <a:endParaRPr lang="fr-BE"/>
          </a:p>
        </p:txBody>
      </p:sp>
      <p:sp>
        <p:nvSpPr>
          <p:cNvPr id="5" name="Espace réservé du pied de page 4">
            <a:extLst>
              <a:ext uri="{FF2B5EF4-FFF2-40B4-BE49-F238E27FC236}">
                <a16:creationId xmlns:a16="http://schemas.microsoft.com/office/drawing/2014/main" id="{8C6BCDB8-8069-38F1-3D35-CF439F0098B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17EB17AC-091A-717E-6A8C-1602EBB7BB3C}"/>
              </a:ext>
            </a:extLst>
          </p:cNvPr>
          <p:cNvSpPr>
            <a:spLocks noGrp="1"/>
          </p:cNvSpPr>
          <p:nvPr>
            <p:ph type="sldNum" sz="quarter" idx="12"/>
          </p:nvPr>
        </p:nvSpPr>
        <p:spPr/>
        <p:txBody>
          <a:bodyPr/>
          <a:lstStyle/>
          <a:p>
            <a:fld id="{8A333EE7-08A5-42F0-9514-59BD8C131F40}" type="slidenum">
              <a:rPr lang="fr-BE" smtClean="0"/>
              <a:t>‹N°›</a:t>
            </a:fld>
            <a:endParaRPr lang="fr-BE"/>
          </a:p>
        </p:txBody>
      </p:sp>
    </p:spTree>
    <p:extLst>
      <p:ext uri="{BB962C8B-B14F-4D97-AF65-F5344CB8AC3E}">
        <p14:creationId xmlns:p14="http://schemas.microsoft.com/office/powerpoint/2010/main" val="364908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2D76AA-26A1-DF8D-A066-BBD28DE6AFC0}"/>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A4A5DECE-21EA-F410-F1CD-F93446ACDE2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9E284D62-47BE-F0A3-73F2-3D29325274B5}"/>
              </a:ext>
            </a:extLst>
          </p:cNvPr>
          <p:cNvSpPr>
            <a:spLocks noGrp="1"/>
          </p:cNvSpPr>
          <p:nvPr>
            <p:ph type="dt" sz="half" idx="10"/>
          </p:nvPr>
        </p:nvSpPr>
        <p:spPr/>
        <p:txBody>
          <a:bodyPr/>
          <a:lstStyle/>
          <a:p>
            <a:fld id="{14ADF1EC-2C28-40BB-B578-7E7E24CF5881}" type="datetimeFigureOut">
              <a:rPr lang="fr-BE" smtClean="0"/>
              <a:t>11-04-25</a:t>
            </a:fld>
            <a:endParaRPr lang="fr-BE"/>
          </a:p>
        </p:txBody>
      </p:sp>
      <p:sp>
        <p:nvSpPr>
          <p:cNvPr id="5" name="Espace réservé du pied de page 4">
            <a:extLst>
              <a:ext uri="{FF2B5EF4-FFF2-40B4-BE49-F238E27FC236}">
                <a16:creationId xmlns:a16="http://schemas.microsoft.com/office/drawing/2014/main" id="{D63FB7A5-1725-C693-8833-925BB00B174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F4553D9F-CBED-1C05-10C2-1FD419B7407B}"/>
              </a:ext>
            </a:extLst>
          </p:cNvPr>
          <p:cNvSpPr>
            <a:spLocks noGrp="1"/>
          </p:cNvSpPr>
          <p:nvPr>
            <p:ph type="sldNum" sz="quarter" idx="12"/>
          </p:nvPr>
        </p:nvSpPr>
        <p:spPr/>
        <p:txBody>
          <a:bodyPr/>
          <a:lstStyle/>
          <a:p>
            <a:fld id="{8A333EE7-08A5-42F0-9514-59BD8C131F40}" type="slidenum">
              <a:rPr lang="fr-BE" smtClean="0"/>
              <a:t>‹N°›</a:t>
            </a:fld>
            <a:endParaRPr lang="fr-BE"/>
          </a:p>
        </p:txBody>
      </p:sp>
    </p:spTree>
    <p:extLst>
      <p:ext uri="{BB962C8B-B14F-4D97-AF65-F5344CB8AC3E}">
        <p14:creationId xmlns:p14="http://schemas.microsoft.com/office/powerpoint/2010/main" val="287960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1B5F0CB-8A73-AA21-21EE-CE7B07A3888B}"/>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EEB07804-403C-0948-D5D8-DB37236E350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3CF97B85-9F70-C741-4A6A-CE8E3DD2F196}"/>
              </a:ext>
            </a:extLst>
          </p:cNvPr>
          <p:cNvSpPr>
            <a:spLocks noGrp="1"/>
          </p:cNvSpPr>
          <p:nvPr>
            <p:ph type="dt" sz="half" idx="10"/>
          </p:nvPr>
        </p:nvSpPr>
        <p:spPr/>
        <p:txBody>
          <a:bodyPr/>
          <a:lstStyle/>
          <a:p>
            <a:fld id="{14ADF1EC-2C28-40BB-B578-7E7E24CF5881}" type="datetimeFigureOut">
              <a:rPr lang="fr-BE" smtClean="0"/>
              <a:t>11-04-25</a:t>
            </a:fld>
            <a:endParaRPr lang="fr-BE"/>
          </a:p>
        </p:txBody>
      </p:sp>
      <p:sp>
        <p:nvSpPr>
          <p:cNvPr id="5" name="Espace réservé du pied de page 4">
            <a:extLst>
              <a:ext uri="{FF2B5EF4-FFF2-40B4-BE49-F238E27FC236}">
                <a16:creationId xmlns:a16="http://schemas.microsoft.com/office/drawing/2014/main" id="{2454EC5E-5273-63DA-F28A-4EACCD44419E}"/>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2B65A725-268A-2A68-1977-7B948A4AA45A}"/>
              </a:ext>
            </a:extLst>
          </p:cNvPr>
          <p:cNvSpPr>
            <a:spLocks noGrp="1"/>
          </p:cNvSpPr>
          <p:nvPr>
            <p:ph type="sldNum" sz="quarter" idx="12"/>
          </p:nvPr>
        </p:nvSpPr>
        <p:spPr/>
        <p:txBody>
          <a:bodyPr/>
          <a:lstStyle/>
          <a:p>
            <a:fld id="{8A333EE7-08A5-42F0-9514-59BD8C131F40}" type="slidenum">
              <a:rPr lang="fr-BE" smtClean="0"/>
              <a:t>‹N°›</a:t>
            </a:fld>
            <a:endParaRPr lang="fr-BE"/>
          </a:p>
        </p:txBody>
      </p:sp>
    </p:spTree>
    <p:extLst>
      <p:ext uri="{BB962C8B-B14F-4D97-AF65-F5344CB8AC3E}">
        <p14:creationId xmlns:p14="http://schemas.microsoft.com/office/powerpoint/2010/main" val="321659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0C0E26-878F-8F88-1ADC-03EB4FE39E43}"/>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580E25CB-8F76-54A5-2215-5529ECB5F3E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C2D8A92C-E550-C0AB-2F9C-B1F46724E1F9}"/>
              </a:ext>
            </a:extLst>
          </p:cNvPr>
          <p:cNvSpPr>
            <a:spLocks noGrp="1"/>
          </p:cNvSpPr>
          <p:nvPr>
            <p:ph type="dt" sz="half" idx="10"/>
          </p:nvPr>
        </p:nvSpPr>
        <p:spPr/>
        <p:txBody>
          <a:bodyPr/>
          <a:lstStyle/>
          <a:p>
            <a:fld id="{14ADF1EC-2C28-40BB-B578-7E7E24CF5881}" type="datetimeFigureOut">
              <a:rPr lang="fr-BE" smtClean="0"/>
              <a:t>11-04-25</a:t>
            </a:fld>
            <a:endParaRPr lang="fr-BE"/>
          </a:p>
        </p:txBody>
      </p:sp>
      <p:sp>
        <p:nvSpPr>
          <p:cNvPr id="5" name="Espace réservé du pied de page 4">
            <a:extLst>
              <a:ext uri="{FF2B5EF4-FFF2-40B4-BE49-F238E27FC236}">
                <a16:creationId xmlns:a16="http://schemas.microsoft.com/office/drawing/2014/main" id="{76900886-5FF4-2F5F-9797-30A777DFAA61}"/>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00FBCD62-D9F4-E5C9-10E5-12C9ADC212C9}"/>
              </a:ext>
            </a:extLst>
          </p:cNvPr>
          <p:cNvSpPr>
            <a:spLocks noGrp="1"/>
          </p:cNvSpPr>
          <p:nvPr>
            <p:ph type="sldNum" sz="quarter" idx="12"/>
          </p:nvPr>
        </p:nvSpPr>
        <p:spPr/>
        <p:txBody>
          <a:bodyPr/>
          <a:lstStyle/>
          <a:p>
            <a:fld id="{8A333EE7-08A5-42F0-9514-59BD8C131F40}" type="slidenum">
              <a:rPr lang="fr-BE" smtClean="0"/>
              <a:t>‹N°›</a:t>
            </a:fld>
            <a:endParaRPr lang="fr-BE"/>
          </a:p>
        </p:txBody>
      </p:sp>
    </p:spTree>
    <p:extLst>
      <p:ext uri="{BB962C8B-B14F-4D97-AF65-F5344CB8AC3E}">
        <p14:creationId xmlns:p14="http://schemas.microsoft.com/office/powerpoint/2010/main" val="247003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8CD335-D451-0B39-652B-73562A197B0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243C1B8E-B69A-AF62-A220-C6E3A872AC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572B5A4-414C-EACC-ECD4-CA06FFE1666C}"/>
              </a:ext>
            </a:extLst>
          </p:cNvPr>
          <p:cNvSpPr>
            <a:spLocks noGrp="1"/>
          </p:cNvSpPr>
          <p:nvPr>
            <p:ph type="dt" sz="half" idx="10"/>
          </p:nvPr>
        </p:nvSpPr>
        <p:spPr/>
        <p:txBody>
          <a:bodyPr/>
          <a:lstStyle/>
          <a:p>
            <a:fld id="{14ADF1EC-2C28-40BB-B578-7E7E24CF5881}" type="datetimeFigureOut">
              <a:rPr lang="fr-BE" smtClean="0"/>
              <a:t>11-04-25</a:t>
            </a:fld>
            <a:endParaRPr lang="fr-BE"/>
          </a:p>
        </p:txBody>
      </p:sp>
      <p:sp>
        <p:nvSpPr>
          <p:cNvPr id="5" name="Espace réservé du pied de page 4">
            <a:extLst>
              <a:ext uri="{FF2B5EF4-FFF2-40B4-BE49-F238E27FC236}">
                <a16:creationId xmlns:a16="http://schemas.microsoft.com/office/drawing/2014/main" id="{BC294C9F-E87A-A3F9-6F06-90C65CBB9D79}"/>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955DC4E3-E00B-D44C-8973-B8349A4E52E0}"/>
              </a:ext>
            </a:extLst>
          </p:cNvPr>
          <p:cNvSpPr>
            <a:spLocks noGrp="1"/>
          </p:cNvSpPr>
          <p:nvPr>
            <p:ph type="sldNum" sz="quarter" idx="12"/>
          </p:nvPr>
        </p:nvSpPr>
        <p:spPr/>
        <p:txBody>
          <a:bodyPr/>
          <a:lstStyle/>
          <a:p>
            <a:fld id="{8A333EE7-08A5-42F0-9514-59BD8C131F40}" type="slidenum">
              <a:rPr lang="fr-BE" smtClean="0"/>
              <a:t>‹N°›</a:t>
            </a:fld>
            <a:endParaRPr lang="fr-BE"/>
          </a:p>
        </p:txBody>
      </p:sp>
    </p:spTree>
    <p:extLst>
      <p:ext uri="{BB962C8B-B14F-4D97-AF65-F5344CB8AC3E}">
        <p14:creationId xmlns:p14="http://schemas.microsoft.com/office/powerpoint/2010/main" val="179376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5DF396-9499-C005-86EC-64BD0F0C6158}"/>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83DF1AD1-B52D-B2E6-EBDB-5C7191FDE7C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6B148ADF-267F-19CF-B780-D6A4C7FE054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F0EDBBAE-CFAB-3C47-E2A6-D21DD40C084E}"/>
              </a:ext>
            </a:extLst>
          </p:cNvPr>
          <p:cNvSpPr>
            <a:spLocks noGrp="1"/>
          </p:cNvSpPr>
          <p:nvPr>
            <p:ph type="dt" sz="half" idx="10"/>
          </p:nvPr>
        </p:nvSpPr>
        <p:spPr/>
        <p:txBody>
          <a:bodyPr/>
          <a:lstStyle/>
          <a:p>
            <a:fld id="{14ADF1EC-2C28-40BB-B578-7E7E24CF5881}" type="datetimeFigureOut">
              <a:rPr lang="fr-BE" smtClean="0"/>
              <a:t>11-04-25</a:t>
            </a:fld>
            <a:endParaRPr lang="fr-BE"/>
          </a:p>
        </p:txBody>
      </p:sp>
      <p:sp>
        <p:nvSpPr>
          <p:cNvPr id="6" name="Espace réservé du pied de page 5">
            <a:extLst>
              <a:ext uri="{FF2B5EF4-FFF2-40B4-BE49-F238E27FC236}">
                <a16:creationId xmlns:a16="http://schemas.microsoft.com/office/drawing/2014/main" id="{D086F870-A034-4730-1D76-B18076AB7BE2}"/>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E1C0B88E-5690-B902-7809-D35483B7BBE2}"/>
              </a:ext>
            </a:extLst>
          </p:cNvPr>
          <p:cNvSpPr>
            <a:spLocks noGrp="1"/>
          </p:cNvSpPr>
          <p:nvPr>
            <p:ph type="sldNum" sz="quarter" idx="12"/>
          </p:nvPr>
        </p:nvSpPr>
        <p:spPr/>
        <p:txBody>
          <a:bodyPr/>
          <a:lstStyle/>
          <a:p>
            <a:fld id="{8A333EE7-08A5-42F0-9514-59BD8C131F40}" type="slidenum">
              <a:rPr lang="fr-BE" smtClean="0"/>
              <a:t>‹N°›</a:t>
            </a:fld>
            <a:endParaRPr lang="fr-BE"/>
          </a:p>
        </p:txBody>
      </p:sp>
    </p:spTree>
    <p:extLst>
      <p:ext uri="{BB962C8B-B14F-4D97-AF65-F5344CB8AC3E}">
        <p14:creationId xmlns:p14="http://schemas.microsoft.com/office/powerpoint/2010/main" val="758641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B82DE6-6662-3A6D-E59E-79B9EA5085C6}"/>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48CF2A9C-C6FF-0B92-056F-B58345A87A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C71C393-861F-9C3F-D859-DB8CE635CEF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6751E192-0443-194F-77D1-F1F550209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00CF247-B885-92EB-7DC7-07A50D3ABCE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6498518B-F741-4BFF-BF80-BE2EFEC2101F}"/>
              </a:ext>
            </a:extLst>
          </p:cNvPr>
          <p:cNvSpPr>
            <a:spLocks noGrp="1"/>
          </p:cNvSpPr>
          <p:nvPr>
            <p:ph type="dt" sz="half" idx="10"/>
          </p:nvPr>
        </p:nvSpPr>
        <p:spPr/>
        <p:txBody>
          <a:bodyPr/>
          <a:lstStyle/>
          <a:p>
            <a:fld id="{14ADF1EC-2C28-40BB-B578-7E7E24CF5881}" type="datetimeFigureOut">
              <a:rPr lang="fr-BE" smtClean="0"/>
              <a:t>11-04-25</a:t>
            </a:fld>
            <a:endParaRPr lang="fr-BE"/>
          </a:p>
        </p:txBody>
      </p:sp>
      <p:sp>
        <p:nvSpPr>
          <p:cNvPr id="8" name="Espace réservé du pied de page 7">
            <a:extLst>
              <a:ext uri="{FF2B5EF4-FFF2-40B4-BE49-F238E27FC236}">
                <a16:creationId xmlns:a16="http://schemas.microsoft.com/office/drawing/2014/main" id="{06121AB2-3393-A2D2-8481-B307177F89C3}"/>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63B0B31B-1B3B-8A8F-A456-6EB9842AF1FB}"/>
              </a:ext>
            </a:extLst>
          </p:cNvPr>
          <p:cNvSpPr>
            <a:spLocks noGrp="1"/>
          </p:cNvSpPr>
          <p:nvPr>
            <p:ph type="sldNum" sz="quarter" idx="12"/>
          </p:nvPr>
        </p:nvSpPr>
        <p:spPr/>
        <p:txBody>
          <a:bodyPr/>
          <a:lstStyle/>
          <a:p>
            <a:fld id="{8A333EE7-08A5-42F0-9514-59BD8C131F40}" type="slidenum">
              <a:rPr lang="fr-BE" smtClean="0"/>
              <a:t>‹N°›</a:t>
            </a:fld>
            <a:endParaRPr lang="fr-BE"/>
          </a:p>
        </p:txBody>
      </p:sp>
    </p:spTree>
    <p:extLst>
      <p:ext uri="{BB962C8B-B14F-4D97-AF65-F5344CB8AC3E}">
        <p14:creationId xmlns:p14="http://schemas.microsoft.com/office/powerpoint/2010/main" val="1074472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BAB75B-808F-9757-C7DF-ECC6A7F91918}"/>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43FBB416-6937-6C43-9656-8E819EBA9CD6}"/>
              </a:ext>
            </a:extLst>
          </p:cNvPr>
          <p:cNvSpPr>
            <a:spLocks noGrp="1"/>
          </p:cNvSpPr>
          <p:nvPr>
            <p:ph type="dt" sz="half" idx="10"/>
          </p:nvPr>
        </p:nvSpPr>
        <p:spPr/>
        <p:txBody>
          <a:bodyPr/>
          <a:lstStyle/>
          <a:p>
            <a:fld id="{14ADF1EC-2C28-40BB-B578-7E7E24CF5881}" type="datetimeFigureOut">
              <a:rPr lang="fr-BE" smtClean="0"/>
              <a:t>11-04-25</a:t>
            </a:fld>
            <a:endParaRPr lang="fr-BE"/>
          </a:p>
        </p:txBody>
      </p:sp>
      <p:sp>
        <p:nvSpPr>
          <p:cNvPr id="4" name="Espace réservé du pied de page 3">
            <a:extLst>
              <a:ext uri="{FF2B5EF4-FFF2-40B4-BE49-F238E27FC236}">
                <a16:creationId xmlns:a16="http://schemas.microsoft.com/office/drawing/2014/main" id="{D9B803F8-BDDE-C976-6FE7-E3CC8496E9AE}"/>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955432FC-84A4-0E6C-5FAC-3F55001BE044}"/>
              </a:ext>
            </a:extLst>
          </p:cNvPr>
          <p:cNvSpPr>
            <a:spLocks noGrp="1"/>
          </p:cNvSpPr>
          <p:nvPr>
            <p:ph type="sldNum" sz="quarter" idx="12"/>
          </p:nvPr>
        </p:nvSpPr>
        <p:spPr/>
        <p:txBody>
          <a:bodyPr/>
          <a:lstStyle/>
          <a:p>
            <a:fld id="{8A333EE7-08A5-42F0-9514-59BD8C131F40}" type="slidenum">
              <a:rPr lang="fr-BE" smtClean="0"/>
              <a:t>‹N°›</a:t>
            </a:fld>
            <a:endParaRPr lang="fr-BE"/>
          </a:p>
        </p:txBody>
      </p:sp>
    </p:spTree>
    <p:extLst>
      <p:ext uri="{BB962C8B-B14F-4D97-AF65-F5344CB8AC3E}">
        <p14:creationId xmlns:p14="http://schemas.microsoft.com/office/powerpoint/2010/main" val="173797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CB08521-AF1A-95BF-DA2C-E6434585FD84}"/>
              </a:ext>
            </a:extLst>
          </p:cNvPr>
          <p:cNvSpPr>
            <a:spLocks noGrp="1"/>
          </p:cNvSpPr>
          <p:nvPr>
            <p:ph type="dt" sz="half" idx="10"/>
          </p:nvPr>
        </p:nvSpPr>
        <p:spPr/>
        <p:txBody>
          <a:bodyPr/>
          <a:lstStyle/>
          <a:p>
            <a:fld id="{14ADF1EC-2C28-40BB-B578-7E7E24CF5881}" type="datetimeFigureOut">
              <a:rPr lang="fr-BE" smtClean="0"/>
              <a:t>11-04-25</a:t>
            </a:fld>
            <a:endParaRPr lang="fr-BE"/>
          </a:p>
        </p:txBody>
      </p:sp>
      <p:sp>
        <p:nvSpPr>
          <p:cNvPr id="3" name="Espace réservé du pied de page 2">
            <a:extLst>
              <a:ext uri="{FF2B5EF4-FFF2-40B4-BE49-F238E27FC236}">
                <a16:creationId xmlns:a16="http://schemas.microsoft.com/office/drawing/2014/main" id="{2BF106EE-04F6-A3E1-C68C-054C06469B26}"/>
              </a:ext>
            </a:extLst>
          </p:cNvPr>
          <p:cNvSpPr>
            <a:spLocks noGrp="1"/>
          </p:cNvSpPr>
          <p:nvPr>
            <p:ph type="ftr" sz="quarter" idx="11"/>
          </p:nvPr>
        </p:nvSpPr>
        <p:spPr/>
        <p:txBody>
          <a:bodyPr/>
          <a:lstStyle/>
          <a:p>
            <a:endParaRPr lang="fr-BE"/>
          </a:p>
        </p:txBody>
      </p:sp>
      <p:sp>
        <p:nvSpPr>
          <p:cNvPr id="4" name="Espace réservé du numéro de diapositive 3">
            <a:extLst>
              <a:ext uri="{FF2B5EF4-FFF2-40B4-BE49-F238E27FC236}">
                <a16:creationId xmlns:a16="http://schemas.microsoft.com/office/drawing/2014/main" id="{50398E07-F724-BC34-BDAF-2A22535B9BD8}"/>
              </a:ext>
            </a:extLst>
          </p:cNvPr>
          <p:cNvSpPr>
            <a:spLocks noGrp="1"/>
          </p:cNvSpPr>
          <p:nvPr>
            <p:ph type="sldNum" sz="quarter" idx="12"/>
          </p:nvPr>
        </p:nvSpPr>
        <p:spPr/>
        <p:txBody>
          <a:bodyPr/>
          <a:lstStyle/>
          <a:p>
            <a:fld id="{8A333EE7-08A5-42F0-9514-59BD8C131F40}" type="slidenum">
              <a:rPr lang="fr-BE" smtClean="0"/>
              <a:t>‹N°›</a:t>
            </a:fld>
            <a:endParaRPr lang="fr-BE"/>
          </a:p>
        </p:txBody>
      </p:sp>
    </p:spTree>
    <p:extLst>
      <p:ext uri="{BB962C8B-B14F-4D97-AF65-F5344CB8AC3E}">
        <p14:creationId xmlns:p14="http://schemas.microsoft.com/office/powerpoint/2010/main" val="204225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687950-0D1F-403B-0B03-F767BA0973E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3F302728-BCD1-2910-748C-F7539EE847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42FFF822-9C2F-5BB1-2F7E-0A084A24C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7D5E188-B737-6F6D-82ED-B49B95CA31A0}"/>
              </a:ext>
            </a:extLst>
          </p:cNvPr>
          <p:cNvSpPr>
            <a:spLocks noGrp="1"/>
          </p:cNvSpPr>
          <p:nvPr>
            <p:ph type="dt" sz="half" idx="10"/>
          </p:nvPr>
        </p:nvSpPr>
        <p:spPr/>
        <p:txBody>
          <a:bodyPr/>
          <a:lstStyle/>
          <a:p>
            <a:fld id="{14ADF1EC-2C28-40BB-B578-7E7E24CF5881}" type="datetimeFigureOut">
              <a:rPr lang="fr-BE" smtClean="0"/>
              <a:t>11-04-25</a:t>
            </a:fld>
            <a:endParaRPr lang="fr-BE"/>
          </a:p>
        </p:txBody>
      </p:sp>
      <p:sp>
        <p:nvSpPr>
          <p:cNvPr id="6" name="Espace réservé du pied de page 5">
            <a:extLst>
              <a:ext uri="{FF2B5EF4-FFF2-40B4-BE49-F238E27FC236}">
                <a16:creationId xmlns:a16="http://schemas.microsoft.com/office/drawing/2014/main" id="{25CD4266-3171-F5FE-72A6-B94E7E271042}"/>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B103EB7A-0CBD-0CE5-A80C-6FE77730ABCA}"/>
              </a:ext>
            </a:extLst>
          </p:cNvPr>
          <p:cNvSpPr>
            <a:spLocks noGrp="1"/>
          </p:cNvSpPr>
          <p:nvPr>
            <p:ph type="sldNum" sz="quarter" idx="12"/>
          </p:nvPr>
        </p:nvSpPr>
        <p:spPr/>
        <p:txBody>
          <a:bodyPr/>
          <a:lstStyle/>
          <a:p>
            <a:fld id="{8A333EE7-08A5-42F0-9514-59BD8C131F40}" type="slidenum">
              <a:rPr lang="fr-BE" smtClean="0"/>
              <a:t>‹N°›</a:t>
            </a:fld>
            <a:endParaRPr lang="fr-BE"/>
          </a:p>
        </p:txBody>
      </p:sp>
    </p:spTree>
    <p:extLst>
      <p:ext uri="{BB962C8B-B14F-4D97-AF65-F5344CB8AC3E}">
        <p14:creationId xmlns:p14="http://schemas.microsoft.com/office/powerpoint/2010/main" val="53588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4B0D6E-A701-EE91-2B15-9C8E03E0548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D2B9F5C4-326A-8663-55A0-025CF7491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a:extLst>
              <a:ext uri="{FF2B5EF4-FFF2-40B4-BE49-F238E27FC236}">
                <a16:creationId xmlns:a16="http://schemas.microsoft.com/office/drawing/2014/main" id="{53921235-A233-914F-C20E-EDDD646CE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6848413-D96E-DEFA-7CC6-8632924488DC}"/>
              </a:ext>
            </a:extLst>
          </p:cNvPr>
          <p:cNvSpPr>
            <a:spLocks noGrp="1"/>
          </p:cNvSpPr>
          <p:nvPr>
            <p:ph type="dt" sz="half" idx="10"/>
          </p:nvPr>
        </p:nvSpPr>
        <p:spPr/>
        <p:txBody>
          <a:bodyPr/>
          <a:lstStyle/>
          <a:p>
            <a:fld id="{14ADF1EC-2C28-40BB-B578-7E7E24CF5881}" type="datetimeFigureOut">
              <a:rPr lang="fr-BE" smtClean="0"/>
              <a:t>11-04-25</a:t>
            </a:fld>
            <a:endParaRPr lang="fr-BE"/>
          </a:p>
        </p:txBody>
      </p:sp>
      <p:sp>
        <p:nvSpPr>
          <p:cNvPr id="6" name="Espace réservé du pied de page 5">
            <a:extLst>
              <a:ext uri="{FF2B5EF4-FFF2-40B4-BE49-F238E27FC236}">
                <a16:creationId xmlns:a16="http://schemas.microsoft.com/office/drawing/2014/main" id="{4EA7DC67-5847-C017-CCA1-831F16D17C37}"/>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53D55E3E-EDB8-60A4-6743-BEBC5FAECFA4}"/>
              </a:ext>
            </a:extLst>
          </p:cNvPr>
          <p:cNvSpPr>
            <a:spLocks noGrp="1"/>
          </p:cNvSpPr>
          <p:nvPr>
            <p:ph type="sldNum" sz="quarter" idx="12"/>
          </p:nvPr>
        </p:nvSpPr>
        <p:spPr/>
        <p:txBody>
          <a:bodyPr/>
          <a:lstStyle/>
          <a:p>
            <a:fld id="{8A333EE7-08A5-42F0-9514-59BD8C131F40}" type="slidenum">
              <a:rPr lang="fr-BE" smtClean="0"/>
              <a:t>‹N°›</a:t>
            </a:fld>
            <a:endParaRPr lang="fr-BE"/>
          </a:p>
        </p:txBody>
      </p:sp>
    </p:spTree>
    <p:extLst>
      <p:ext uri="{BB962C8B-B14F-4D97-AF65-F5344CB8AC3E}">
        <p14:creationId xmlns:p14="http://schemas.microsoft.com/office/powerpoint/2010/main" val="114740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499E430-2E24-4DFE-1986-BF3F3035E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4C1EE102-F758-0B2D-F2C1-552C746EAB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42A5FC65-5736-E9C6-A242-4BABCDF41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ADF1EC-2C28-40BB-B578-7E7E24CF5881}" type="datetimeFigureOut">
              <a:rPr lang="fr-BE" smtClean="0"/>
              <a:t>11-04-25</a:t>
            </a:fld>
            <a:endParaRPr lang="fr-BE"/>
          </a:p>
        </p:txBody>
      </p:sp>
      <p:sp>
        <p:nvSpPr>
          <p:cNvPr id="5" name="Espace réservé du pied de page 4">
            <a:extLst>
              <a:ext uri="{FF2B5EF4-FFF2-40B4-BE49-F238E27FC236}">
                <a16:creationId xmlns:a16="http://schemas.microsoft.com/office/drawing/2014/main" id="{B6A7CB10-BA6E-85C3-7135-CE33642C0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BE"/>
          </a:p>
        </p:txBody>
      </p:sp>
      <p:sp>
        <p:nvSpPr>
          <p:cNvPr id="6" name="Espace réservé du numéro de diapositive 5">
            <a:extLst>
              <a:ext uri="{FF2B5EF4-FFF2-40B4-BE49-F238E27FC236}">
                <a16:creationId xmlns:a16="http://schemas.microsoft.com/office/drawing/2014/main" id="{47F550EA-3480-EF65-4C22-B150B65B6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333EE7-08A5-42F0-9514-59BD8C131F40}" type="slidenum">
              <a:rPr lang="fr-BE" smtClean="0"/>
              <a:t>‹N°›</a:t>
            </a:fld>
            <a:endParaRPr lang="fr-BE"/>
          </a:p>
        </p:txBody>
      </p:sp>
    </p:spTree>
    <p:extLst>
      <p:ext uri="{BB962C8B-B14F-4D97-AF65-F5344CB8AC3E}">
        <p14:creationId xmlns:p14="http://schemas.microsoft.com/office/powerpoint/2010/main" val="4237333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ancerRxGene/gdsctools" TargetMode="External"/><Relationship Id="rId2" Type="http://schemas.openxmlformats.org/officeDocument/2006/relationships/hyperlink" Target="https://www.ncbi.nlm.nih.gov/pubmed/27180993" TargetMode="Externa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8CEC00-2F3D-8646-FE4F-BB6D1D5B3682}"/>
              </a:ext>
            </a:extLst>
          </p:cNvPr>
          <p:cNvSpPr>
            <a:spLocks noGrp="1"/>
          </p:cNvSpPr>
          <p:nvPr>
            <p:ph type="ctrTitle"/>
          </p:nvPr>
        </p:nvSpPr>
        <p:spPr/>
        <p:txBody>
          <a:bodyPr/>
          <a:lstStyle/>
          <a:p>
            <a:r>
              <a:rPr lang="en-US" noProof="0" dirty="0"/>
              <a:t>MEMOIRE</a:t>
            </a:r>
          </a:p>
        </p:txBody>
      </p:sp>
      <p:sp>
        <p:nvSpPr>
          <p:cNvPr id="3" name="Sous-titre 2">
            <a:extLst>
              <a:ext uri="{FF2B5EF4-FFF2-40B4-BE49-F238E27FC236}">
                <a16:creationId xmlns:a16="http://schemas.microsoft.com/office/drawing/2014/main" id="{AE03419F-74D8-B7E0-525D-C27BE84C88E6}"/>
              </a:ext>
            </a:extLst>
          </p:cNvPr>
          <p:cNvSpPr>
            <a:spLocks noGrp="1"/>
          </p:cNvSpPr>
          <p:nvPr>
            <p:ph type="subTitle" idx="1"/>
          </p:nvPr>
        </p:nvSpPr>
        <p:spPr/>
        <p:txBody>
          <a:bodyPr/>
          <a:lstStyle/>
          <a:p>
            <a:r>
              <a:rPr lang="en-US" noProof="0" dirty="0" err="1"/>
              <a:t>Analyse</a:t>
            </a:r>
            <a:r>
              <a:rPr lang="en-US" noProof="0" dirty="0"/>
              <a:t> de la </a:t>
            </a:r>
            <a:r>
              <a:rPr lang="en-US" noProof="0" dirty="0" err="1"/>
              <a:t>littérature</a:t>
            </a:r>
            <a:endParaRPr lang="en-US" noProof="0" dirty="0"/>
          </a:p>
          <a:p>
            <a:r>
              <a:rPr lang="en-US" noProof="0" dirty="0"/>
              <a:t>Simon PENELLE</a:t>
            </a:r>
          </a:p>
          <a:p>
            <a:r>
              <a:rPr lang="en-US" noProof="0" dirty="0"/>
              <a:t>07/04/2025 -  ??/08/2025</a:t>
            </a:r>
          </a:p>
        </p:txBody>
      </p:sp>
    </p:spTree>
    <p:extLst>
      <p:ext uri="{BB962C8B-B14F-4D97-AF65-F5344CB8AC3E}">
        <p14:creationId xmlns:p14="http://schemas.microsoft.com/office/powerpoint/2010/main" val="16842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67E3C6-110C-0E11-5117-96AF0B1BB980}"/>
              </a:ext>
            </a:extLst>
          </p:cNvPr>
          <p:cNvSpPr>
            <a:spLocks noGrp="1"/>
          </p:cNvSpPr>
          <p:nvPr>
            <p:ph type="title"/>
          </p:nvPr>
        </p:nvSpPr>
        <p:spPr/>
        <p:txBody>
          <a:bodyPr/>
          <a:lstStyle/>
          <a:p>
            <a:r>
              <a:rPr lang="en-US" noProof="0" dirty="0"/>
              <a:t>Database features</a:t>
            </a:r>
          </a:p>
        </p:txBody>
      </p:sp>
      <p:sp>
        <p:nvSpPr>
          <p:cNvPr id="3" name="Espace réservé du contenu 2">
            <a:extLst>
              <a:ext uri="{FF2B5EF4-FFF2-40B4-BE49-F238E27FC236}">
                <a16:creationId xmlns:a16="http://schemas.microsoft.com/office/drawing/2014/main" id="{79C2506B-7457-A0F2-1BC9-B87CB8CA7C9D}"/>
              </a:ext>
            </a:extLst>
          </p:cNvPr>
          <p:cNvSpPr>
            <a:spLocks noGrp="1"/>
          </p:cNvSpPr>
          <p:nvPr>
            <p:ph idx="1"/>
          </p:nvPr>
        </p:nvSpPr>
        <p:spPr/>
        <p:txBody>
          <a:bodyPr>
            <a:normAutofit/>
          </a:bodyPr>
          <a:lstStyle/>
          <a:p>
            <a:pPr>
              <a:buNone/>
            </a:pPr>
            <a:r>
              <a:rPr lang="en-US" sz="2200" noProof="0" dirty="0"/>
              <a:t>Cell lines have been comprehensively genetically </a:t>
            </a:r>
            <a:r>
              <a:rPr lang="en-US" sz="2200" noProof="0" dirty="0" err="1"/>
              <a:t>characterised</a:t>
            </a:r>
            <a:r>
              <a:rPr lang="en-US" sz="2200" noProof="0" dirty="0"/>
              <a:t> including: </a:t>
            </a:r>
          </a:p>
          <a:p>
            <a:pPr>
              <a:buNone/>
            </a:pPr>
            <a:r>
              <a:rPr lang="en-US" sz="2200" noProof="0" dirty="0"/>
              <a:t>    </a:t>
            </a:r>
            <a:r>
              <a:rPr lang="en-US" sz="2200" dirty="0"/>
              <a:t>1</a:t>
            </a:r>
            <a:r>
              <a:rPr lang="en-US" sz="2200" noProof="0" dirty="0"/>
              <a:t>. Cancer genes (CG) (</a:t>
            </a:r>
            <a:r>
              <a:rPr lang="en-US" sz="1600" noProof="0" dirty="0"/>
              <a:t>were identified using </a:t>
            </a:r>
            <a:r>
              <a:rPr lang="en-US" sz="1600" b="1" noProof="0" dirty="0"/>
              <a:t>three algorithms</a:t>
            </a:r>
            <a:r>
              <a:rPr lang="en-US" sz="1600" noProof="0" dirty="0"/>
              <a:t>: </a:t>
            </a:r>
            <a:r>
              <a:rPr lang="en-US" sz="1600" noProof="0" dirty="0" err="1"/>
              <a:t>MutSigCV</a:t>
            </a:r>
            <a:r>
              <a:rPr lang="en-US" sz="1600" noProof="0" dirty="0"/>
              <a:t>, </a:t>
            </a:r>
            <a:r>
              <a:rPr lang="en-US" sz="1600" noProof="0" dirty="0" err="1"/>
              <a:t>OncodriveFM</a:t>
            </a:r>
            <a:r>
              <a:rPr lang="en-US" sz="1600" noProof="0" dirty="0"/>
              <a:t>, and </a:t>
            </a:r>
            <a:r>
              <a:rPr lang="en-US" sz="1600" noProof="0" dirty="0" err="1"/>
              <a:t>OncodriveCLUST</a:t>
            </a:r>
            <a:r>
              <a:rPr lang="en-US" sz="1600" noProof="0" dirty="0"/>
              <a:t> — resulting in </a:t>
            </a:r>
            <a:r>
              <a:rPr lang="en-US" sz="1600" b="1" noProof="0" dirty="0"/>
              <a:t>461 unique pan-cancer genes</a:t>
            </a:r>
            <a:r>
              <a:rPr lang="en-US" sz="1600" noProof="0" dirty="0"/>
              <a:t>, plus </a:t>
            </a:r>
            <a:r>
              <a:rPr lang="en-US" sz="1600" b="1" noProof="0" dirty="0"/>
              <a:t>9 more tumor suppressor genes</a:t>
            </a:r>
            <a:r>
              <a:rPr lang="en-US" sz="2200" noProof="0" dirty="0"/>
              <a:t>) </a:t>
            </a:r>
          </a:p>
          <a:p>
            <a:pPr>
              <a:buNone/>
            </a:pPr>
            <a:r>
              <a:rPr lang="en-US" sz="2200" noProof="0" dirty="0"/>
              <a:t>    2. Copy number alterations (RACS) (</a:t>
            </a:r>
            <a:r>
              <a:rPr kumimoji="0" lang="en-US" sz="1400" b="0" i="0" u="none" strike="noStrike" cap="none" normalizeH="0" baseline="0" noProof="0" dirty="0">
                <a:ln>
                  <a:noFill/>
                </a:ln>
                <a:solidFill>
                  <a:schemeClr val="tx1"/>
                </a:solidFill>
                <a:effectLst/>
                <a:latin typeface="Arial" panose="020B0604020202020204" pitchFamily="34" charset="0"/>
              </a:rPr>
              <a:t>Median </a:t>
            </a:r>
            <a:r>
              <a:rPr kumimoji="0" lang="en-US" sz="1400" b="1" i="0" u="none" strike="noStrike" cap="none" normalizeH="0" baseline="0" noProof="0" dirty="0">
                <a:ln>
                  <a:noFill/>
                </a:ln>
                <a:solidFill>
                  <a:schemeClr val="tx1"/>
                </a:solidFill>
                <a:effectLst/>
                <a:latin typeface="Arial" panose="020B0604020202020204" pitchFamily="34" charset="0"/>
              </a:rPr>
              <a:t>19 RACSs per tumor type - </a:t>
            </a:r>
            <a:r>
              <a:rPr lang="en-US" sz="1400" b="1" noProof="0" dirty="0"/>
              <a:t>851 cancer-specific RACSs</a:t>
            </a:r>
            <a:r>
              <a:rPr lang="en-US" sz="1400" noProof="0" dirty="0"/>
              <a:t>: 286 amplifications, 565 deletions - </a:t>
            </a:r>
            <a:r>
              <a:rPr kumimoji="0" lang="en-US" sz="1400" b="1" i="0" u="none" strike="noStrike" cap="none" normalizeH="0" baseline="0" noProof="0" dirty="0">
                <a:ln>
                  <a:noFill/>
                </a:ln>
                <a:solidFill>
                  <a:schemeClr val="tx1"/>
                </a:solidFill>
                <a:effectLst/>
                <a:latin typeface="Arial" panose="020B0604020202020204" pitchFamily="34" charset="0"/>
              </a:rPr>
              <a:t>38% of RACSs</a:t>
            </a:r>
            <a:r>
              <a:rPr kumimoji="0" lang="en-US" sz="1400" b="0" i="0" u="none" strike="noStrike" cap="none" normalizeH="0" baseline="0" noProof="0" dirty="0">
                <a:ln>
                  <a:noFill/>
                </a:ln>
                <a:solidFill>
                  <a:schemeClr val="tx1"/>
                </a:solidFill>
                <a:effectLst/>
                <a:latin typeface="Arial" panose="020B0604020202020204" pitchFamily="34" charset="0"/>
              </a:rPr>
              <a:t> included known driver genes (like </a:t>
            </a:r>
            <a:r>
              <a:rPr kumimoji="0" lang="en-US" sz="1400" b="0" i="1" u="none" strike="noStrike" cap="none" normalizeH="0" baseline="0" noProof="0" dirty="0">
                <a:ln>
                  <a:noFill/>
                </a:ln>
                <a:solidFill>
                  <a:schemeClr val="tx1"/>
                </a:solidFill>
                <a:effectLst/>
                <a:latin typeface="Arial" panose="020B0604020202020204" pitchFamily="34" charset="0"/>
              </a:rPr>
              <a:t>EGFR, MYC, CDKN2A</a:t>
            </a:r>
            <a:r>
              <a:rPr kumimoji="0" lang="en-US" sz="1400" b="0" i="0" u="none" strike="noStrike" cap="none" normalizeH="0" baseline="0" noProof="0" dirty="0">
                <a:ln>
                  <a:noFill/>
                </a:ln>
                <a:solidFill>
                  <a:schemeClr val="tx1"/>
                </a:solidFill>
                <a:effectLst/>
                <a:latin typeface="Arial" panose="020B0604020202020204" pitchFamily="34" charset="0"/>
              </a:rPr>
              <a:t>), </a:t>
            </a:r>
            <a:r>
              <a:rPr kumimoji="0" lang="en-US" sz="1400" b="1" i="0" u="none" strike="noStrike" cap="none" normalizeH="0" baseline="0" noProof="0" dirty="0">
                <a:ln>
                  <a:noFill/>
                </a:ln>
                <a:solidFill>
                  <a:schemeClr val="tx1"/>
                </a:solidFill>
                <a:effectLst/>
                <a:latin typeface="Arial" panose="020B0604020202020204" pitchFamily="34" charset="0"/>
              </a:rPr>
              <a:t>62% did not</a:t>
            </a:r>
            <a:r>
              <a:rPr kumimoji="0" lang="en-US" sz="1400" b="0" i="0" u="none" strike="noStrike" cap="none" normalizeH="0" baseline="0" noProof="0" dirty="0">
                <a:ln>
                  <a:noFill/>
                </a:ln>
                <a:solidFill>
                  <a:schemeClr val="tx1"/>
                </a:solidFill>
                <a:effectLst/>
                <a:latin typeface="Arial" panose="020B0604020202020204" pitchFamily="34" charset="0"/>
              </a:rPr>
              <a:t>.</a:t>
            </a:r>
            <a:r>
              <a:rPr lang="en-US" sz="1400" noProof="0" dirty="0"/>
              <a:t>)</a:t>
            </a:r>
            <a:endParaRPr lang="en-US" sz="2200" noProof="0" dirty="0"/>
          </a:p>
          <a:p>
            <a:pPr>
              <a:buNone/>
            </a:pPr>
            <a:r>
              <a:rPr lang="en-US" sz="2200" noProof="0" dirty="0"/>
              <a:t>    3. DNA methylation (</a:t>
            </a:r>
            <a:r>
              <a:rPr lang="en-US" sz="1600" noProof="0" dirty="0" err="1"/>
              <a:t>iCpGs</a:t>
            </a:r>
            <a:r>
              <a:rPr lang="en-US" sz="1600" noProof="0" dirty="0"/>
              <a:t>) </a:t>
            </a:r>
            <a:r>
              <a:rPr lang="en-US" sz="2200" noProof="0" dirty="0"/>
              <a:t>(</a:t>
            </a:r>
            <a:r>
              <a:rPr lang="en-US" sz="1600" b="1" noProof="0" dirty="0"/>
              <a:t>6,166 tumor samples</a:t>
            </a:r>
            <a:r>
              <a:rPr lang="en-US" sz="1600" noProof="0" dirty="0"/>
              <a:t> across </a:t>
            </a:r>
            <a:r>
              <a:rPr lang="en-US" sz="1600" b="1" noProof="0" dirty="0"/>
              <a:t>21 cancer types - 378 </a:t>
            </a:r>
            <a:r>
              <a:rPr lang="en-US" sz="1600" b="1" noProof="0" dirty="0" err="1"/>
              <a:t>iCpGs</a:t>
            </a:r>
            <a:r>
              <a:rPr lang="en-US" sz="1600" noProof="0" dirty="0"/>
              <a:t> (</a:t>
            </a:r>
            <a:r>
              <a:rPr lang="en-US" sz="1600" i="1" noProof="0" dirty="0"/>
              <a:t>informative CpG sites</a:t>
            </a:r>
            <a:r>
              <a:rPr lang="en-US" sz="1600" noProof="0" dirty="0"/>
              <a:t>), showing </a:t>
            </a:r>
            <a:r>
              <a:rPr lang="en-US" sz="1600" b="1" noProof="0" dirty="0"/>
              <a:t>distinct methylation patterns</a:t>
            </a:r>
            <a:r>
              <a:rPr lang="en-US" sz="1600" noProof="0" dirty="0"/>
              <a:t> in at least one cancer type.</a:t>
            </a:r>
            <a:r>
              <a:rPr lang="en-US" sz="2200" noProof="0" dirty="0"/>
              <a:t>) </a:t>
            </a:r>
          </a:p>
          <a:p>
            <a:pPr>
              <a:buNone/>
            </a:pPr>
            <a:r>
              <a:rPr lang="en-US" sz="2200" noProof="0" dirty="0"/>
              <a:t>    4. Gene fusions (targeted PCR sequencing or split probe FISH analysis) </a:t>
            </a:r>
          </a:p>
          <a:p>
            <a:pPr marL="0" indent="0">
              <a:buNone/>
            </a:pPr>
            <a:r>
              <a:rPr lang="en-US" sz="2200" noProof="0" dirty="0"/>
              <a:t>    5. Microsatellite Instability (markers BAT25, BAT26, D5S346, D2S123 and D17S250) </a:t>
            </a:r>
          </a:p>
          <a:p>
            <a:endParaRPr lang="en-US" noProof="0" dirty="0"/>
          </a:p>
        </p:txBody>
      </p:sp>
    </p:spTree>
    <p:extLst>
      <p:ext uri="{BB962C8B-B14F-4D97-AF65-F5344CB8AC3E}">
        <p14:creationId xmlns:p14="http://schemas.microsoft.com/office/powerpoint/2010/main" val="2084782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220133F-C3FE-9107-940E-C868F37BF475}"/>
              </a:ext>
            </a:extLst>
          </p:cNvPr>
          <p:cNvSpPr>
            <a:spLocks noGrp="1"/>
          </p:cNvSpPr>
          <p:nvPr>
            <p:ph idx="1"/>
          </p:nvPr>
        </p:nvSpPr>
        <p:spPr>
          <a:xfrm>
            <a:off x="519545" y="1465118"/>
            <a:ext cx="10834255" cy="5247409"/>
          </a:xfrm>
        </p:spPr>
        <p:txBody>
          <a:bodyPr>
            <a:noAutofit/>
          </a:bodyPr>
          <a:lstStyle/>
          <a:p>
            <a:r>
              <a:rPr lang="en-US" sz="1400" noProof="0" dirty="0"/>
              <a:t>map of the oncogenic aberrations in &gt;11,000 human tumors (data from TCGA, ICGC, …) including 1) genes whose mutation patterns in whole exome sequencing (WES) data are consistent with positive selection; and 2) focal recurrently aberrant copy number segments from SNP6 array profiles (RACSs)</a:t>
            </a:r>
          </a:p>
          <a:p>
            <a:r>
              <a:rPr lang="en-US" sz="1400" noProof="0" dirty="0"/>
              <a:t>Driver mutations in cancer genes were detected by combining the outputs of three algorithms: </a:t>
            </a:r>
            <a:r>
              <a:rPr lang="en-US" sz="1400" noProof="0" dirty="0" err="1"/>
              <a:t>MutSigCV</a:t>
            </a:r>
            <a:r>
              <a:rPr lang="en-US" sz="1400" noProof="0" dirty="0"/>
              <a:t>, </a:t>
            </a:r>
            <a:r>
              <a:rPr lang="en-US" sz="1400" noProof="0" dirty="0" err="1"/>
              <a:t>OncodriveFM</a:t>
            </a:r>
            <a:r>
              <a:rPr lang="en-US" sz="1400" noProof="0" dirty="0"/>
              <a:t> and </a:t>
            </a:r>
            <a:r>
              <a:rPr lang="en-US" sz="1400" noProof="0" dirty="0" err="1"/>
              <a:t>OncodriveCLUST</a:t>
            </a:r>
            <a:r>
              <a:rPr lang="en-US" sz="1400" noProof="0" dirty="0"/>
              <a:t> (Gonzalez-Perez and Lopez-Bigas, 2012; Lawrence et al., 2013; Rubio-Perez et al., 2015; </a:t>
            </a:r>
            <a:r>
              <a:rPr lang="en-US" sz="1400" noProof="0" dirty="0" err="1"/>
              <a:t>Tamborero</a:t>
            </a:r>
            <a:r>
              <a:rPr lang="en-US" sz="1400" noProof="0" dirty="0"/>
              <a:t> et al., 2013a).</a:t>
            </a:r>
          </a:p>
          <a:p>
            <a:r>
              <a:rPr lang="en-US" sz="1400" noProof="0" dirty="0"/>
              <a:t>The detection of RACSs was performed using the ADMIRE algorithm </a:t>
            </a:r>
            <a:r>
              <a:rPr lang="en-US" sz="1400" i="1" noProof="0" dirty="0"/>
              <a:t>(Chapman et al., 2011; Mok et al., 2009; Shaw et al., 2013; van Dyk et al., 2013) </a:t>
            </a:r>
            <a:r>
              <a:rPr lang="en-US" sz="1400" noProof="0" dirty="0"/>
              <a:t>RACs were filtered to require segments to include at least one protein coding or antisense gene, but no more than 100. </a:t>
            </a:r>
          </a:p>
          <a:p>
            <a:r>
              <a:rPr lang="en-US" sz="1400" b="1" noProof="0" dirty="0"/>
              <a:t>Feature Selection</a:t>
            </a:r>
            <a:r>
              <a:rPr lang="en-US" sz="1400" noProof="0" dirty="0"/>
              <a:t>: For pan-cancer analysis, all cancer-specific features present in </a:t>
            </a:r>
            <a:r>
              <a:rPr lang="en-US" sz="1400" b="1" noProof="0" dirty="0"/>
              <a:t>at least 3 cell lines</a:t>
            </a:r>
            <a:r>
              <a:rPr lang="en-US" sz="1400" noProof="0" dirty="0"/>
              <a:t> were included. Identical patterns were merged, resulting in </a:t>
            </a:r>
            <a:r>
              <a:rPr lang="en-US" sz="1400" b="1" noProof="0" dirty="0"/>
              <a:t>667 unique features</a:t>
            </a:r>
            <a:r>
              <a:rPr lang="en-US" sz="1400" noProof="0" dirty="0"/>
              <a:t> across </a:t>
            </a:r>
            <a:r>
              <a:rPr lang="en-US" sz="1400" b="1" noProof="0" dirty="0"/>
              <a:t>988 cell lines</a:t>
            </a:r>
            <a:r>
              <a:rPr lang="en-US" sz="1400" noProof="0" dirty="0"/>
              <a:t>.</a:t>
            </a:r>
          </a:p>
          <a:p>
            <a:r>
              <a:rPr lang="en-US" sz="1050" noProof="0" dirty="0"/>
              <a:t>A </a:t>
            </a:r>
            <a:r>
              <a:rPr lang="en-US" sz="1050" b="1" noProof="0" dirty="0"/>
              <a:t>non-linear mixed effect model</a:t>
            </a:r>
            <a:r>
              <a:rPr lang="en-US" sz="1050" noProof="0" dirty="0"/>
              <a:t> fits a </a:t>
            </a:r>
            <a:r>
              <a:rPr lang="en-US" sz="1050" b="1" noProof="0" dirty="0"/>
              <a:t>sigmoid (S-shaped) curve</a:t>
            </a:r>
            <a:r>
              <a:rPr lang="en-US" sz="1050" noProof="0" dirty="0"/>
              <a:t> to the drug dose-response data to estimate </a:t>
            </a:r>
            <a:r>
              <a:rPr lang="en-US" sz="1050" b="1" noProof="0" dirty="0"/>
              <a:t>IC50</a:t>
            </a:r>
            <a:r>
              <a:rPr lang="en-US" sz="1050" noProof="0" dirty="0"/>
              <a:t> and </a:t>
            </a:r>
            <a:r>
              <a:rPr lang="en-US" sz="1050" b="1" noProof="0" dirty="0"/>
              <a:t>AUC</a:t>
            </a:r>
            <a:r>
              <a:rPr lang="en-US" sz="1050" noProof="0" dirty="0"/>
              <a:t> values.</a:t>
            </a:r>
            <a:r>
              <a:rPr lang="en-US" sz="1400" noProof="0" dirty="0"/>
              <a:t> The model error can be estimated by the root mean squared error (RMSE) which is indicative of how far the model approximation deviates from the measured observations. Where the RMSE is &gt; 0.3 the fit is considered poor and the results have been filtered from further analysis. </a:t>
            </a:r>
          </a:p>
          <a:p>
            <a:r>
              <a:rPr kumimoji="0" lang="en-US" sz="1400" b="0" i="0" u="none" strike="noStrike" cap="none" normalizeH="0" baseline="0" noProof="0" dirty="0">
                <a:ln>
                  <a:noFill/>
                </a:ln>
                <a:solidFill>
                  <a:schemeClr val="tx1"/>
                </a:solidFill>
                <a:effectLst/>
                <a:latin typeface="Arial" panose="020B0604020202020204" pitchFamily="34" charset="0"/>
              </a:rPr>
              <a:t>Associations between gene features and drug responses were assessed using </a:t>
            </a:r>
            <a:r>
              <a:rPr kumimoji="0" lang="en-US" sz="1400" b="1" i="0" u="none" strike="noStrike" cap="none" normalizeH="0" baseline="0" noProof="0" dirty="0">
                <a:ln>
                  <a:noFill/>
                </a:ln>
                <a:solidFill>
                  <a:schemeClr val="tx1"/>
                </a:solidFill>
                <a:effectLst/>
                <a:latin typeface="Arial" panose="020B0604020202020204" pitchFamily="34" charset="0"/>
              </a:rPr>
              <a:t>effect sizes (Cohen’s d and Glass’s delta)</a:t>
            </a:r>
            <a:r>
              <a:rPr kumimoji="0" lang="en-US" sz="1400" b="0" i="0" u="none" strike="noStrike" cap="none" normalizeH="0" baseline="0" noProof="0" dirty="0">
                <a:ln>
                  <a:noFill/>
                </a:ln>
                <a:solidFill>
                  <a:schemeClr val="tx1"/>
                </a:solidFill>
                <a:effectLst/>
                <a:latin typeface="Arial" panose="020B0604020202020204" pitchFamily="34" charset="0"/>
              </a:rPr>
              <a:t>, </a:t>
            </a:r>
            <a:r>
              <a:rPr kumimoji="0" lang="en-US" sz="1400" b="1" i="0" u="none" strike="noStrike" cap="none" normalizeH="0" baseline="0" noProof="0" dirty="0">
                <a:ln>
                  <a:noFill/>
                </a:ln>
                <a:solidFill>
                  <a:schemeClr val="tx1"/>
                </a:solidFill>
                <a:effectLst/>
                <a:latin typeface="Arial" panose="020B0604020202020204" pitchFamily="34" charset="0"/>
              </a:rPr>
              <a:t>p-values</a:t>
            </a:r>
            <a:r>
              <a:rPr kumimoji="0" lang="en-US" sz="1400" b="0" i="0" u="none" strike="noStrike" cap="none" normalizeH="0" baseline="0" noProof="0" dirty="0">
                <a:ln>
                  <a:noFill/>
                </a:ln>
                <a:solidFill>
                  <a:schemeClr val="tx1"/>
                </a:solidFill>
                <a:effectLst/>
                <a:latin typeface="Arial" panose="020B0604020202020204" pitchFamily="34" charset="0"/>
              </a:rPr>
              <a:t>, and other statistical scores. </a:t>
            </a:r>
            <a:r>
              <a:rPr kumimoji="0" lang="en-US" sz="1400" b="1" i="0" u="none" strike="noStrike" cap="none" normalizeH="0" baseline="0" noProof="0" dirty="0">
                <a:ln>
                  <a:noFill/>
                </a:ln>
                <a:solidFill>
                  <a:schemeClr val="tx1"/>
                </a:solidFill>
                <a:effectLst/>
                <a:latin typeface="Arial" panose="020B0604020202020204" pitchFamily="34" charset="0"/>
              </a:rPr>
              <a:t>Benjamini–Hochberg correction</a:t>
            </a:r>
            <a:r>
              <a:rPr kumimoji="0" lang="en-US" sz="1400" b="0" i="0" u="none" strike="noStrike" cap="none" normalizeH="0" baseline="0" noProof="0" dirty="0">
                <a:ln>
                  <a:noFill/>
                </a:ln>
                <a:solidFill>
                  <a:schemeClr val="tx1"/>
                </a:solidFill>
                <a:effectLst/>
                <a:latin typeface="Arial" panose="020B0604020202020204" pitchFamily="34" charset="0"/>
              </a:rPr>
              <a:t> was applied to p-values to control for false discoveries. Significance was determined with a </a:t>
            </a:r>
            <a:r>
              <a:rPr kumimoji="0" lang="en-US" sz="1400" b="1" i="0" u="none" strike="noStrike" cap="none" normalizeH="0" baseline="0" noProof="0" dirty="0">
                <a:ln>
                  <a:noFill/>
                </a:ln>
                <a:solidFill>
                  <a:schemeClr val="tx1"/>
                </a:solidFill>
                <a:effectLst/>
                <a:latin typeface="Arial" panose="020B0604020202020204" pitchFamily="34" charset="0"/>
              </a:rPr>
              <a:t>p-value threshold of 10⁻³</a:t>
            </a:r>
            <a:r>
              <a:rPr kumimoji="0" lang="en-US" sz="1400" b="0" i="0" u="none" strike="noStrike" cap="none" normalizeH="0" baseline="0" noProof="0" dirty="0">
                <a:ln>
                  <a:noFill/>
                </a:ln>
                <a:solidFill>
                  <a:schemeClr val="tx1"/>
                </a:solidFill>
                <a:effectLst/>
                <a:latin typeface="Arial" panose="020B0604020202020204" pitchFamily="34" charset="0"/>
              </a:rPr>
              <a:t> and a </a:t>
            </a:r>
            <a:r>
              <a:rPr kumimoji="0" lang="en-US" sz="1400" b="1" i="0" u="none" strike="noStrike" cap="none" normalizeH="0" baseline="0" noProof="0" dirty="0">
                <a:ln>
                  <a:noFill/>
                </a:ln>
                <a:solidFill>
                  <a:schemeClr val="tx1"/>
                </a:solidFill>
                <a:effectLst/>
                <a:latin typeface="Arial" panose="020B0604020202020204" pitchFamily="34" charset="0"/>
              </a:rPr>
              <a:t>false discovery rate (FDR) threshold of 25%</a:t>
            </a:r>
            <a:r>
              <a:rPr kumimoji="0" lang="en-US" sz="1400" b="0" i="0" u="none" strike="noStrike" cap="none" normalizeH="0" baseline="0" noProof="0" dirty="0">
                <a:ln>
                  <a:noFill/>
                </a:ln>
                <a:solidFill>
                  <a:schemeClr val="tx1"/>
                </a:solidFill>
                <a:effectLst/>
                <a:latin typeface="Arial" panose="020B0604020202020204" pitchFamily="34" charset="0"/>
              </a:rPr>
              <a:t>.</a:t>
            </a:r>
            <a:endParaRPr lang="en-US" sz="1400" noProof="0" dirty="0"/>
          </a:p>
          <a:p>
            <a:r>
              <a:rPr lang="en-US" sz="1400" noProof="0" dirty="0"/>
              <a:t>We have performed two types of analyses on our drug sensitivity and genomic datasets. A pan-cancer analysis correlates drug sensitivity for cell lines from all cancer types with genomic features identified from the analysis of patient </a:t>
            </a:r>
            <a:r>
              <a:rPr lang="en-US" sz="1400" noProof="0" dirty="0" err="1"/>
              <a:t>tumours</a:t>
            </a:r>
            <a:r>
              <a:rPr lang="en-US" sz="1400" noProof="0" dirty="0"/>
              <a:t> across multiple different cancer types. A cancer-specific analysis correlates drug sensitivity for cancer cell lines of the specified cancer type with genomic features identified in patients from the designated cancer type. The cancer types are those described by The Cancer Genome Atlas (TCGA).</a:t>
            </a:r>
          </a:p>
          <a:p>
            <a:r>
              <a:rPr lang="en-US" sz="1400" noProof="0" dirty="0"/>
              <a:t>Remarks: </a:t>
            </a:r>
          </a:p>
          <a:p>
            <a:pPr lvl="1"/>
            <a:r>
              <a:rPr lang="en-US" sz="1400" noProof="0" dirty="0"/>
              <a:t>Analysis realized in vitro on screened compounds and cell lines</a:t>
            </a:r>
          </a:p>
          <a:p>
            <a:pPr lvl="1"/>
            <a:r>
              <a:rPr lang="en-US" sz="1400" noProof="0" dirty="0"/>
              <a:t>Associations with large-effect size and high statistical significance should be </a:t>
            </a:r>
            <a:r>
              <a:rPr lang="en-US" sz="1400" noProof="0" dirty="0" err="1"/>
              <a:t>prioritised</a:t>
            </a:r>
            <a:r>
              <a:rPr lang="en-US" sz="1400" noProof="0" dirty="0"/>
              <a:t>.</a:t>
            </a:r>
          </a:p>
        </p:txBody>
      </p:sp>
      <p:sp>
        <p:nvSpPr>
          <p:cNvPr id="2" name="ZoneTexte 1">
            <a:extLst>
              <a:ext uri="{FF2B5EF4-FFF2-40B4-BE49-F238E27FC236}">
                <a16:creationId xmlns:a16="http://schemas.microsoft.com/office/drawing/2014/main" id="{85484009-F475-010F-F4F2-F2624125E4E8}"/>
              </a:ext>
            </a:extLst>
          </p:cNvPr>
          <p:cNvSpPr txBox="1"/>
          <p:nvPr/>
        </p:nvSpPr>
        <p:spPr>
          <a:xfrm>
            <a:off x="519545" y="249382"/>
            <a:ext cx="7159449" cy="769441"/>
          </a:xfrm>
          <a:prstGeom prst="rect">
            <a:avLst/>
          </a:prstGeom>
          <a:noFill/>
        </p:spPr>
        <p:txBody>
          <a:bodyPr wrap="square" rtlCol="0">
            <a:spAutoFit/>
          </a:bodyPr>
          <a:lstStyle/>
          <a:p>
            <a:r>
              <a:rPr lang="en-US" sz="4400" b="1" noProof="0" dirty="0"/>
              <a:t>Statistical analysis</a:t>
            </a:r>
          </a:p>
        </p:txBody>
      </p:sp>
    </p:spTree>
    <p:extLst>
      <p:ext uri="{BB962C8B-B14F-4D97-AF65-F5344CB8AC3E}">
        <p14:creationId xmlns:p14="http://schemas.microsoft.com/office/powerpoint/2010/main" val="29274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B1D3DF-1584-5BB3-9399-1BD47073D4F6}"/>
              </a:ext>
            </a:extLst>
          </p:cNvPr>
          <p:cNvSpPr>
            <a:spLocks noGrp="1"/>
          </p:cNvSpPr>
          <p:nvPr>
            <p:ph type="title"/>
          </p:nvPr>
        </p:nvSpPr>
        <p:spPr/>
        <p:txBody>
          <a:bodyPr/>
          <a:lstStyle/>
          <a:p>
            <a:r>
              <a:rPr lang="en-US" noProof="0" dirty="0"/>
              <a:t>Volcano plot</a:t>
            </a:r>
          </a:p>
        </p:txBody>
      </p:sp>
      <p:sp>
        <p:nvSpPr>
          <p:cNvPr id="4" name="Rectangle 1">
            <a:extLst>
              <a:ext uri="{FF2B5EF4-FFF2-40B4-BE49-F238E27FC236}">
                <a16:creationId xmlns:a16="http://schemas.microsoft.com/office/drawing/2014/main" id="{B492205D-F62C-2676-F2D3-01F48F56CD61}"/>
              </a:ext>
            </a:extLst>
          </p:cNvPr>
          <p:cNvSpPr>
            <a:spLocks noGrp="1" noChangeArrowheads="1"/>
          </p:cNvSpPr>
          <p:nvPr>
            <p:ph idx="1"/>
          </p:nvPr>
        </p:nvSpPr>
        <p:spPr bwMode="auto">
          <a:xfrm>
            <a:off x="443345" y="2440019"/>
            <a:ext cx="1112535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Volcano plots can be gene</a:t>
            </a:r>
            <a:r>
              <a:rPr lang="en-US" sz="1200" noProof="0" dirty="0">
                <a:latin typeface="Arial" panose="020B0604020202020204" pitchFamily="34" charset="0"/>
              </a:rPr>
              <a:t>-specific or drug-specific;</a:t>
            </a:r>
            <a:endParaRPr kumimoji="0" lang="en-US" sz="1200" b="0" i="0" u="none" strike="noStrike" cap="none" normalizeH="0" baseline="0" noProof="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In each volcano plot three pieces of data are represented: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x-axis:</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The magnitude of the effect that each genetic events has on cell lines IC50 values in response to a drug. The effect size is proportional to the difference in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mean IC50 between wild-type and mutant cell lines. Numbers less than 0 indicate drug sensitivity, numbers greater than 0 indicate drug resistance.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y-axis:</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The p-value from the ANOVA of a drug-gene interaction on an inverted log10 scale. For clarity the axis is capped at p = 1 x 10-8 and a plus sign (+)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next to a circle indicates that the p-value is smaller than this threshold.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Size of each circle:</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The number of cell lines contributing to the analysis for a given genetic feature or drug.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Color</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Cancer features associated with statistically significant sensitizing or resistance effects (20% FDR) are </a:t>
            </a:r>
            <a:r>
              <a:rPr kumimoji="0" lang="en-US" sz="1200" b="0" i="0" u="none" strike="noStrike" cap="none" normalizeH="0" baseline="0" noProof="0" dirty="0" err="1">
                <a:ln>
                  <a:noFill/>
                </a:ln>
                <a:solidFill>
                  <a:schemeClr val="tx1"/>
                </a:solidFill>
                <a:effectLst/>
                <a:latin typeface="Arial" panose="020B0604020202020204" pitchFamily="34" charset="0"/>
              </a:rPr>
              <a:t>coloured</a:t>
            </a:r>
            <a:r>
              <a:rPr kumimoji="0" lang="en-US" sz="1200" b="0" i="0" u="none" strike="noStrike" cap="none" normalizeH="0" baseline="0" noProof="0" dirty="0">
                <a:ln>
                  <a:noFill/>
                </a:ln>
                <a:solidFill>
                  <a:schemeClr val="tx1"/>
                </a:solidFill>
                <a:effectLst/>
                <a:latin typeface="Arial" panose="020B0604020202020204" pitchFamily="34" charset="0"/>
              </a:rPr>
              <a:t> green and red, respectively.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By hovering over each circle the following information is provided: genetic feature, sample size (number of cell lines with feature screened),</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noProof="0" dirty="0">
                <a:ln>
                  <a:noFill/>
                </a:ln>
                <a:solidFill>
                  <a:schemeClr val="tx1"/>
                </a:solidFill>
                <a:effectLst/>
                <a:latin typeface="Arial" panose="020B0604020202020204" pitchFamily="34" charset="0"/>
              </a:rPr>
              <a:t>effect size and p-value. Non-</a:t>
            </a:r>
            <a:r>
              <a:rPr kumimoji="0" lang="en-US" sz="1200" b="0" i="0" u="none" strike="noStrike" cap="none" normalizeH="0" baseline="0" noProof="0" dirty="0" err="1">
                <a:ln>
                  <a:noFill/>
                </a:ln>
                <a:solidFill>
                  <a:schemeClr val="tx1"/>
                </a:solidFill>
                <a:effectLst/>
                <a:latin typeface="Arial" panose="020B0604020202020204" pitchFamily="34" charset="0"/>
              </a:rPr>
              <a:t>signficant</a:t>
            </a:r>
            <a:r>
              <a:rPr kumimoji="0" lang="en-US" sz="1200" b="0" i="0" u="none" strike="noStrike" cap="none" normalizeH="0" baseline="0" noProof="0" dirty="0">
                <a:ln>
                  <a:noFill/>
                </a:ln>
                <a:solidFill>
                  <a:schemeClr val="tx1"/>
                </a:solidFill>
                <a:effectLst/>
                <a:latin typeface="Arial" panose="020B0604020202020204" pitchFamily="34" charset="0"/>
              </a:rPr>
              <a:t> associations are grey.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noProof="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003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D88F00-78DE-E79C-A765-A13996547990}"/>
              </a:ext>
            </a:extLst>
          </p:cNvPr>
          <p:cNvSpPr>
            <a:spLocks noGrp="1"/>
          </p:cNvSpPr>
          <p:nvPr>
            <p:ph type="title"/>
          </p:nvPr>
        </p:nvSpPr>
        <p:spPr/>
        <p:txBody>
          <a:bodyPr>
            <a:normAutofit fontScale="90000"/>
          </a:bodyPr>
          <a:lstStyle/>
          <a:p>
            <a:r>
              <a:rPr lang="en-US" noProof="0" dirty="0"/>
              <a:t>A Landscape of Pharmacogenomic Interactions in Cancer</a:t>
            </a:r>
            <a:br>
              <a:rPr lang="en-US" sz="2700" noProof="0" dirty="0"/>
            </a:br>
            <a:r>
              <a:rPr lang="en-US" sz="2700" noProof="0" dirty="0"/>
              <a:t>Francesco Iorio, Theo A. </a:t>
            </a:r>
            <a:r>
              <a:rPr lang="en-US" sz="2700" noProof="0" dirty="0" err="1"/>
              <a:t>Knijnenburg</a:t>
            </a:r>
            <a:r>
              <a:rPr lang="en-US" sz="2700" noProof="0" dirty="0"/>
              <a:t>, Daniel J. Vis (2016, Cell)</a:t>
            </a:r>
          </a:p>
        </p:txBody>
      </p:sp>
      <p:pic>
        <p:nvPicPr>
          <p:cNvPr id="5" name="Espace réservé du contenu 4">
            <a:extLst>
              <a:ext uri="{FF2B5EF4-FFF2-40B4-BE49-F238E27FC236}">
                <a16:creationId xmlns:a16="http://schemas.microsoft.com/office/drawing/2014/main" id="{835A9E52-1542-84D7-8184-07E835FFEE15}"/>
              </a:ext>
            </a:extLst>
          </p:cNvPr>
          <p:cNvPicPr>
            <a:picLocks noGrp="1" noChangeAspect="1"/>
          </p:cNvPicPr>
          <p:nvPr>
            <p:ph idx="1"/>
          </p:nvPr>
        </p:nvPicPr>
        <p:blipFill>
          <a:blip r:embed="rId2"/>
          <a:stretch>
            <a:fillRect/>
          </a:stretch>
        </p:blipFill>
        <p:spPr>
          <a:xfrm>
            <a:off x="970629" y="2023051"/>
            <a:ext cx="4605066" cy="4720649"/>
          </a:xfrm>
        </p:spPr>
      </p:pic>
      <p:sp>
        <p:nvSpPr>
          <p:cNvPr id="6" name="ZoneTexte 5">
            <a:extLst>
              <a:ext uri="{FF2B5EF4-FFF2-40B4-BE49-F238E27FC236}">
                <a16:creationId xmlns:a16="http://schemas.microsoft.com/office/drawing/2014/main" id="{AC8AC58B-9894-896F-903D-B48597277C35}"/>
              </a:ext>
            </a:extLst>
          </p:cNvPr>
          <p:cNvSpPr txBox="1"/>
          <p:nvPr/>
        </p:nvSpPr>
        <p:spPr>
          <a:xfrm>
            <a:off x="6660573" y="2452255"/>
            <a:ext cx="4560798" cy="3416320"/>
          </a:xfrm>
          <a:prstGeom prst="rect">
            <a:avLst/>
          </a:prstGeom>
          <a:noFill/>
        </p:spPr>
        <p:txBody>
          <a:bodyPr wrap="square" rtlCol="0">
            <a:spAutoFit/>
          </a:bodyPr>
          <a:lstStyle/>
          <a:p>
            <a:r>
              <a:rPr lang="en-US" noProof="0" dirty="0"/>
              <a:t>Highlights  of article:</a:t>
            </a:r>
          </a:p>
          <a:p>
            <a:pPr marL="285750" indent="-285750">
              <a:buFontTx/>
              <a:buChar char="-"/>
            </a:pPr>
            <a:r>
              <a:rPr lang="en-US" noProof="0" dirty="0"/>
              <a:t>integrate heterogeneous molecular data of 11,289 tumors from 29 organs and 1,001 cell lines   </a:t>
            </a:r>
          </a:p>
          <a:p>
            <a:pPr marL="285750" indent="-285750">
              <a:buFontTx/>
              <a:buChar char="-"/>
            </a:pPr>
            <a:r>
              <a:rPr lang="en-US" noProof="0" dirty="0"/>
              <a:t>measure the response of 1,001 cancer cell lines to 265 anti-cancer drugs  </a:t>
            </a:r>
          </a:p>
          <a:p>
            <a:pPr marL="285750" indent="-285750">
              <a:buFontTx/>
              <a:buChar char="-"/>
            </a:pPr>
            <a:r>
              <a:rPr lang="en-US" noProof="0" dirty="0"/>
              <a:t>uncover numerous oncogenic aberrations that sensitize to an anti-cancer drug  </a:t>
            </a:r>
          </a:p>
          <a:p>
            <a:pPr marL="285750" indent="-285750">
              <a:buFontTx/>
              <a:buChar char="-"/>
            </a:pPr>
            <a:r>
              <a:rPr lang="en-US" noProof="0" dirty="0"/>
              <a:t>This study forms a resource to identify therapeutic options for cancer sub-populations</a:t>
            </a:r>
          </a:p>
        </p:txBody>
      </p:sp>
    </p:spTree>
    <p:extLst>
      <p:ext uri="{BB962C8B-B14F-4D97-AF65-F5344CB8AC3E}">
        <p14:creationId xmlns:p14="http://schemas.microsoft.com/office/powerpoint/2010/main" val="1028649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C9F9D7-0B0F-1386-35B9-7D3C0EE77751}"/>
              </a:ext>
            </a:extLst>
          </p:cNvPr>
          <p:cNvSpPr>
            <a:spLocks noGrp="1"/>
          </p:cNvSpPr>
          <p:nvPr>
            <p:ph type="title"/>
          </p:nvPr>
        </p:nvSpPr>
        <p:spPr/>
        <p:txBody>
          <a:bodyPr/>
          <a:lstStyle/>
          <a:p>
            <a:endParaRPr lang="en-US" noProof="0" dirty="0"/>
          </a:p>
        </p:txBody>
      </p:sp>
      <p:sp>
        <p:nvSpPr>
          <p:cNvPr id="3" name="Espace réservé du contenu 2">
            <a:extLst>
              <a:ext uri="{FF2B5EF4-FFF2-40B4-BE49-F238E27FC236}">
                <a16:creationId xmlns:a16="http://schemas.microsoft.com/office/drawing/2014/main" id="{043AAD44-F6D8-C00B-34BC-723CC22D9134}"/>
              </a:ext>
            </a:extLst>
          </p:cNvPr>
          <p:cNvSpPr>
            <a:spLocks noGrp="1"/>
          </p:cNvSpPr>
          <p:nvPr>
            <p:ph idx="1"/>
          </p:nvPr>
        </p:nvSpPr>
        <p:spPr/>
        <p:txBody>
          <a:bodyPr>
            <a:normAutofit/>
          </a:bodyPr>
          <a:lstStyle/>
          <a:p>
            <a:r>
              <a:rPr lang="en-US" sz="1600" noProof="0" dirty="0"/>
              <a:t>analyzed somatic mutations, copy number alterations, and hypermethylation across a total of 11,289 tumor samples from 29 tumor types to define a clinically relevant catalog of recurrent mutated cancer genes, focal amplifications/ deletions, and methylated gene promoters. </a:t>
            </a:r>
            <a:br>
              <a:rPr lang="en-US" sz="1600" noProof="0" dirty="0"/>
            </a:br>
            <a:r>
              <a:rPr lang="en-US" sz="1600" noProof="0" dirty="0"/>
              <a:t>These oncogenic alterations were investigated as possible predictors of differential drug sensitivity across 1,001 cancer cell lines</a:t>
            </a:r>
          </a:p>
        </p:txBody>
      </p:sp>
    </p:spTree>
    <p:extLst>
      <p:ext uri="{BB962C8B-B14F-4D97-AF65-F5344CB8AC3E}">
        <p14:creationId xmlns:p14="http://schemas.microsoft.com/office/powerpoint/2010/main" val="189435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53C0CF-63F9-EBE9-4EA8-7590623B0601}"/>
              </a:ext>
            </a:extLst>
          </p:cNvPr>
          <p:cNvSpPr>
            <a:spLocks noGrp="1"/>
          </p:cNvSpPr>
          <p:nvPr>
            <p:ph type="title"/>
          </p:nvPr>
        </p:nvSpPr>
        <p:spPr/>
        <p:txBody>
          <a:bodyPr/>
          <a:lstStyle/>
          <a:p>
            <a:r>
              <a:rPr lang="en-US" noProof="0" dirty="0"/>
              <a:t>Features determination</a:t>
            </a:r>
          </a:p>
        </p:txBody>
      </p:sp>
      <p:sp>
        <p:nvSpPr>
          <p:cNvPr id="3" name="Espace réservé du contenu 2">
            <a:extLst>
              <a:ext uri="{FF2B5EF4-FFF2-40B4-BE49-F238E27FC236}">
                <a16:creationId xmlns:a16="http://schemas.microsoft.com/office/drawing/2014/main" id="{B9A4738C-157F-1677-2B61-F46CBDF0986D}"/>
              </a:ext>
            </a:extLst>
          </p:cNvPr>
          <p:cNvSpPr>
            <a:spLocks noGrp="1"/>
          </p:cNvSpPr>
          <p:nvPr>
            <p:ph idx="1"/>
          </p:nvPr>
        </p:nvSpPr>
        <p:spPr/>
        <p:txBody>
          <a:bodyPr/>
          <a:lstStyle/>
          <a:p>
            <a:r>
              <a:rPr lang="en-US" noProof="0" dirty="0"/>
              <a:t>CG: </a:t>
            </a:r>
          </a:p>
        </p:txBody>
      </p:sp>
    </p:spTree>
    <p:extLst>
      <p:ext uri="{BB962C8B-B14F-4D97-AF65-F5344CB8AC3E}">
        <p14:creationId xmlns:p14="http://schemas.microsoft.com/office/powerpoint/2010/main" val="95968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847314-E720-3B13-5EF8-F235E1BD5D9A}"/>
              </a:ext>
            </a:extLst>
          </p:cNvPr>
          <p:cNvSpPr>
            <a:spLocks noGrp="1"/>
          </p:cNvSpPr>
          <p:nvPr>
            <p:ph type="title"/>
          </p:nvPr>
        </p:nvSpPr>
        <p:spPr>
          <a:xfrm>
            <a:off x="838200" y="837073"/>
            <a:ext cx="10515600" cy="1325563"/>
          </a:xfrm>
        </p:spPr>
        <p:txBody>
          <a:bodyPr>
            <a:normAutofit fontScale="90000"/>
          </a:bodyPr>
          <a:lstStyle/>
          <a:p>
            <a:r>
              <a:rPr lang="en-US" b="1" noProof="0" dirty="0"/>
              <a:t>OBJECTIFS PREMIER:</a:t>
            </a:r>
            <a:br>
              <a:rPr lang="en-US" b="1" noProof="0" dirty="0"/>
            </a:br>
            <a:br>
              <a:rPr lang="en-US" b="1" noProof="0" dirty="0"/>
            </a:br>
            <a:r>
              <a:rPr lang="en-US" noProof="0" dirty="0"/>
              <a:t>Faire le tour de la </a:t>
            </a:r>
            <a:r>
              <a:rPr lang="en-US" noProof="0" dirty="0" err="1"/>
              <a:t>littérature</a:t>
            </a:r>
            <a:r>
              <a:rPr lang="en-US" noProof="0" dirty="0"/>
              <a:t> sur le </a:t>
            </a:r>
            <a:r>
              <a:rPr lang="en-US" noProof="0" dirty="0" err="1"/>
              <a:t>sujet</a:t>
            </a:r>
            <a:r>
              <a:rPr lang="en-US" noProof="0" dirty="0"/>
              <a:t>:</a:t>
            </a:r>
            <a:br>
              <a:rPr lang="en-US" noProof="0" dirty="0"/>
            </a:br>
            <a:endParaRPr lang="en-US" noProof="0" dirty="0"/>
          </a:p>
        </p:txBody>
      </p:sp>
      <p:sp>
        <p:nvSpPr>
          <p:cNvPr id="3" name="Espace réservé du contenu 2">
            <a:extLst>
              <a:ext uri="{FF2B5EF4-FFF2-40B4-BE49-F238E27FC236}">
                <a16:creationId xmlns:a16="http://schemas.microsoft.com/office/drawing/2014/main" id="{77349B2D-434E-48D0-3B00-FB9F1CF47676}"/>
              </a:ext>
            </a:extLst>
          </p:cNvPr>
          <p:cNvSpPr>
            <a:spLocks noGrp="1"/>
          </p:cNvSpPr>
          <p:nvPr>
            <p:ph idx="1"/>
          </p:nvPr>
        </p:nvSpPr>
        <p:spPr/>
        <p:txBody>
          <a:bodyPr/>
          <a:lstStyle/>
          <a:p>
            <a:pPr lvl="1"/>
            <a:endParaRPr lang="en-US" noProof="0" dirty="0"/>
          </a:p>
          <a:p>
            <a:pPr lvl="1"/>
            <a:r>
              <a:rPr lang="en-US" noProof="0" dirty="0" err="1"/>
              <a:t>Comprendre</a:t>
            </a:r>
            <a:r>
              <a:rPr lang="en-US" noProof="0" dirty="0"/>
              <a:t> la base de données (GDSC) </a:t>
            </a:r>
            <a:r>
              <a:rPr lang="en-US" noProof="0" dirty="0" err="1"/>
              <a:t>en</a:t>
            </a:r>
            <a:r>
              <a:rPr lang="en-US" noProof="0" dirty="0"/>
              <a:t> </a:t>
            </a:r>
            <a:r>
              <a:rPr lang="en-US" noProof="0" dirty="0" err="1"/>
              <a:t>détail</a:t>
            </a:r>
            <a:endParaRPr lang="en-US" noProof="0" dirty="0"/>
          </a:p>
          <a:p>
            <a:pPr lvl="2"/>
            <a:r>
              <a:rPr lang="en-US" noProof="0" dirty="0"/>
              <a:t>Documentation, Auteurs, </a:t>
            </a:r>
            <a:r>
              <a:rPr lang="en-US" noProof="0" dirty="0" err="1"/>
              <a:t>objectifs</a:t>
            </a:r>
            <a:r>
              <a:rPr lang="en-US" noProof="0" dirty="0"/>
              <a:t>, données </a:t>
            </a:r>
            <a:r>
              <a:rPr lang="en-US" noProof="0" dirty="0" err="1"/>
              <a:t>présentes</a:t>
            </a:r>
            <a:r>
              <a:rPr lang="en-US" noProof="0" dirty="0"/>
              <a:t>, </a:t>
            </a:r>
            <a:r>
              <a:rPr lang="en-US" noProof="0" dirty="0" err="1"/>
              <a:t>accessibilité</a:t>
            </a:r>
            <a:endParaRPr lang="en-US" noProof="0" dirty="0"/>
          </a:p>
          <a:p>
            <a:pPr lvl="1"/>
            <a:endParaRPr lang="en-US" noProof="0" dirty="0"/>
          </a:p>
          <a:p>
            <a:pPr lvl="1"/>
            <a:r>
              <a:rPr lang="en-US" noProof="0" dirty="0" err="1"/>
              <a:t>Trouver</a:t>
            </a:r>
            <a:r>
              <a:rPr lang="en-US" noProof="0" dirty="0"/>
              <a:t> des </a:t>
            </a:r>
            <a:r>
              <a:rPr lang="en-US" noProof="0" dirty="0" err="1"/>
              <a:t>algorithmes</a:t>
            </a:r>
            <a:r>
              <a:rPr lang="en-US" noProof="0" dirty="0"/>
              <a:t> de </a:t>
            </a:r>
            <a:r>
              <a:rPr lang="en-US" noProof="0" dirty="0" err="1"/>
              <a:t>prédiction</a:t>
            </a:r>
            <a:r>
              <a:rPr lang="en-US" noProof="0" dirty="0"/>
              <a:t> sur </a:t>
            </a:r>
            <a:r>
              <a:rPr lang="en-US" noProof="0" dirty="0" err="1"/>
              <a:t>ces</a:t>
            </a:r>
            <a:r>
              <a:rPr lang="en-US" noProof="0" dirty="0"/>
              <a:t> données</a:t>
            </a:r>
          </a:p>
          <a:p>
            <a:pPr lvl="2"/>
            <a:r>
              <a:rPr lang="en-US" noProof="0" dirty="0"/>
              <a:t>Comparer les </a:t>
            </a:r>
            <a:r>
              <a:rPr lang="en-US" noProof="0" dirty="0" err="1"/>
              <a:t>méthodes</a:t>
            </a:r>
            <a:r>
              <a:rPr lang="en-US" noProof="0" dirty="0"/>
              <a:t> de façon critique (inputs/</a:t>
            </a:r>
            <a:r>
              <a:rPr lang="en-US" noProof="0" dirty="0" err="1"/>
              <a:t>résultats</a:t>
            </a:r>
            <a:r>
              <a:rPr lang="en-US" noProof="0" dirty="0"/>
              <a:t>/</a:t>
            </a:r>
            <a:r>
              <a:rPr lang="en-US" noProof="0" dirty="0" err="1"/>
              <a:t>méthodes</a:t>
            </a:r>
            <a:r>
              <a:rPr lang="en-US" noProof="0" dirty="0"/>
              <a:t>)</a:t>
            </a:r>
          </a:p>
          <a:p>
            <a:pPr lvl="2"/>
            <a:endParaRPr lang="en-US" noProof="0" dirty="0"/>
          </a:p>
          <a:p>
            <a:pPr lvl="1"/>
            <a:r>
              <a:rPr lang="en-US" noProof="0" dirty="0"/>
              <a:t>Base de données </a:t>
            </a:r>
            <a:r>
              <a:rPr lang="en-US" noProof="0" dirty="0" err="1"/>
              <a:t>similaires</a:t>
            </a:r>
            <a:r>
              <a:rPr lang="en-US" noProof="0" dirty="0"/>
              <a:t>/ </a:t>
            </a:r>
            <a:r>
              <a:rPr lang="en-US" noProof="0" dirty="0" err="1"/>
              <a:t>modèles</a:t>
            </a:r>
            <a:r>
              <a:rPr lang="en-US" noProof="0" dirty="0"/>
              <a:t> </a:t>
            </a:r>
            <a:r>
              <a:rPr lang="en-US" noProof="0" dirty="0" err="1"/>
              <a:t>similaires</a:t>
            </a:r>
            <a:endParaRPr lang="en-US" noProof="0" dirty="0"/>
          </a:p>
          <a:p>
            <a:pPr lvl="1"/>
            <a:endParaRPr lang="en-US" noProof="0" dirty="0"/>
          </a:p>
        </p:txBody>
      </p:sp>
    </p:spTree>
    <p:extLst>
      <p:ext uri="{BB962C8B-B14F-4D97-AF65-F5344CB8AC3E}">
        <p14:creationId xmlns:p14="http://schemas.microsoft.com/office/powerpoint/2010/main" val="114741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0EEC42-FBDC-4097-DE0B-E415E84E4459}"/>
              </a:ext>
            </a:extLst>
          </p:cNvPr>
          <p:cNvSpPr>
            <a:spLocks noGrp="1"/>
          </p:cNvSpPr>
          <p:nvPr>
            <p:ph type="title"/>
          </p:nvPr>
        </p:nvSpPr>
        <p:spPr/>
        <p:txBody>
          <a:bodyPr>
            <a:normAutofit/>
          </a:bodyPr>
          <a:lstStyle/>
          <a:p>
            <a:r>
              <a:rPr lang="en-US" sz="4000" noProof="0" dirty="0"/>
              <a:t>Genomics of Drug Sensitivity in Cancer (GDSC)</a:t>
            </a:r>
          </a:p>
        </p:txBody>
      </p:sp>
      <p:pic>
        <p:nvPicPr>
          <p:cNvPr id="5" name="Espace réservé du contenu 4">
            <a:extLst>
              <a:ext uri="{FF2B5EF4-FFF2-40B4-BE49-F238E27FC236}">
                <a16:creationId xmlns:a16="http://schemas.microsoft.com/office/drawing/2014/main" id="{ADBFFED7-C10E-5680-E0E6-EA16C123C130}"/>
              </a:ext>
            </a:extLst>
          </p:cNvPr>
          <p:cNvPicPr>
            <a:picLocks noGrp="1" noChangeAspect="1"/>
          </p:cNvPicPr>
          <p:nvPr>
            <p:ph idx="1"/>
          </p:nvPr>
        </p:nvPicPr>
        <p:blipFill>
          <a:blip r:embed="rId2"/>
          <a:stretch>
            <a:fillRect/>
          </a:stretch>
        </p:blipFill>
        <p:spPr>
          <a:xfrm>
            <a:off x="613279" y="1814590"/>
            <a:ext cx="5525825" cy="2885229"/>
          </a:xfrm>
        </p:spPr>
      </p:pic>
      <p:sp>
        <p:nvSpPr>
          <p:cNvPr id="6" name="ZoneTexte 5">
            <a:extLst>
              <a:ext uri="{FF2B5EF4-FFF2-40B4-BE49-F238E27FC236}">
                <a16:creationId xmlns:a16="http://schemas.microsoft.com/office/drawing/2014/main" id="{2F3F7656-41E4-1111-10E1-F1C8C52B838C}"/>
              </a:ext>
            </a:extLst>
          </p:cNvPr>
          <p:cNvSpPr txBox="1"/>
          <p:nvPr/>
        </p:nvSpPr>
        <p:spPr>
          <a:xfrm>
            <a:off x="692257" y="4823721"/>
            <a:ext cx="4607331" cy="1292662"/>
          </a:xfrm>
          <a:prstGeom prst="rect">
            <a:avLst/>
          </a:prstGeom>
          <a:noFill/>
        </p:spPr>
        <p:txBody>
          <a:bodyPr wrap="square" rtlCol="0">
            <a:spAutoFit/>
          </a:bodyPr>
          <a:lstStyle/>
          <a:p>
            <a:r>
              <a:rPr lang="en-US" sz="1200" b="1" kern="100" noProof="0" dirty="0">
                <a:effectLst/>
                <a:latin typeface="Aptos" panose="020B0004020202020204" pitchFamily="34" charset="0"/>
                <a:ea typeface="Aptos" panose="020B0004020202020204" pitchFamily="34" charset="0"/>
                <a:cs typeface="Times New Roman" panose="02020603050405020304" pitchFamily="18" charset="0"/>
              </a:rPr>
              <a:t>A schematic representation of the GDSC database structure and content. </a:t>
            </a:r>
          </a:p>
          <a:p>
            <a:r>
              <a:rPr lang="en-US" sz="1200" i="1" kern="100" noProof="0" dirty="0">
                <a:effectLst/>
                <a:latin typeface="Aptos" panose="020B0004020202020204" pitchFamily="34" charset="0"/>
                <a:ea typeface="Aptos" panose="020B0004020202020204" pitchFamily="34" charset="0"/>
                <a:cs typeface="Times New Roman" panose="02020603050405020304" pitchFamily="18" charset="0"/>
              </a:rPr>
              <a:t>Genomics of Drug Sensitivity in Cancer (GDSC): a resource for therapeutic biomarker discovery in cancer cells (</a:t>
            </a:r>
            <a:r>
              <a:rPr lang="en-US" sz="1200" i="1" kern="100" noProof="0" dirty="0" err="1">
                <a:effectLst/>
                <a:latin typeface="Aptos" panose="020B0004020202020204" pitchFamily="34" charset="0"/>
                <a:ea typeface="Aptos" panose="020B0004020202020204" pitchFamily="34" charset="0"/>
                <a:cs typeface="Times New Roman" panose="02020603050405020304" pitchFamily="18" charset="0"/>
              </a:rPr>
              <a:t>Wanjuan</a:t>
            </a:r>
            <a:r>
              <a:rPr lang="en-US" sz="1200" i="1" kern="100" noProof="0" dirty="0">
                <a:effectLst/>
                <a:latin typeface="Aptos" panose="020B0004020202020204" pitchFamily="34" charset="0"/>
                <a:ea typeface="Aptos" panose="020B0004020202020204" pitchFamily="34" charset="0"/>
                <a:cs typeface="Times New Roman" panose="02020603050405020304" pitchFamily="18" charset="0"/>
              </a:rPr>
              <a:t> Yang, 2012, Nucleic Acids Research).</a:t>
            </a:r>
          </a:p>
          <a:p>
            <a:endParaRPr lang="en-US" noProof="0" dirty="0"/>
          </a:p>
        </p:txBody>
      </p:sp>
      <p:sp>
        <p:nvSpPr>
          <p:cNvPr id="7" name="ZoneTexte 6">
            <a:extLst>
              <a:ext uri="{FF2B5EF4-FFF2-40B4-BE49-F238E27FC236}">
                <a16:creationId xmlns:a16="http://schemas.microsoft.com/office/drawing/2014/main" id="{DF7F748D-E157-6E03-A293-269FA9FBBEE8}"/>
              </a:ext>
            </a:extLst>
          </p:cNvPr>
          <p:cNvSpPr txBox="1"/>
          <p:nvPr/>
        </p:nvSpPr>
        <p:spPr>
          <a:xfrm>
            <a:off x="6549824" y="1494043"/>
            <a:ext cx="4803976" cy="5478423"/>
          </a:xfrm>
          <a:prstGeom prst="rect">
            <a:avLst/>
          </a:prstGeom>
          <a:noFill/>
        </p:spPr>
        <p:txBody>
          <a:bodyPr wrap="square" rtlCol="0">
            <a:spAutoFit/>
          </a:bodyPr>
          <a:lstStyle/>
          <a:p>
            <a:pPr marL="285750" indent="-285750">
              <a:buFont typeface="Arial" panose="020B0604020202020204" pitchFamily="34" charset="0"/>
              <a:buChar char="•"/>
            </a:pPr>
            <a:r>
              <a:rPr lang="en-US" sz="1400" noProof="0" dirty="0"/>
              <a:t>GDSC contains drug sensitivity data for almost 75 000 experiments, describing response to 138 anticancer drugs across almost 700 cancer cell lines representing 73 169 cell line–drug interactions. (in 2012)</a:t>
            </a:r>
          </a:p>
          <a:p>
            <a:pPr marL="285750" indent="-285750">
              <a:buFont typeface="Arial" panose="020B0604020202020204" pitchFamily="34" charset="0"/>
              <a:buChar char="•"/>
            </a:pPr>
            <a:endParaRPr lang="en-US" sz="1400" noProof="0" dirty="0"/>
          </a:p>
          <a:p>
            <a:pPr marL="285750" indent="-285750">
              <a:buFont typeface="Arial" panose="020B0604020202020204" pitchFamily="34" charset="0"/>
              <a:buChar char="•"/>
            </a:pPr>
            <a:r>
              <a:rPr lang="en-US" sz="1400" noProof="0" dirty="0"/>
              <a:t>cell line drug sensitivity data are integrated with genomic datasets (</a:t>
            </a:r>
            <a:r>
              <a:rPr lang="en-US" sz="1400" i="1" noProof="0" dirty="0"/>
              <a:t>Catalogue of Somatic Mutations in Cancer</a:t>
            </a:r>
            <a:r>
              <a:rPr lang="en-US" sz="1400" noProof="0" dirty="0"/>
              <a:t>): somatic mutations in cancer genes, gene amplification and deletion, tissue type and transcriptional data</a:t>
            </a:r>
          </a:p>
          <a:p>
            <a:pPr marL="285750" indent="-285750">
              <a:buFont typeface="Arial" panose="020B0604020202020204" pitchFamily="34" charset="0"/>
              <a:buChar char="•"/>
            </a:pPr>
            <a:endParaRPr lang="en-US" sz="1400" noProof="0" dirty="0"/>
          </a:p>
          <a:p>
            <a:pPr marL="285750" indent="-285750">
              <a:buFont typeface="Arial" panose="020B0604020202020204" pitchFamily="34" charset="0"/>
              <a:buChar char="•"/>
            </a:pPr>
            <a:r>
              <a:rPr lang="en-US" sz="1400" noProof="0" dirty="0"/>
              <a:t>all datasets are fully downloadable</a:t>
            </a:r>
          </a:p>
          <a:p>
            <a:pPr marL="285750" indent="-285750">
              <a:buFont typeface="Arial" panose="020B0604020202020204" pitchFamily="34" charset="0"/>
              <a:buChar char="•"/>
            </a:pPr>
            <a:endParaRPr lang="en-US" sz="1400" noProof="0" dirty="0"/>
          </a:p>
          <a:p>
            <a:pPr marL="285750" indent="-285750">
              <a:buFont typeface="Arial" panose="020B0604020202020204" pitchFamily="34" charset="0"/>
              <a:buChar char="•"/>
            </a:pPr>
            <a:r>
              <a:rPr lang="en-US" sz="1400" b="1" noProof="0" dirty="0"/>
              <a:t>OBJECTIVE</a:t>
            </a:r>
            <a:r>
              <a:rPr lang="en-US" sz="1400" noProof="0" dirty="0"/>
              <a:t>: database is designed to facilitate an increased understanding of the molecular features that influence drug response in cancer cells and which will enable the design of improved cancer therapies. GDSC holds and annotates large datasets on drug sensitivity in cancer cells and links these data to detailed genomic in-formation to facilitate the discovery of molecular biomarkers of drug response</a:t>
            </a:r>
          </a:p>
          <a:p>
            <a:pPr marL="285750" indent="-285750">
              <a:buFont typeface="Arial" panose="020B0604020202020204" pitchFamily="34" charset="0"/>
              <a:buChar char="•"/>
            </a:pPr>
            <a:r>
              <a:rPr lang="en-US" sz="1400" noProof="0" dirty="0"/>
              <a:t>The majority of new drugs failing during clinical trials (estimated to be between an 80–95% failure rate) due to lack of efficacy or unacceptable toxicity</a:t>
            </a:r>
          </a:p>
          <a:p>
            <a:pPr lvl="1"/>
            <a:endParaRPr lang="en-US" sz="1400" noProof="0" dirty="0"/>
          </a:p>
          <a:p>
            <a:pPr marL="742950" lvl="1" indent="-285750">
              <a:buFont typeface="Arial" panose="020B0604020202020204" pitchFamily="34" charset="0"/>
              <a:buChar char="•"/>
            </a:pPr>
            <a:endParaRPr lang="en-US" sz="1400" noProof="0" dirty="0"/>
          </a:p>
        </p:txBody>
      </p:sp>
    </p:spTree>
    <p:extLst>
      <p:ext uri="{BB962C8B-B14F-4D97-AF65-F5344CB8AC3E}">
        <p14:creationId xmlns:p14="http://schemas.microsoft.com/office/powerpoint/2010/main" val="430918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9B838-5537-B794-5599-20D910DE5E74}"/>
              </a:ext>
            </a:extLst>
          </p:cNvPr>
          <p:cNvSpPr>
            <a:spLocks noGrp="1"/>
          </p:cNvSpPr>
          <p:nvPr>
            <p:ph type="title"/>
          </p:nvPr>
        </p:nvSpPr>
        <p:spPr/>
        <p:txBody>
          <a:bodyPr/>
          <a:lstStyle/>
          <a:p>
            <a:r>
              <a:rPr lang="en-US" sz="4400" noProof="0" dirty="0"/>
              <a:t>Genomics of Drug Sensitivity in Cancer (GDSC)</a:t>
            </a:r>
            <a:endParaRPr lang="en-US" noProof="0" dirty="0"/>
          </a:p>
        </p:txBody>
      </p:sp>
      <p:sp>
        <p:nvSpPr>
          <p:cNvPr id="3" name="Espace réservé du contenu 2">
            <a:extLst>
              <a:ext uri="{FF2B5EF4-FFF2-40B4-BE49-F238E27FC236}">
                <a16:creationId xmlns:a16="http://schemas.microsoft.com/office/drawing/2014/main" id="{5D435A2B-1E51-4474-E82B-B91C5CA72E15}"/>
              </a:ext>
            </a:extLst>
          </p:cNvPr>
          <p:cNvSpPr>
            <a:spLocks noGrp="1"/>
          </p:cNvSpPr>
          <p:nvPr>
            <p:ph idx="1"/>
          </p:nvPr>
        </p:nvSpPr>
        <p:spPr>
          <a:xfrm>
            <a:off x="838200" y="1825625"/>
            <a:ext cx="10435936" cy="4351338"/>
          </a:xfrm>
        </p:spPr>
        <p:txBody>
          <a:bodyPr>
            <a:normAutofit lnSpcReduction="10000"/>
          </a:bodyPr>
          <a:lstStyle/>
          <a:p>
            <a:pPr marL="0" indent="0">
              <a:buNone/>
            </a:pPr>
            <a:r>
              <a:rPr lang="en-US" sz="1400" noProof="0" dirty="0"/>
              <a:t>Th</a:t>
            </a:r>
            <a:r>
              <a:rPr lang="en-US" sz="1600" noProof="0" dirty="0"/>
              <a:t>e GDSC database is based on three types of datasets:</a:t>
            </a:r>
          </a:p>
          <a:p>
            <a:pPr marL="0" indent="0">
              <a:buNone/>
            </a:pPr>
            <a:r>
              <a:rPr lang="en-US" sz="1600" noProof="0" dirty="0"/>
              <a:t>- Cell line drug sensitivity data : </a:t>
            </a:r>
          </a:p>
          <a:p>
            <a:pPr marL="0" indent="0">
              <a:buNone/>
            </a:pPr>
            <a:r>
              <a:rPr lang="en-US" sz="1200" noProof="0" dirty="0"/>
              <a:t>Drugs are compound selected via high-</a:t>
            </a:r>
            <a:r>
              <a:rPr lang="en-US" sz="1200" noProof="0" dirty="0" err="1"/>
              <a:t>troughput</a:t>
            </a:r>
            <a:r>
              <a:rPr lang="en-US" sz="1200" noProof="0" dirty="0"/>
              <a:t> screening on over 1000 cancer lines. Composed of Clinical compounds, approved drugs, early stage drugs, targeted agents or cytotoxic chemotherapeutics.</a:t>
            </a:r>
          </a:p>
          <a:p>
            <a:pPr marL="0" indent="0">
              <a:buNone/>
            </a:pPr>
            <a:r>
              <a:rPr lang="en-US" sz="1000" noProof="0" dirty="0"/>
              <a:t>Cell line drug sensitivity is measured using </a:t>
            </a:r>
            <a:r>
              <a:rPr lang="en-US" sz="1000" b="1" noProof="0" dirty="0"/>
              <a:t>fluorescence- based cell viability assays following 72 h of drug treat- </a:t>
            </a:r>
            <a:r>
              <a:rPr lang="en-US" sz="1000" b="1" noProof="0" dirty="0" err="1"/>
              <a:t>ment</a:t>
            </a:r>
            <a:r>
              <a:rPr lang="en-US" sz="1000" b="1" noProof="0" dirty="0"/>
              <a:t>. </a:t>
            </a:r>
            <a:r>
              <a:rPr lang="en-US" sz="1000" noProof="0" dirty="0"/>
              <a:t>Dose–response curves are fitted to fluorescence signal intensities over </a:t>
            </a:r>
            <a:r>
              <a:rPr lang="en-US" sz="1000" b="1" noProof="0" dirty="0"/>
              <a:t>nine drug concentrations (2-fold dilution series) </a:t>
            </a:r>
            <a:r>
              <a:rPr lang="en-US" sz="1000" noProof="0" dirty="0"/>
              <a:t>to derive a multi-parameter signature of drug response. Values reported on the website include the </a:t>
            </a:r>
            <a:r>
              <a:rPr lang="en-US" sz="1000" b="1" noProof="0" dirty="0"/>
              <a:t>half maximal inhibitory concentration (IC50 )</a:t>
            </a:r>
            <a:r>
              <a:rPr lang="en-US" sz="1000" noProof="0" dirty="0"/>
              <a:t>, the </a:t>
            </a:r>
            <a:r>
              <a:rPr lang="en-US" sz="1000" b="1" noProof="0" dirty="0"/>
              <a:t>slope of the dose–response curve and the area under the curve</a:t>
            </a:r>
            <a:r>
              <a:rPr lang="en-US" sz="1000" noProof="0" dirty="0"/>
              <a:t> for each experiment.</a:t>
            </a:r>
          </a:p>
          <a:p>
            <a:pPr marL="0" indent="0">
              <a:buNone/>
            </a:pPr>
            <a:r>
              <a:rPr lang="en-US" sz="1600" noProof="0" dirty="0"/>
              <a:t>- Genomic datasets for cell lines: </a:t>
            </a:r>
            <a:br>
              <a:rPr lang="en-US" sz="1200" noProof="0" dirty="0"/>
            </a:br>
            <a:r>
              <a:rPr lang="en-US" sz="1100" noProof="0" dirty="0"/>
              <a:t>The project uses over </a:t>
            </a:r>
            <a:r>
              <a:rPr lang="en-US" sz="1100" b="1" noProof="0" dirty="0"/>
              <a:t>1,000 cancer cell lines</a:t>
            </a:r>
            <a:r>
              <a:rPr lang="en-US" sz="1100" noProof="0" dirty="0"/>
              <a:t> that represent many types of </a:t>
            </a:r>
            <a:r>
              <a:rPr lang="en-US" sz="1100" b="1" noProof="0" dirty="0"/>
              <a:t>adult and childhood cancers</a:t>
            </a:r>
            <a:r>
              <a:rPr lang="en-US" sz="1100" noProof="0" dirty="0"/>
              <a:t>, from various tissues (like skin, blood, muscle, etc.).</a:t>
            </a:r>
            <a:br>
              <a:rPr lang="en-US" sz="1100" noProof="0" dirty="0"/>
            </a:br>
            <a:r>
              <a:rPr lang="en-US" sz="1100" noProof="0" dirty="0"/>
              <a:t>The genomic datasets currently available for each cell line include information on somatic mutations in 75 cancer genes, genome wide gene copy number for amplification and deletion, targeted screening for seven gene rearrangements, markers of microsatellite instability, tissue type and transcriptional data. </a:t>
            </a:r>
          </a:p>
          <a:p>
            <a:pPr marL="0" indent="0">
              <a:buNone/>
            </a:pPr>
            <a:r>
              <a:rPr lang="en-US" sz="1200" u="sng" noProof="0" dirty="0"/>
              <a:t>Catalogue of </a:t>
            </a:r>
            <a:r>
              <a:rPr lang="en-US" sz="1200" u="sng" noProof="0" dirty="0" err="1"/>
              <a:t>SomaticMutations</a:t>
            </a:r>
            <a:r>
              <a:rPr lang="en-US" sz="1200" u="sng" noProof="0" dirty="0"/>
              <a:t> in Cancer (COSMIC) database: </a:t>
            </a:r>
            <a:r>
              <a:rPr lang="en-US" sz="1200" noProof="0" dirty="0"/>
              <a:t>a comprehensive freely available resource for the annotation and presentation of somatic mutations in cancer</a:t>
            </a:r>
            <a:endParaRPr lang="en-US" sz="1600" noProof="0" dirty="0"/>
          </a:p>
          <a:p>
            <a:pPr marL="0" indent="0">
              <a:buNone/>
            </a:pPr>
            <a:r>
              <a:rPr lang="en-US" sz="1600" noProof="0" dirty="0"/>
              <a:t>- Analysis of genomic features of drug sensitivity: </a:t>
            </a:r>
          </a:p>
          <a:p>
            <a:pPr marL="0" indent="0">
              <a:buNone/>
            </a:pPr>
            <a:r>
              <a:rPr lang="en-US" sz="1200" noProof="0" dirty="0"/>
              <a:t>A multivariate analysis of variance (MANOVA) is used to correlate drug sensitivity (IC50 values and slope of the dose–response curve) with genomic alterations in cancer including point mutations, amplifications and deletions of common cancer genes, cancer gene rearrangements and microsatellite instability</a:t>
            </a:r>
          </a:p>
          <a:p>
            <a:pPr marL="0" indent="0">
              <a:buNone/>
            </a:pPr>
            <a:r>
              <a:rPr lang="en-US" sz="1200" noProof="0" dirty="0"/>
              <a:t>elastic net regression, a penalized linear modelling technique, to identify multiple interacting genomic features influencing each drug response including all of those used in the MANOVA and also incorporate genome-wide transcriptional profiles and tissue type</a:t>
            </a:r>
            <a:br>
              <a:rPr lang="en-US" sz="1600" noProof="0" dirty="0"/>
            </a:br>
            <a:endParaRPr lang="en-US" sz="1600" noProof="0" dirty="0"/>
          </a:p>
          <a:p>
            <a:endParaRPr lang="en-US" noProof="0" dirty="0"/>
          </a:p>
        </p:txBody>
      </p:sp>
    </p:spTree>
    <p:extLst>
      <p:ext uri="{BB962C8B-B14F-4D97-AF65-F5344CB8AC3E}">
        <p14:creationId xmlns:p14="http://schemas.microsoft.com/office/powerpoint/2010/main" val="210586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8430E87-4032-820A-8B93-34E3B9491E61}"/>
              </a:ext>
            </a:extLst>
          </p:cNvPr>
          <p:cNvSpPr>
            <a:spLocks noGrp="1"/>
          </p:cNvSpPr>
          <p:nvPr>
            <p:ph idx="1"/>
          </p:nvPr>
        </p:nvSpPr>
        <p:spPr>
          <a:xfrm>
            <a:off x="416169" y="127453"/>
            <a:ext cx="10515600" cy="4351338"/>
          </a:xfrm>
        </p:spPr>
        <p:txBody>
          <a:bodyPr/>
          <a:lstStyle/>
          <a:p>
            <a:pPr>
              <a:buNone/>
            </a:pPr>
            <a:r>
              <a:rPr lang="en-US" noProof="0" dirty="0" err="1"/>
              <a:t>Accessibilité</a:t>
            </a:r>
            <a:r>
              <a:rPr lang="en-US" noProof="0" dirty="0"/>
              <a:t>: </a:t>
            </a:r>
          </a:p>
          <a:p>
            <a:pPr>
              <a:buNone/>
            </a:pPr>
            <a:r>
              <a:rPr lang="en-US" sz="1100" noProof="0" dirty="0"/>
              <a:t>Browsing by ‘</a:t>
            </a:r>
            <a:r>
              <a:rPr lang="en-US" sz="1100" b="1" noProof="0" dirty="0"/>
              <a:t>Compounds</a:t>
            </a:r>
            <a:r>
              <a:rPr lang="en-US" sz="1100" noProof="0" dirty="0"/>
              <a:t>’ displays a list of drug names together with their associated synonyms, putative therapeutic target(s), the number of cell lines screened for each drug (sample size) and date of the most recent data update , a link to the PUBCHEM database of chemical structures is provided. By clicking a specific drug name, users enter the individual drug page where drug sensitivity and genomic correlation data are presented.</a:t>
            </a:r>
          </a:p>
          <a:p>
            <a:pPr marL="0" indent="0">
              <a:buNone/>
            </a:pPr>
            <a:r>
              <a:rPr lang="en-US" sz="1100" noProof="0" dirty="0"/>
              <a:t> The </a:t>
            </a:r>
            <a:r>
              <a:rPr lang="en-US" sz="1100" b="1" noProof="0" dirty="0"/>
              <a:t>‘Cancer Genes’ section</a:t>
            </a:r>
            <a:r>
              <a:rPr lang="en-US" sz="1100" noProof="0" dirty="0"/>
              <a:t> lists cancer-related genes by their </a:t>
            </a:r>
            <a:r>
              <a:rPr lang="en-US" sz="1100" b="1" noProof="0" dirty="0"/>
              <a:t>HUGO-approved names</a:t>
            </a:r>
            <a:r>
              <a:rPr lang="en-US" sz="1100" noProof="0" dirty="0"/>
              <a:t>, with direct links to </a:t>
            </a:r>
            <a:r>
              <a:rPr lang="en-US" sz="1100" b="1" noProof="0" dirty="0"/>
              <a:t>COSMIC</a:t>
            </a:r>
            <a:r>
              <a:rPr lang="en-US" sz="1100" noProof="0" dirty="0"/>
              <a:t> for mutation info and </a:t>
            </a:r>
            <a:r>
              <a:rPr lang="en-US" sz="1100" b="1" noProof="0" dirty="0" err="1"/>
              <a:t>UniProt</a:t>
            </a:r>
            <a:r>
              <a:rPr lang="en-US" sz="1100" noProof="0" dirty="0"/>
              <a:t> for protein data. Clicking a gene name opens a page showing its </a:t>
            </a:r>
            <a:r>
              <a:rPr lang="en-US" sz="1100" b="1" noProof="0" dirty="0"/>
              <a:t>drug sensitivity</a:t>
            </a:r>
            <a:r>
              <a:rPr lang="en-US" sz="1100" noProof="0" dirty="0"/>
              <a:t> and </a:t>
            </a:r>
            <a:r>
              <a:rPr lang="en-US" sz="1100" b="1" noProof="0" dirty="0"/>
              <a:t>genomic correlation</a:t>
            </a:r>
            <a:r>
              <a:rPr lang="en-US" sz="1100" noProof="0" dirty="0"/>
              <a:t> data.</a:t>
            </a:r>
          </a:p>
          <a:p>
            <a:pPr marL="0" indent="0">
              <a:buNone/>
            </a:pPr>
            <a:r>
              <a:rPr lang="en-US" sz="1100" noProof="0" dirty="0"/>
              <a:t>It is also possible to query the database using a ‘Search’ function. The ‘Search’ box accepts queries based on compound (including synonyms), cancer gene or cell line name.</a:t>
            </a:r>
          </a:p>
          <a:p>
            <a:pPr marL="0" indent="0">
              <a:buNone/>
            </a:pPr>
            <a:endParaRPr lang="en-US" sz="1100" noProof="0" dirty="0"/>
          </a:p>
        </p:txBody>
      </p:sp>
      <p:sp>
        <p:nvSpPr>
          <p:cNvPr id="6" name="ZoneTexte 5">
            <a:extLst>
              <a:ext uri="{FF2B5EF4-FFF2-40B4-BE49-F238E27FC236}">
                <a16:creationId xmlns:a16="http://schemas.microsoft.com/office/drawing/2014/main" id="{AF40D067-7DAB-2F7B-29E3-962AD7651153}"/>
              </a:ext>
            </a:extLst>
          </p:cNvPr>
          <p:cNvSpPr txBox="1"/>
          <p:nvPr/>
        </p:nvSpPr>
        <p:spPr>
          <a:xfrm>
            <a:off x="841742" y="5362895"/>
            <a:ext cx="5134708" cy="769441"/>
          </a:xfrm>
          <a:prstGeom prst="rect">
            <a:avLst/>
          </a:prstGeom>
          <a:noFill/>
        </p:spPr>
        <p:txBody>
          <a:bodyPr wrap="square" rtlCol="0">
            <a:spAutoFit/>
          </a:bodyPr>
          <a:lstStyle/>
          <a:p>
            <a:r>
              <a:rPr lang="en-US" sz="1100" noProof="0" dirty="0"/>
              <a:t>A volcano plot, representation of MANOVA results showing the magnitude (x-axis) and significance (P-value, log scale on inverted axis) for each cancer gene</a:t>
            </a:r>
          </a:p>
          <a:p>
            <a:r>
              <a:rPr lang="en-US" sz="1100" noProof="0" dirty="0"/>
              <a:t>association. </a:t>
            </a:r>
          </a:p>
          <a:p>
            <a:r>
              <a:rPr lang="en-US" sz="1100" noProof="0" dirty="0"/>
              <a:t>Benjamini–Hochberg multiple testing correction for significance (red line)</a:t>
            </a:r>
          </a:p>
        </p:txBody>
      </p:sp>
      <p:pic>
        <p:nvPicPr>
          <p:cNvPr id="7" name="Image 6">
            <a:extLst>
              <a:ext uri="{FF2B5EF4-FFF2-40B4-BE49-F238E27FC236}">
                <a16:creationId xmlns:a16="http://schemas.microsoft.com/office/drawing/2014/main" id="{7B7AC55D-24AE-7F3F-D8DD-B5B5D96CC1AE}"/>
              </a:ext>
            </a:extLst>
          </p:cNvPr>
          <p:cNvPicPr>
            <a:picLocks noChangeAspect="1"/>
          </p:cNvPicPr>
          <p:nvPr/>
        </p:nvPicPr>
        <p:blipFill>
          <a:blip r:embed="rId2"/>
          <a:stretch>
            <a:fillRect/>
          </a:stretch>
        </p:blipFill>
        <p:spPr>
          <a:xfrm>
            <a:off x="655377" y="2219632"/>
            <a:ext cx="5134707" cy="3059826"/>
          </a:xfrm>
          <a:prstGeom prst="rect">
            <a:avLst/>
          </a:prstGeom>
        </p:spPr>
      </p:pic>
      <p:pic>
        <p:nvPicPr>
          <p:cNvPr id="8" name="Espace réservé du contenu 4">
            <a:extLst>
              <a:ext uri="{FF2B5EF4-FFF2-40B4-BE49-F238E27FC236}">
                <a16:creationId xmlns:a16="http://schemas.microsoft.com/office/drawing/2014/main" id="{7637AB87-D9C2-0E87-6B33-0E2441B99929}"/>
              </a:ext>
            </a:extLst>
          </p:cNvPr>
          <p:cNvPicPr>
            <a:picLocks noChangeAspect="1"/>
          </p:cNvPicPr>
          <p:nvPr/>
        </p:nvPicPr>
        <p:blipFill>
          <a:blip r:embed="rId3"/>
          <a:stretch>
            <a:fillRect/>
          </a:stretch>
        </p:blipFill>
        <p:spPr>
          <a:xfrm>
            <a:off x="6320575" y="2219632"/>
            <a:ext cx="5074570" cy="3059826"/>
          </a:xfrm>
          <a:prstGeom prst="rect">
            <a:avLst/>
          </a:prstGeom>
        </p:spPr>
      </p:pic>
      <p:sp>
        <p:nvSpPr>
          <p:cNvPr id="9" name="ZoneTexte 8">
            <a:extLst>
              <a:ext uri="{FF2B5EF4-FFF2-40B4-BE49-F238E27FC236}">
                <a16:creationId xmlns:a16="http://schemas.microsoft.com/office/drawing/2014/main" id="{0AFFC94E-722B-4CAC-31BD-098A89B72CB8}"/>
              </a:ext>
            </a:extLst>
          </p:cNvPr>
          <p:cNvSpPr txBox="1"/>
          <p:nvPr/>
        </p:nvSpPr>
        <p:spPr>
          <a:xfrm>
            <a:off x="6215552" y="5362895"/>
            <a:ext cx="5270090" cy="461665"/>
          </a:xfrm>
          <a:prstGeom prst="rect">
            <a:avLst/>
          </a:prstGeom>
          <a:noFill/>
        </p:spPr>
        <p:txBody>
          <a:bodyPr wrap="square" rtlCol="0">
            <a:spAutoFit/>
          </a:bodyPr>
          <a:lstStyle/>
          <a:p>
            <a:r>
              <a:rPr lang="en-US" sz="1200" noProof="0" dirty="0"/>
              <a:t>A volcano plot representation shows results of the MANOVA analysis for drug sensitivity associated with one cancer gene/mutations.</a:t>
            </a:r>
          </a:p>
        </p:txBody>
      </p:sp>
    </p:spTree>
    <p:extLst>
      <p:ext uri="{BB962C8B-B14F-4D97-AF65-F5344CB8AC3E}">
        <p14:creationId xmlns:p14="http://schemas.microsoft.com/office/powerpoint/2010/main" val="282314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AED046D3-9E5E-7B30-77E2-68F12600D7CE}"/>
              </a:ext>
            </a:extLst>
          </p:cNvPr>
          <p:cNvPicPr>
            <a:picLocks noChangeAspect="1"/>
          </p:cNvPicPr>
          <p:nvPr/>
        </p:nvPicPr>
        <p:blipFill>
          <a:blip r:embed="rId2"/>
          <a:stretch>
            <a:fillRect/>
          </a:stretch>
        </p:blipFill>
        <p:spPr>
          <a:xfrm>
            <a:off x="0" y="-8895"/>
            <a:ext cx="6194323" cy="3273205"/>
          </a:xfrm>
          <a:prstGeom prst="rect">
            <a:avLst/>
          </a:prstGeom>
        </p:spPr>
      </p:pic>
      <p:sp>
        <p:nvSpPr>
          <p:cNvPr id="13" name="ZoneTexte 12">
            <a:extLst>
              <a:ext uri="{FF2B5EF4-FFF2-40B4-BE49-F238E27FC236}">
                <a16:creationId xmlns:a16="http://schemas.microsoft.com/office/drawing/2014/main" id="{D311799D-8E37-6351-3660-7A2572D9E981}"/>
              </a:ext>
            </a:extLst>
          </p:cNvPr>
          <p:cNvSpPr txBox="1"/>
          <p:nvPr/>
        </p:nvSpPr>
        <p:spPr>
          <a:xfrm>
            <a:off x="0" y="3356122"/>
            <a:ext cx="6096120" cy="1631216"/>
          </a:xfrm>
          <a:prstGeom prst="rect">
            <a:avLst/>
          </a:prstGeom>
          <a:noFill/>
        </p:spPr>
        <p:txBody>
          <a:bodyPr wrap="square" rtlCol="0">
            <a:spAutoFit/>
          </a:bodyPr>
          <a:lstStyle/>
          <a:p>
            <a:r>
              <a:rPr lang="en-US" sz="1000" noProof="0" dirty="0"/>
              <a:t>Elastic net analysis of genomic features associated with sensitivity to PLX4720 drug. Features with</a:t>
            </a:r>
          </a:p>
          <a:p>
            <a:r>
              <a:rPr lang="en-US" sz="1000" noProof="0" dirty="0"/>
              <a:t>negative effect size are associated with drug sensitivity and features with positive effect size are associated with drug resistance (all features are negative in this example). Mutation and tissue features are at the top of the heatmap to represent the presence (black) or absence (grey) of a mutation/tissue subtype. Below this are gene expression and copy number features with blue corresponding to lower expression or copy number, and red to indicate higher expression or copy number. </a:t>
            </a:r>
          </a:p>
          <a:p>
            <a:r>
              <a:rPr lang="en-US" sz="1000" noProof="0" dirty="0"/>
              <a:t>A maximum of 10 significant features associated with drug response are shown. These may include tissue type, mutations in cancer genes, expression levels and gene copy number. Each graphic contains three elements: a </a:t>
            </a:r>
            <a:r>
              <a:rPr lang="en-US" sz="1000" noProof="0" dirty="0" err="1"/>
              <a:t>barplot</a:t>
            </a:r>
            <a:r>
              <a:rPr lang="en-US" sz="1000" noProof="0" dirty="0"/>
              <a:t> of effect size for significant features (right-</a:t>
            </a:r>
            <a:r>
              <a:rPr lang="en-US" sz="1000" noProof="0" dirty="0" err="1"/>
              <a:t>handside</a:t>
            </a:r>
            <a:r>
              <a:rPr lang="en-US" sz="1000" noProof="0" dirty="0"/>
              <a:t>), a heatmap of genomic features (central panel) and a second heatmap of IC 50 values for the 20 least and most sensitive cell lines (bottom)</a:t>
            </a:r>
          </a:p>
        </p:txBody>
      </p:sp>
      <p:sp>
        <p:nvSpPr>
          <p:cNvPr id="14" name="ZoneTexte 13">
            <a:extLst>
              <a:ext uri="{FF2B5EF4-FFF2-40B4-BE49-F238E27FC236}">
                <a16:creationId xmlns:a16="http://schemas.microsoft.com/office/drawing/2014/main" id="{301855D6-9484-C43C-4F28-42D935B01F4A}"/>
              </a:ext>
            </a:extLst>
          </p:cNvPr>
          <p:cNvSpPr txBox="1"/>
          <p:nvPr/>
        </p:nvSpPr>
        <p:spPr>
          <a:xfrm>
            <a:off x="6194323" y="3395779"/>
            <a:ext cx="5299588" cy="1277273"/>
          </a:xfrm>
          <a:prstGeom prst="rect">
            <a:avLst/>
          </a:prstGeom>
          <a:noFill/>
        </p:spPr>
        <p:txBody>
          <a:bodyPr wrap="square" rtlCol="0">
            <a:spAutoFit/>
          </a:bodyPr>
          <a:lstStyle/>
          <a:p>
            <a:r>
              <a:rPr lang="en-US" sz="1100" noProof="0" dirty="0"/>
              <a:t>The ‘Scatter plots’ tab shows a plot of cell line IC 50 values to a drug. IC 50 values are split into two populations according to a cell lines mutational status for a given gene that is significantly associated with the drug response.</a:t>
            </a:r>
            <a:br>
              <a:rPr lang="en-US" sz="1100" noProof="0" dirty="0"/>
            </a:br>
            <a:r>
              <a:rPr lang="en-US" sz="1100" noProof="0" dirty="0"/>
              <a:t>Each circle represents the IC50 value for an individual cell line plotted on a logarithmic scale and the red line is the geometric mean of the population. Cell lines are </a:t>
            </a:r>
            <a:r>
              <a:rPr lang="en-US" sz="1100" noProof="0" dirty="0" err="1"/>
              <a:t>colour</a:t>
            </a:r>
            <a:r>
              <a:rPr lang="en-US" sz="1100" noProof="0" dirty="0"/>
              <a:t> coded to indicate whether the mutation is a coding mutation detected</a:t>
            </a:r>
          </a:p>
          <a:p>
            <a:r>
              <a:rPr lang="en-US" sz="1100" noProof="0" dirty="0"/>
              <a:t>by sequencing, or an amplification or deletion detected by copy number analysis.</a:t>
            </a:r>
          </a:p>
        </p:txBody>
      </p:sp>
      <p:pic>
        <p:nvPicPr>
          <p:cNvPr id="16" name="Image 15">
            <a:extLst>
              <a:ext uri="{FF2B5EF4-FFF2-40B4-BE49-F238E27FC236}">
                <a16:creationId xmlns:a16="http://schemas.microsoft.com/office/drawing/2014/main" id="{72171AB6-93A0-73AC-43C0-E1652311B1A1}"/>
              </a:ext>
            </a:extLst>
          </p:cNvPr>
          <p:cNvPicPr>
            <a:picLocks noChangeAspect="1"/>
          </p:cNvPicPr>
          <p:nvPr/>
        </p:nvPicPr>
        <p:blipFill>
          <a:blip r:embed="rId3"/>
          <a:stretch>
            <a:fillRect/>
          </a:stretch>
        </p:blipFill>
        <p:spPr>
          <a:xfrm>
            <a:off x="6194323" y="27368"/>
            <a:ext cx="5845047" cy="3200677"/>
          </a:xfrm>
          <a:prstGeom prst="rect">
            <a:avLst/>
          </a:prstGeom>
        </p:spPr>
      </p:pic>
    </p:spTree>
    <p:extLst>
      <p:ext uri="{BB962C8B-B14F-4D97-AF65-F5344CB8AC3E}">
        <p14:creationId xmlns:p14="http://schemas.microsoft.com/office/powerpoint/2010/main" val="3652262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CF3091-46AF-86C4-DE20-5D153733AF9B}"/>
              </a:ext>
            </a:extLst>
          </p:cNvPr>
          <p:cNvSpPr>
            <a:spLocks noGrp="1"/>
          </p:cNvSpPr>
          <p:nvPr>
            <p:ph type="title"/>
          </p:nvPr>
        </p:nvSpPr>
        <p:spPr/>
        <p:txBody>
          <a:bodyPr/>
          <a:lstStyle/>
          <a:p>
            <a:r>
              <a:rPr lang="en-US" noProof="0" dirty="0"/>
              <a:t>Download data:</a:t>
            </a:r>
          </a:p>
        </p:txBody>
      </p:sp>
      <p:sp>
        <p:nvSpPr>
          <p:cNvPr id="3" name="Espace réservé du contenu 2">
            <a:extLst>
              <a:ext uri="{FF2B5EF4-FFF2-40B4-BE49-F238E27FC236}">
                <a16:creationId xmlns:a16="http://schemas.microsoft.com/office/drawing/2014/main" id="{08F7C456-FB8D-35F4-E7A6-C4E41C11BD8D}"/>
              </a:ext>
            </a:extLst>
          </p:cNvPr>
          <p:cNvSpPr>
            <a:spLocks noGrp="1"/>
          </p:cNvSpPr>
          <p:nvPr>
            <p:ph idx="1"/>
          </p:nvPr>
        </p:nvSpPr>
        <p:spPr/>
        <p:txBody>
          <a:bodyPr>
            <a:normAutofit/>
          </a:bodyPr>
          <a:lstStyle/>
          <a:p>
            <a:r>
              <a:rPr lang="en-US" sz="1800" noProof="0" dirty="0"/>
              <a:t>the volcano and scatter plots are downloadable as either .</a:t>
            </a:r>
            <a:r>
              <a:rPr lang="en-US" sz="1800" noProof="0" dirty="0" err="1"/>
              <a:t>png</a:t>
            </a:r>
            <a:r>
              <a:rPr lang="en-US" sz="1800" noProof="0" dirty="0"/>
              <a:t> or .</a:t>
            </a:r>
            <a:r>
              <a:rPr lang="en-US" sz="1800" noProof="0" dirty="0" err="1"/>
              <a:t>svg</a:t>
            </a:r>
            <a:r>
              <a:rPr lang="en-US" sz="1800" noProof="0" dirty="0"/>
              <a:t> files. In addition,</a:t>
            </a:r>
            <a:r>
              <a:rPr lang="en-US" sz="1800" b="1" noProof="0" dirty="0"/>
              <a:t> the raw data are available to download in either .csv or .xlsx format. </a:t>
            </a:r>
            <a:r>
              <a:rPr lang="en-US" sz="1800" noProof="0" dirty="0"/>
              <a:t>As described below, it is possible to download the data for a specific drug or gene on their associated pages, </a:t>
            </a:r>
            <a:r>
              <a:rPr lang="en-US" sz="1800" b="1" noProof="0" dirty="0"/>
              <a:t>or to download the data from all of our analyses in a series of large spreadsheets.</a:t>
            </a:r>
          </a:p>
          <a:p>
            <a:r>
              <a:rPr lang="en-US" sz="1800" noProof="0" dirty="0"/>
              <a:t>Downloadable files include (</a:t>
            </a:r>
            <a:r>
              <a:rPr lang="en-US" sz="1800" noProof="0" dirty="0" err="1"/>
              <a:t>i</a:t>
            </a:r>
            <a:r>
              <a:rPr lang="en-US" sz="1800" noProof="0" dirty="0"/>
              <a:t>) cell line tissue type, drug sensitivity and genomic data used for the MANOVA; (ii) the MANOVA results for all compounds; (iii) A tissue-specific ANOVA to examine the effect of tissue type on drug response; (iv) the elastic net results for all compounds; (v) cell line genomic and transcriptional data used for elastic net analysis and (vi) a continuously updated list of cancer cell lines in our collection.</a:t>
            </a:r>
          </a:p>
        </p:txBody>
      </p:sp>
    </p:spTree>
    <p:extLst>
      <p:ext uri="{BB962C8B-B14F-4D97-AF65-F5344CB8AC3E}">
        <p14:creationId xmlns:p14="http://schemas.microsoft.com/office/powerpoint/2010/main" val="4466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33A5E8-9BC9-414C-A40F-34C1C800647D}"/>
              </a:ext>
            </a:extLst>
          </p:cNvPr>
          <p:cNvSpPr>
            <a:spLocks noGrp="1"/>
          </p:cNvSpPr>
          <p:nvPr>
            <p:ph type="title"/>
          </p:nvPr>
        </p:nvSpPr>
        <p:spPr/>
        <p:txBody>
          <a:bodyPr/>
          <a:lstStyle/>
          <a:p>
            <a:r>
              <a:rPr lang="en-US" noProof="0" dirty="0"/>
              <a:t>DATABASE DOCUMENTATION</a:t>
            </a:r>
          </a:p>
        </p:txBody>
      </p:sp>
      <p:sp>
        <p:nvSpPr>
          <p:cNvPr id="3" name="Espace réservé du contenu 2">
            <a:extLst>
              <a:ext uri="{FF2B5EF4-FFF2-40B4-BE49-F238E27FC236}">
                <a16:creationId xmlns:a16="http://schemas.microsoft.com/office/drawing/2014/main" id="{4C300A67-FA5C-6F56-5387-821783140E08}"/>
              </a:ext>
            </a:extLst>
          </p:cNvPr>
          <p:cNvSpPr>
            <a:spLocks noGrp="1"/>
          </p:cNvSpPr>
          <p:nvPr>
            <p:ph idx="1"/>
          </p:nvPr>
        </p:nvSpPr>
        <p:spPr/>
        <p:txBody>
          <a:bodyPr>
            <a:normAutofit/>
          </a:bodyPr>
          <a:lstStyle/>
          <a:p>
            <a:r>
              <a:rPr lang="en-US" sz="1500" noProof="0"/>
              <a:t>The </a:t>
            </a:r>
            <a:r>
              <a:rPr lang="en-US" sz="1500" noProof="0" dirty="0"/>
              <a:t>database is composed of 2 sets of data GDSC1 and GDSC2</a:t>
            </a:r>
          </a:p>
          <a:p>
            <a:pPr lvl="1"/>
            <a:r>
              <a:rPr lang="en-US" sz="1500" noProof="0" dirty="0"/>
              <a:t>GDSC1 has 970 cell lines and 403 compounds for a total of 333292 IC50s with data from 2009 to 2015 </a:t>
            </a:r>
          </a:p>
          <a:p>
            <a:pPr lvl="1"/>
            <a:r>
              <a:rPr lang="en-US" sz="1500" noProof="0" dirty="0"/>
              <a:t>GDSC2 contains more recent data and has 969 cell lines and 297 compounds for a total of 243466 IC50s</a:t>
            </a:r>
          </a:p>
          <a:p>
            <a:r>
              <a:rPr kumimoji="0" lang="en-US" sz="1200" b="0" i="0" u="none" strike="noStrike" cap="none" normalizeH="0" baseline="0" noProof="0" dirty="0">
                <a:ln>
                  <a:noFill/>
                </a:ln>
                <a:solidFill>
                  <a:schemeClr val="tx1"/>
                </a:solidFill>
                <a:effectLst/>
                <a:latin typeface="Arial" panose="020B0604020202020204" pitchFamily="34" charset="0"/>
              </a:rPr>
              <a:t>GDSC1 - negative controls were cell treatments with media alone, and the positive controls were blank wells with media but no cells </a:t>
            </a:r>
          </a:p>
          <a:p>
            <a:r>
              <a:rPr kumimoji="0" lang="en-US" sz="1200" b="0" i="0" u="none" strike="noStrike" cap="none" normalizeH="0" baseline="0" noProof="0" dirty="0">
                <a:ln>
                  <a:noFill/>
                </a:ln>
                <a:solidFill>
                  <a:schemeClr val="tx1"/>
                </a:solidFill>
                <a:effectLst/>
                <a:latin typeface="Arial" panose="020B0604020202020204" pitchFamily="34" charset="0"/>
              </a:rPr>
              <a:t>GDSC2 - the negative controls are treatments of the cell with media + DMSO (the compound vehicle in most cases), while the positive controls are again blanks.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noProof="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noProof="0" dirty="0">
                <a:ln>
                  <a:noFill/>
                </a:ln>
                <a:solidFill>
                  <a:schemeClr val="tx1"/>
                </a:solidFill>
                <a:effectLst/>
                <a:latin typeface="Arial" panose="020B0604020202020204" pitchFamily="34" charset="0"/>
              </a:rPr>
              <a:t>Dose-response curves are fitted using the non-linear mixed effects model of </a:t>
            </a:r>
            <a:r>
              <a:rPr kumimoji="0" lang="en-US" sz="1300" b="0" i="0" u="none" strike="noStrike" cap="none" normalizeH="0" baseline="0" noProof="0" dirty="0">
                <a:ln>
                  <a:noFill/>
                </a:ln>
                <a:solidFill>
                  <a:schemeClr val="tx1"/>
                </a:solidFill>
                <a:effectLst/>
                <a:latin typeface="Arial" panose="020B0604020202020204" pitchFamily="34" charset="0"/>
                <a:hlinkClick r:id="rId2" tooltip="* This link opens in a new window"/>
              </a:rPr>
              <a:t>Vis </a:t>
            </a:r>
            <a:r>
              <a:rPr kumimoji="0" lang="en-US" sz="1300" b="0" i="1" u="none" strike="noStrike" cap="none" normalizeH="0" baseline="0" noProof="0" dirty="0">
                <a:ln>
                  <a:noFill/>
                </a:ln>
                <a:solidFill>
                  <a:schemeClr val="tx1"/>
                </a:solidFill>
                <a:effectLst/>
                <a:latin typeface="Arial" panose="020B0604020202020204" pitchFamily="34" charset="0"/>
                <a:hlinkClick r:id="rId2" tooltip="* This link opens in a new window"/>
              </a:rPr>
              <a:t>et al. </a:t>
            </a:r>
            <a:r>
              <a:rPr kumimoji="0" lang="en-US" sz="1300" b="0" i="1" u="none" strike="noStrike" cap="none" normalizeH="0" baseline="0" noProof="0" dirty="0">
                <a:ln>
                  <a:noFill/>
                </a:ln>
                <a:solidFill>
                  <a:schemeClr val="tx1"/>
                </a:solidFill>
                <a:effectLst/>
                <a:latin typeface="Arial" panose="020B0604020202020204" pitchFamily="34" charset="0"/>
              </a:rPr>
              <a:t>       </a:t>
            </a:r>
            <a:r>
              <a:rPr kumimoji="0" lang="en-US" sz="1300" b="0" i="0" u="none" strike="noStrike" cap="none" normalizeH="0" baseline="0" noProof="0" dirty="0">
                <a:ln>
                  <a:noFill/>
                </a:ln>
                <a:solidFill>
                  <a:schemeClr val="tx1"/>
                </a:solidFill>
                <a:effectLst/>
                <a:latin typeface="Arial" panose="020B0604020202020204" pitchFamily="34" charset="0"/>
              </a:rPr>
              <a:t>, incorporated in the gdscIC50 package. </a:t>
            </a:r>
            <a:r>
              <a:rPr kumimoji="0" lang="en-US" sz="1300" b="1" i="0" u="none" strike="noStrike" cap="none" normalizeH="0" baseline="0" noProof="0" dirty="0">
                <a:ln>
                  <a:noFill/>
                </a:ln>
                <a:solidFill>
                  <a:schemeClr val="tx1"/>
                </a:solidFill>
                <a:effectLst/>
                <a:latin typeface="Arial" panose="020B0604020202020204" pitchFamily="34" charset="0"/>
              </a:rPr>
              <a:t>Biomarker discovery uses the </a:t>
            </a:r>
            <a:r>
              <a:rPr kumimoji="0" lang="en-US" sz="1300" b="1" i="0" u="none" strike="noStrike" cap="none" normalizeH="0" baseline="0" noProof="0" dirty="0" err="1">
                <a:ln>
                  <a:noFill/>
                </a:ln>
                <a:solidFill>
                  <a:schemeClr val="tx1"/>
                </a:solidFill>
                <a:effectLst/>
                <a:latin typeface="Arial" panose="020B0604020202020204" pitchFamily="34" charset="0"/>
                <a:hlinkClick r:id="rId3" tooltip="* This link opens in a new window"/>
              </a:rPr>
              <a:t>GDSCTools</a:t>
            </a:r>
            <a:r>
              <a:rPr kumimoji="0" lang="en-US" sz="1300" b="1" i="0" u="none" strike="noStrike" cap="none" normalizeH="0" baseline="0" noProof="0" dirty="0">
                <a:ln>
                  <a:noFill/>
                </a:ln>
                <a:solidFill>
                  <a:schemeClr val="tx1"/>
                </a:solidFill>
                <a:effectLst/>
                <a:latin typeface="Arial" panose="020B0604020202020204" pitchFamily="34" charset="0"/>
                <a:hlinkClick r:id="rId3" tooltip="* This link opens in a new window"/>
              </a:rPr>
              <a:t> </a:t>
            </a:r>
            <a:r>
              <a:rPr kumimoji="0" lang="en-US" sz="1300" b="1" i="0" u="none" strike="noStrike" cap="none" normalizeH="0" baseline="0" noProof="0" dirty="0">
                <a:ln>
                  <a:noFill/>
                </a:ln>
                <a:solidFill>
                  <a:schemeClr val="tx1"/>
                </a:solidFill>
                <a:effectLst/>
                <a:latin typeface="Arial" panose="020B0604020202020204" pitchFamily="34" charset="0"/>
              </a:rPr>
              <a:t> python package of </a:t>
            </a:r>
            <a:r>
              <a:rPr kumimoji="0" lang="en-US" sz="1300" b="1" i="0" u="none" strike="noStrike" cap="none" normalizeH="0" baseline="0" noProof="0" dirty="0" err="1">
                <a:ln>
                  <a:noFill/>
                </a:ln>
                <a:solidFill>
                  <a:schemeClr val="tx1"/>
                </a:solidFill>
                <a:effectLst/>
                <a:latin typeface="Arial" panose="020B0604020202020204" pitchFamily="34" charset="0"/>
              </a:rPr>
              <a:t>Cokelaer</a:t>
            </a:r>
            <a:r>
              <a:rPr kumimoji="0" lang="en-US" sz="1300" b="1" i="0" u="none" strike="noStrike" cap="none" normalizeH="0" baseline="0" noProof="0" dirty="0">
                <a:ln>
                  <a:noFill/>
                </a:ln>
                <a:solidFill>
                  <a:schemeClr val="tx1"/>
                </a:solidFill>
                <a:effectLst/>
                <a:latin typeface="Arial" panose="020B0604020202020204" pitchFamily="34" charset="0"/>
              </a:rPr>
              <a:t> et al. to run ANOVA for each dataset independently.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noProof="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noProof="0" dirty="0">
                <a:ln>
                  <a:noFill/>
                </a:ln>
                <a:solidFill>
                  <a:schemeClr val="tx1"/>
                </a:solidFill>
                <a:effectLst/>
                <a:latin typeface="Arial" panose="020B0604020202020204" pitchFamily="34" charset="0"/>
              </a:rPr>
              <a:t>Curve fitting</a:t>
            </a:r>
            <a:endParaRPr kumimoji="0" lang="en-US" sz="1200" b="0" i="0" u="none" strike="noStrike" cap="none" normalizeH="0" baseline="0" noProof="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noProof="0" dirty="0">
                <a:ln>
                  <a:noFill/>
                </a:ln>
                <a:solidFill>
                  <a:schemeClr val="tx1"/>
                </a:solidFill>
                <a:effectLst/>
                <a:latin typeface="Arial" panose="020B0604020202020204" pitchFamily="34" charset="0"/>
              </a:rPr>
              <a:t>Fluorescence intensity data from screening plates for each dose response curve is fitted using a multi-level fixed effect model (PubMed ID: 27180993). The viability of the concentration dilution series is assumed to be sigmoidal, the classical dose-response S-shape. This function is fitted to all of the cell line - compound combinations screened. In the multilevel mixed effect model used here, two parameters are used to describe the sigmoidal curve. However, instead of fitting each dose-response series in isolation, the complete set with all combinations of cell lines - compounds screened, is fitted simultaneously. </a:t>
            </a:r>
          </a:p>
          <a:p>
            <a:endParaRPr kumimoji="0" lang="en-US" sz="1200" b="0" i="0" u="none" strike="noStrike" cap="none" normalizeH="0" baseline="0" noProof="0" dirty="0">
              <a:ln>
                <a:noFill/>
              </a:ln>
              <a:solidFill>
                <a:schemeClr val="tx1"/>
              </a:solidFill>
              <a:effectLst/>
              <a:latin typeface="Arial" panose="020B0604020202020204" pitchFamily="34" charset="0"/>
            </a:endParaRPr>
          </a:p>
          <a:p>
            <a:endParaRPr lang="en-US" noProof="0" dirty="0"/>
          </a:p>
          <a:p>
            <a:endParaRPr lang="en-US" noProof="0" dirty="0"/>
          </a:p>
          <a:p>
            <a:endParaRPr lang="en-US" noProof="0" dirty="0"/>
          </a:p>
        </p:txBody>
      </p:sp>
      <p:pic>
        <p:nvPicPr>
          <p:cNvPr id="1029" name="Picture 5">
            <a:hlinkClick r:id="rId2" tooltip="* This link opens in a new window"/>
            <a:extLst>
              <a:ext uri="{FF2B5EF4-FFF2-40B4-BE49-F238E27FC236}">
                <a16:creationId xmlns:a16="http://schemas.microsoft.com/office/drawing/2014/main" id="{FEE65239-AECE-D7AF-8AF8-5ADB205ED4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4900" y="0"/>
            <a:ext cx="142875" cy="114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hlinkClick r:id="rId3" tooltip="* This link opens in a new window"/>
            <a:extLst>
              <a:ext uri="{FF2B5EF4-FFF2-40B4-BE49-F238E27FC236}">
                <a16:creationId xmlns:a16="http://schemas.microsoft.com/office/drawing/2014/main" id="{51DECD8A-F742-77DC-20E4-C31D438348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7850" y="0"/>
            <a:ext cx="142875" cy="11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93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F9187D3-30D9-F770-94C9-4EEED28CA4A2}"/>
              </a:ext>
            </a:extLst>
          </p:cNvPr>
          <p:cNvSpPr>
            <a:spLocks noGrp="1"/>
          </p:cNvSpPr>
          <p:nvPr>
            <p:ph type="title"/>
          </p:nvPr>
        </p:nvSpPr>
        <p:spPr>
          <a:xfrm>
            <a:off x="1008184" y="174032"/>
            <a:ext cx="10175631" cy="1111843"/>
          </a:xfrm>
        </p:spPr>
        <p:txBody>
          <a:bodyPr anchor="ctr">
            <a:normAutofit/>
          </a:bodyPr>
          <a:lstStyle/>
          <a:p>
            <a:pPr algn="ctr"/>
            <a:r>
              <a:rPr lang="en-US" sz="4000" noProof="0"/>
              <a:t>Cell line: context and definitions</a:t>
            </a:r>
          </a:p>
        </p:txBody>
      </p:sp>
      <p:sp>
        <p:nvSpPr>
          <p:cNvPr id="3" name="Espace réservé du contenu 2">
            <a:extLst>
              <a:ext uri="{FF2B5EF4-FFF2-40B4-BE49-F238E27FC236}">
                <a16:creationId xmlns:a16="http://schemas.microsoft.com/office/drawing/2014/main" id="{3F377EA4-537E-1747-8833-D80A76FB0C89}"/>
              </a:ext>
            </a:extLst>
          </p:cNvPr>
          <p:cNvSpPr>
            <a:spLocks noGrp="1"/>
          </p:cNvSpPr>
          <p:nvPr>
            <p:ph idx="1"/>
          </p:nvPr>
        </p:nvSpPr>
        <p:spPr>
          <a:xfrm>
            <a:off x="1274883" y="1104901"/>
            <a:ext cx="10175631" cy="3452412"/>
          </a:xfrm>
        </p:spPr>
        <p:txBody>
          <a:bodyPr anchor="ctr">
            <a:noAutofit/>
          </a:bodyPr>
          <a:lstStyle/>
          <a:p>
            <a:r>
              <a:rPr lang="en-US" sz="1400" dirty="0"/>
              <a:t>O</a:t>
            </a:r>
            <a:r>
              <a:rPr lang="en-US" sz="1400" noProof="0" dirty="0" err="1"/>
              <a:t>ver</a:t>
            </a:r>
            <a:r>
              <a:rPr lang="en-US" sz="1400" noProof="0" dirty="0"/>
              <a:t> 1,000 adult and childhood cancers </a:t>
            </a:r>
            <a:r>
              <a:rPr lang="en-US" sz="1400" b="1" noProof="0" dirty="0"/>
              <a:t>cell lines</a:t>
            </a:r>
            <a:r>
              <a:rPr lang="en-US" sz="1400" noProof="0" dirty="0"/>
              <a:t>, categorized using TCGA tumor type descriptions, and linked by unique COSMIC IDs.</a:t>
            </a:r>
          </a:p>
          <a:p>
            <a:r>
              <a:rPr lang="en-US" sz="1400" b="1" noProof="0" dirty="0"/>
              <a:t>Cell Culture</a:t>
            </a:r>
            <a:r>
              <a:rPr lang="en-US" sz="1400" noProof="0" dirty="0"/>
              <a:t>: Cell lines were grown in RPMI or DMEM/F12 media with 5–10% FBS and antibiotics, under standardized conditions (37°C, 5% CO₂) to support </a:t>
            </a:r>
            <a:r>
              <a:rPr lang="en-US" sz="1400" b="1" noProof="0" dirty="0"/>
              <a:t>consistency in drug sensitivity assays and high-throughput screening</a:t>
            </a:r>
            <a:r>
              <a:rPr lang="en-US" sz="1400" noProof="0" dirty="0"/>
              <a:t>.</a:t>
            </a:r>
          </a:p>
          <a:p>
            <a:r>
              <a:rPr lang="en-US" sz="1400" noProof="0" dirty="0"/>
              <a:t>Identity of cell lines was confirmed using a 92-SNP panel and 16-STR testing</a:t>
            </a:r>
          </a:p>
          <a:p>
            <a:endParaRPr lang="en-US" sz="1400" noProof="0" dirty="0"/>
          </a:p>
          <a:p>
            <a:endParaRPr lang="en-US" sz="1400" noProof="0" dirty="0"/>
          </a:p>
          <a:p>
            <a:endParaRPr lang="en-US" sz="1400" noProof="0" dirty="0"/>
          </a:p>
          <a:p>
            <a:pPr algn="ctr"/>
            <a:endParaRPr lang="en-US" sz="1400" noProof="0" dirty="0"/>
          </a:p>
          <a:p>
            <a:pPr algn="ctr"/>
            <a:endParaRPr lang="en-US" sz="1400" noProof="0" dirty="0"/>
          </a:p>
          <a:p>
            <a:pPr algn="ctr"/>
            <a:endParaRPr lang="en-US" sz="1400" noProof="0" dirty="0"/>
          </a:p>
        </p:txBody>
      </p:sp>
      <p:pic>
        <p:nvPicPr>
          <p:cNvPr id="5" name="Image 4" descr="Une image contenant texte, capture d’écran, Police, conception&#10;&#10;Le contenu généré par l’IA peut être incorrect.">
            <a:extLst>
              <a:ext uri="{FF2B5EF4-FFF2-40B4-BE49-F238E27FC236}">
                <a16:creationId xmlns:a16="http://schemas.microsoft.com/office/drawing/2014/main" id="{6ADB2319-4EE3-E819-345A-2737B7514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6" y="3362221"/>
            <a:ext cx="10544172" cy="3090671"/>
          </a:xfrm>
          <a:prstGeom prst="rect">
            <a:avLst/>
          </a:prstGeom>
        </p:spPr>
      </p:pic>
    </p:spTree>
    <p:extLst>
      <p:ext uri="{BB962C8B-B14F-4D97-AF65-F5344CB8AC3E}">
        <p14:creationId xmlns:p14="http://schemas.microsoft.com/office/powerpoint/2010/main" val="36944879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718</TotalTime>
  <Words>2608</Words>
  <Application>Microsoft Office PowerPoint</Application>
  <PresentationFormat>Grand écran</PresentationFormat>
  <Paragraphs>113</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Aptos</vt:lpstr>
      <vt:lpstr>Aptos Display</vt:lpstr>
      <vt:lpstr>Arial</vt:lpstr>
      <vt:lpstr>Thème Office</vt:lpstr>
      <vt:lpstr>MEMOIRE</vt:lpstr>
      <vt:lpstr>OBJECTIFS PREMIER:  Faire le tour de la littérature sur le sujet: </vt:lpstr>
      <vt:lpstr>Genomics of Drug Sensitivity in Cancer (GDSC)</vt:lpstr>
      <vt:lpstr>Genomics of Drug Sensitivity in Cancer (GDSC)</vt:lpstr>
      <vt:lpstr>Présentation PowerPoint</vt:lpstr>
      <vt:lpstr>Présentation PowerPoint</vt:lpstr>
      <vt:lpstr>Download data:</vt:lpstr>
      <vt:lpstr>DATABASE DOCUMENTATION</vt:lpstr>
      <vt:lpstr>Cell line: context and definitions</vt:lpstr>
      <vt:lpstr>Database features</vt:lpstr>
      <vt:lpstr>Présentation PowerPoint</vt:lpstr>
      <vt:lpstr>Volcano plot</vt:lpstr>
      <vt:lpstr>A Landscape of Pharmacogenomic Interactions in Cancer Francesco Iorio, Theo A. Knijnenburg, Daniel J. Vis (2016, Cell)</vt:lpstr>
      <vt:lpstr>Présentation PowerPoint</vt:lpstr>
      <vt:lpstr>Features determination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Simon Penelle</dc:creator>
  <cp:lastModifiedBy>Simon Penelle</cp:lastModifiedBy>
  <cp:revision>7</cp:revision>
  <dcterms:created xsi:type="dcterms:W3CDTF">2025-04-07T07:59:13Z</dcterms:created>
  <dcterms:modified xsi:type="dcterms:W3CDTF">2025-04-11T09:34:44Z</dcterms:modified>
</cp:coreProperties>
</file>