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60" r:id="rId3"/>
    <p:sldId id="256" r:id="rId4"/>
    <p:sldId id="259"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2" r:id="rId18"/>
    <p:sldId id="274" r:id="rId19"/>
    <p:sldId id="258" r:id="rId2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2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on Penelle" userId="f5bd9662e5605109" providerId="LiveId" clId="{E173C5A6-4784-4A4C-8D64-C79AE7A39981}"/>
    <pc:docChg chg="undo custSel addSld modSld sldOrd">
      <pc:chgData name="Simon Penelle" userId="f5bd9662e5605109" providerId="LiveId" clId="{E173C5A6-4784-4A4C-8D64-C79AE7A39981}" dt="2025-06-18T13:33:26.155" v="193" actId="1076"/>
      <pc:docMkLst>
        <pc:docMk/>
      </pc:docMkLst>
      <pc:sldChg chg="addSp delSp modSp new mod setBg">
        <pc:chgData name="Simon Penelle" userId="f5bd9662e5605109" providerId="LiveId" clId="{E173C5A6-4784-4A4C-8D64-C79AE7A39981}" dt="2025-04-22T08:07:27.647" v="53" actId="26606"/>
        <pc:sldMkLst>
          <pc:docMk/>
          <pc:sldMk cId="3689581385" sldId="256"/>
        </pc:sldMkLst>
        <pc:spChg chg="add">
          <ac:chgData name="Simon Penelle" userId="f5bd9662e5605109" providerId="LiveId" clId="{E173C5A6-4784-4A4C-8D64-C79AE7A39981}" dt="2025-04-22T08:07:27.647" v="53" actId="26606"/>
          <ac:spMkLst>
            <pc:docMk/>
            <pc:sldMk cId="3689581385" sldId="256"/>
            <ac:spMk id="10" creationId="{42A4FC2C-047E-45A5-965D-8E1E3BF09BC6}"/>
          </ac:spMkLst>
        </pc:spChg>
        <pc:picChg chg="add mod">
          <ac:chgData name="Simon Penelle" userId="f5bd9662e5605109" providerId="LiveId" clId="{E173C5A6-4784-4A4C-8D64-C79AE7A39981}" dt="2025-04-22T08:07:27.647" v="53" actId="26606"/>
          <ac:picMkLst>
            <pc:docMk/>
            <pc:sldMk cId="3689581385" sldId="256"/>
            <ac:picMk id="5" creationId="{CBCB8D0E-3FDA-E49E-33BC-9FB2B5463C47}"/>
          </ac:picMkLst>
        </pc:picChg>
      </pc:sldChg>
      <pc:sldChg chg="modSp add mod ord">
        <pc:chgData name="Simon Penelle" userId="f5bd9662e5605109" providerId="LiveId" clId="{E173C5A6-4784-4A4C-8D64-C79AE7A39981}" dt="2025-04-17T07:59:34.899" v="48"/>
        <pc:sldMkLst>
          <pc:docMk/>
          <pc:sldMk cId="2396542747" sldId="257"/>
        </pc:sldMkLst>
        <pc:spChg chg="mod">
          <ac:chgData name="Simon Penelle" userId="f5bd9662e5605109" providerId="LiveId" clId="{E173C5A6-4784-4A4C-8D64-C79AE7A39981}" dt="2025-04-17T07:59:08.375" v="32" actId="20577"/>
          <ac:spMkLst>
            <pc:docMk/>
            <pc:sldMk cId="2396542747" sldId="257"/>
            <ac:spMk id="2" creationId="{7531AE20-168F-57DA-9830-B7526840A495}"/>
          </ac:spMkLst>
        </pc:spChg>
        <pc:spChg chg="mod">
          <ac:chgData name="Simon Penelle" userId="f5bd9662e5605109" providerId="LiveId" clId="{E173C5A6-4784-4A4C-8D64-C79AE7A39981}" dt="2025-04-17T07:59:27.165" v="46" actId="20577"/>
          <ac:spMkLst>
            <pc:docMk/>
            <pc:sldMk cId="2396542747" sldId="257"/>
            <ac:spMk id="3" creationId="{55CDDEBB-C253-EBF9-16BC-E5022826F325}"/>
          </ac:spMkLst>
        </pc:spChg>
      </pc:sldChg>
      <pc:sldChg chg="add">
        <pc:chgData name="Simon Penelle" userId="f5bd9662e5605109" providerId="LiveId" clId="{E173C5A6-4784-4A4C-8D64-C79AE7A39981}" dt="2025-04-17T07:59:38.650" v="49"/>
        <pc:sldMkLst>
          <pc:docMk/>
          <pc:sldMk cId="1103991838" sldId="258"/>
        </pc:sldMkLst>
      </pc:sldChg>
      <pc:sldChg chg="modSp new mod">
        <pc:chgData name="Simon Penelle" userId="f5bd9662e5605109" providerId="LiveId" clId="{E173C5A6-4784-4A4C-8D64-C79AE7A39981}" dt="2025-04-22T08:20:56.716" v="97" actId="255"/>
        <pc:sldMkLst>
          <pc:docMk/>
          <pc:sldMk cId="4126768881" sldId="259"/>
        </pc:sldMkLst>
        <pc:spChg chg="mod">
          <ac:chgData name="Simon Penelle" userId="f5bd9662e5605109" providerId="LiveId" clId="{E173C5A6-4784-4A4C-8D64-C79AE7A39981}" dt="2025-04-22T08:15:19.315" v="79" actId="20577"/>
          <ac:spMkLst>
            <pc:docMk/>
            <pc:sldMk cId="4126768881" sldId="259"/>
            <ac:spMk id="2" creationId="{25325BCB-4428-215F-29D3-CE700F5AD1E4}"/>
          </ac:spMkLst>
        </pc:spChg>
        <pc:spChg chg="mod">
          <ac:chgData name="Simon Penelle" userId="f5bd9662e5605109" providerId="LiveId" clId="{E173C5A6-4784-4A4C-8D64-C79AE7A39981}" dt="2025-04-22T08:20:56.716" v="97" actId="255"/>
          <ac:spMkLst>
            <pc:docMk/>
            <pc:sldMk cId="4126768881" sldId="259"/>
            <ac:spMk id="3" creationId="{19DE6020-2AD0-3953-9BA6-F818C09488D0}"/>
          </ac:spMkLst>
        </pc:spChg>
      </pc:sldChg>
      <pc:sldChg chg="addSp delSp modSp new mod setBg">
        <pc:chgData name="Simon Penelle" userId="f5bd9662e5605109" providerId="LiveId" clId="{E173C5A6-4784-4A4C-8D64-C79AE7A39981}" dt="2025-04-22T08:08:40.155" v="60" actId="26606"/>
        <pc:sldMkLst>
          <pc:docMk/>
          <pc:sldMk cId="3128908233" sldId="260"/>
        </pc:sldMkLst>
        <pc:spChg chg="add">
          <ac:chgData name="Simon Penelle" userId="f5bd9662e5605109" providerId="LiveId" clId="{E173C5A6-4784-4A4C-8D64-C79AE7A39981}" dt="2025-04-22T08:08:40.155" v="60" actId="26606"/>
          <ac:spMkLst>
            <pc:docMk/>
            <pc:sldMk cId="3128908233" sldId="260"/>
            <ac:spMk id="10" creationId="{42A4FC2C-047E-45A5-965D-8E1E3BF09BC6}"/>
          </ac:spMkLst>
        </pc:spChg>
        <pc:picChg chg="add mod">
          <ac:chgData name="Simon Penelle" userId="f5bd9662e5605109" providerId="LiveId" clId="{E173C5A6-4784-4A4C-8D64-C79AE7A39981}" dt="2025-04-22T08:08:40.155" v="60" actId="26606"/>
          <ac:picMkLst>
            <pc:docMk/>
            <pc:sldMk cId="3128908233" sldId="260"/>
            <ac:picMk id="5" creationId="{856D65E8-2943-A7E6-F538-F1671105FF7A}"/>
          </ac:picMkLst>
        </pc:picChg>
      </pc:sldChg>
      <pc:sldChg chg="modSp new mod">
        <pc:chgData name="Simon Penelle" userId="f5bd9662e5605109" providerId="LiveId" clId="{E173C5A6-4784-4A4C-8D64-C79AE7A39981}" dt="2025-04-22T08:26:12.567" v="129" actId="20577"/>
        <pc:sldMkLst>
          <pc:docMk/>
          <pc:sldMk cId="4274931012" sldId="261"/>
        </pc:sldMkLst>
        <pc:spChg chg="mod">
          <ac:chgData name="Simon Penelle" userId="f5bd9662e5605109" providerId="LiveId" clId="{E173C5A6-4784-4A4C-8D64-C79AE7A39981}" dt="2025-04-22T08:21:12.826" v="120" actId="20577"/>
          <ac:spMkLst>
            <pc:docMk/>
            <pc:sldMk cId="4274931012" sldId="261"/>
            <ac:spMk id="2" creationId="{FCA6EC5E-D5AC-10CA-C1E8-3965C8D2B7BC}"/>
          </ac:spMkLst>
        </pc:spChg>
        <pc:spChg chg="mod">
          <ac:chgData name="Simon Penelle" userId="f5bd9662e5605109" providerId="LiveId" clId="{E173C5A6-4784-4A4C-8D64-C79AE7A39981}" dt="2025-04-22T08:26:12.567" v="129" actId="20577"/>
          <ac:spMkLst>
            <pc:docMk/>
            <pc:sldMk cId="4274931012" sldId="261"/>
            <ac:spMk id="3" creationId="{7930E33E-E705-E822-5869-74A7FB876FBD}"/>
          </ac:spMkLst>
        </pc:spChg>
      </pc:sldChg>
      <pc:sldChg chg="modSp new mod">
        <pc:chgData name="Simon Penelle" userId="f5bd9662e5605109" providerId="LiveId" clId="{E173C5A6-4784-4A4C-8D64-C79AE7A39981}" dt="2025-04-22T08:47:34.219" v="131"/>
        <pc:sldMkLst>
          <pc:docMk/>
          <pc:sldMk cId="2931169609" sldId="262"/>
        </pc:sldMkLst>
        <pc:spChg chg="mod">
          <ac:chgData name="Simon Penelle" userId="f5bd9662e5605109" providerId="LiveId" clId="{E173C5A6-4784-4A4C-8D64-C79AE7A39981}" dt="2025-04-22T08:47:34.219" v="131"/>
          <ac:spMkLst>
            <pc:docMk/>
            <pc:sldMk cId="2931169609" sldId="262"/>
            <ac:spMk id="2" creationId="{46279AF2-52B3-DA6E-6D09-74233DB1E3A4}"/>
          </ac:spMkLst>
        </pc:spChg>
      </pc:sldChg>
      <pc:sldChg chg="modSp new mod">
        <pc:chgData name="Simon Penelle" userId="f5bd9662e5605109" providerId="LiveId" clId="{E173C5A6-4784-4A4C-8D64-C79AE7A39981}" dt="2025-04-22T08:48:03.301" v="133"/>
        <pc:sldMkLst>
          <pc:docMk/>
          <pc:sldMk cId="1988860330" sldId="263"/>
        </pc:sldMkLst>
        <pc:spChg chg="mod">
          <ac:chgData name="Simon Penelle" userId="f5bd9662e5605109" providerId="LiveId" clId="{E173C5A6-4784-4A4C-8D64-C79AE7A39981}" dt="2025-04-22T08:48:03.301" v="133"/>
          <ac:spMkLst>
            <pc:docMk/>
            <pc:sldMk cId="1988860330" sldId="263"/>
            <ac:spMk id="2" creationId="{0DD6BC71-9F4D-469C-0C2C-1FD210C5C9B5}"/>
          </ac:spMkLst>
        </pc:spChg>
      </pc:sldChg>
      <pc:sldChg chg="modSp new mod">
        <pc:chgData name="Simon Penelle" userId="f5bd9662e5605109" providerId="LiveId" clId="{E173C5A6-4784-4A4C-8D64-C79AE7A39981}" dt="2025-04-22T08:48:23.860" v="135"/>
        <pc:sldMkLst>
          <pc:docMk/>
          <pc:sldMk cId="747788793" sldId="264"/>
        </pc:sldMkLst>
        <pc:spChg chg="mod">
          <ac:chgData name="Simon Penelle" userId="f5bd9662e5605109" providerId="LiveId" clId="{E173C5A6-4784-4A4C-8D64-C79AE7A39981}" dt="2025-04-22T08:48:23.860" v="135"/>
          <ac:spMkLst>
            <pc:docMk/>
            <pc:sldMk cId="747788793" sldId="264"/>
            <ac:spMk id="2" creationId="{E88BB2BA-2381-DEA6-A1AB-EDB29E9E0E8A}"/>
          </ac:spMkLst>
        </pc:spChg>
      </pc:sldChg>
      <pc:sldChg chg="addSp delSp modSp new mod">
        <pc:chgData name="Simon Penelle" userId="f5bd9662e5605109" providerId="LiveId" clId="{E173C5A6-4784-4A4C-8D64-C79AE7A39981}" dt="2025-06-18T13:33:26.155" v="193" actId="1076"/>
        <pc:sldMkLst>
          <pc:docMk/>
          <pc:sldMk cId="1994429376" sldId="265"/>
        </pc:sldMkLst>
        <pc:spChg chg="mod">
          <ac:chgData name="Simon Penelle" userId="f5bd9662e5605109" providerId="LiveId" clId="{E173C5A6-4784-4A4C-8D64-C79AE7A39981}" dt="2025-04-22T08:48:48.440" v="137"/>
          <ac:spMkLst>
            <pc:docMk/>
            <pc:sldMk cId="1994429376" sldId="265"/>
            <ac:spMk id="2" creationId="{9579A4E9-3D7C-0434-B487-F6050552843A}"/>
          </ac:spMkLst>
        </pc:spChg>
        <pc:picChg chg="add mod ord">
          <ac:chgData name="Simon Penelle" userId="f5bd9662e5605109" providerId="LiveId" clId="{E173C5A6-4784-4A4C-8D64-C79AE7A39981}" dt="2025-06-18T13:33:26.155" v="193" actId="1076"/>
          <ac:picMkLst>
            <pc:docMk/>
            <pc:sldMk cId="1994429376" sldId="265"/>
            <ac:picMk id="5" creationId="{D3505147-1F5D-0118-8FA2-96048DAD75B9}"/>
          </ac:picMkLst>
        </pc:picChg>
      </pc:sldChg>
      <pc:sldChg chg="modSp new mod">
        <pc:chgData name="Simon Penelle" userId="f5bd9662e5605109" providerId="LiveId" clId="{E173C5A6-4784-4A4C-8D64-C79AE7A39981}" dt="2025-04-30T12:26:26.110" v="192" actId="13926"/>
        <pc:sldMkLst>
          <pc:docMk/>
          <pc:sldMk cId="3641301476" sldId="266"/>
        </pc:sldMkLst>
        <pc:spChg chg="mod">
          <ac:chgData name="Simon Penelle" userId="f5bd9662e5605109" providerId="LiveId" clId="{E173C5A6-4784-4A4C-8D64-C79AE7A39981}" dt="2025-04-22T08:51:55.892" v="148"/>
          <ac:spMkLst>
            <pc:docMk/>
            <pc:sldMk cId="3641301476" sldId="266"/>
            <ac:spMk id="2" creationId="{D452A5D5-50DA-5424-9DCB-1B800A37F51A}"/>
          </ac:spMkLst>
        </pc:spChg>
        <pc:spChg chg="mod">
          <ac:chgData name="Simon Penelle" userId="f5bd9662e5605109" providerId="LiveId" clId="{E173C5A6-4784-4A4C-8D64-C79AE7A39981}" dt="2025-04-30T12:26:26.110" v="192" actId="13926"/>
          <ac:spMkLst>
            <pc:docMk/>
            <pc:sldMk cId="3641301476" sldId="266"/>
            <ac:spMk id="3" creationId="{373DF1FA-AC65-DDC5-2F91-DC5DCCBFD2C4}"/>
          </ac:spMkLst>
        </pc:spChg>
      </pc:sldChg>
      <pc:sldChg chg="modSp new mod">
        <pc:chgData name="Simon Penelle" userId="f5bd9662e5605109" providerId="LiveId" clId="{E173C5A6-4784-4A4C-8D64-C79AE7A39981}" dt="2025-04-22T08:52:16.154" v="150"/>
        <pc:sldMkLst>
          <pc:docMk/>
          <pc:sldMk cId="2325684250" sldId="267"/>
        </pc:sldMkLst>
        <pc:spChg chg="mod">
          <ac:chgData name="Simon Penelle" userId="f5bd9662e5605109" providerId="LiveId" clId="{E173C5A6-4784-4A4C-8D64-C79AE7A39981}" dt="2025-04-22T08:52:16.154" v="150"/>
          <ac:spMkLst>
            <pc:docMk/>
            <pc:sldMk cId="2325684250" sldId="267"/>
            <ac:spMk id="2" creationId="{3BD5CD40-D551-D29D-E85E-8A6ED5ADA488}"/>
          </ac:spMkLst>
        </pc:spChg>
      </pc:sldChg>
      <pc:sldChg chg="modSp new mod">
        <pc:chgData name="Simon Penelle" userId="f5bd9662e5605109" providerId="LiveId" clId="{E173C5A6-4784-4A4C-8D64-C79AE7A39981}" dt="2025-04-22T08:52:35.963" v="152"/>
        <pc:sldMkLst>
          <pc:docMk/>
          <pc:sldMk cId="3148120588" sldId="268"/>
        </pc:sldMkLst>
        <pc:spChg chg="mod">
          <ac:chgData name="Simon Penelle" userId="f5bd9662e5605109" providerId="LiveId" clId="{E173C5A6-4784-4A4C-8D64-C79AE7A39981}" dt="2025-04-22T08:52:35.963" v="152"/>
          <ac:spMkLst>
            <pc:docMk/>
            <pc:sldMk cId="3148120588" sldId="268"/>
            <ac:spMk id="2" creationId="{A8F48211-7DB6-775D-1EC9-C6207090591A}"/>
          </ac:spMkLst>
        </pc:spChg>
      </pc:sldChg>
      <pc:sldChg chg="modSp new mod">
        <pc:chgData name="Simon Penelle" userId="f5bd9662e5605109" providerId="LiveId" clId="{E173C5A6-4784-4A4C-8D64-C79AE7A39981}" dt="2025-04-22T08:53:01.210" v="154"/>
        <pc:sldMkLst>
          <pc:docMk/>
          <pc:sldMk cId="2296385331" sldId="269"/>
        </pc:sldMkLst>
        <pc:spChg chg="mod">
          <ac:chgData name="Simon Penelle" userId="f5bd9662e5605109" providerId="LiveId" clId="{E173C5A6-4784-4A4C-8D64-C79AE7A39981}" dt="2025-04-22T08:53:01.210" v="154"/>
          <ac:spMkLst>
            <pc:docMk/>
            <pc:sldMk cId="2296385331" sldId="269"/>
            <ac:spMk id="2" creationId="{7D326DD6-84C0-7E9F-37B7-40A19BFDF4C8}"/>
          </ac:spMkLst>
        </pc:spChg>
      </pc:sldChg>
      <pc:sldChg chg="modSp new mod">
        <pc:chgData name="Simon Penelle" userId="f5bd9662e5605109" providerId="LiveId" clId="{E173C5A6-4784-4A4C-8D64-C79AE7A39981}" dt="2025-04-22T09:03:45.889" v="188" actId="27636"/>
        <pc:sldMkLst>
          <pc:docMk/>
          <pc:sldMk cId="2497463971" sldId="270"/>
        </pc:sldMkLst>
        <pc:spChg chg="mod">
          <ac:chgData name="Simon Penelle" userId="f5bd9662e5605109" providerId="LiveId" clId="{E173C5A6-4784-4A4C-8D64-C79AE7A39981}" dt="2025-04-22T08:53:27.976" v="156"/>
          <ac:spMkLst>
            <pc:docMk/>
            <pc:sldMk cId="2497463971" sldId="270"/>
            <ac:spMk id="2" creationId="{86BB8465-A367-89BD-0F72-C68ACCC32B64}"/>
          </ac:spMkLst>
        </pc:spChg>
        <pc:spChg chg="mod">
          <ac:chgData name="Simon Penelle" userId="f5bd9662e5605109" providerId="LiveId" clId="{E173C5A6-4784-4A4C-8D64-C79AE7A39981}" dt="2025-04-22T09:03:45.889" v="188" actId="27636"/>
          <ac:spMkLst>
            <pc:docMk/>
            <pc:sldMk cId="2497463971" sldId="270"/>
            <ac:spMk id="3" creationId="{4115F413-56E3-11B8-EF15-6463807AC70A}"/>
          </ac:spMkLst>
        </pc:spChg>
      </pc:sldChg>
      <pc:sldChg chg="modSp new mod">
        <pc:chgData name="Simon Penelle" userId="f5bd9662e5605109" providerId="LiveId" clId="{E173C5A6-4784-4A4C-8D64-C79AE7A39981}" dt="2025-04-22T08:58:13.270" v="179" actId="20577"/>
        <pc:sldMkLst>
          <pc:docMk/>
          <pc:sldMk cId="4272828873" sldId="271"/>
        </pc:sldMkLst>
        <pc:spChg chg="mod">
          <ac:chgData name="Simon Penelle" userId="f5bd9662e5605109" providerId="LiveId" clId="{E173C5A6-4784-4A4C-8D64-C79AE7A39981}" dt="2025-04-22T08:53:48.387" v="159"/>
          <ac:spMkLst>
            <pc:docMk/>
            <pc:sldMk cId="4272828873" sldId="271"/>
            <ac:spMk id="2" creationId="{BB910858-8DA7-2A6B-4CB4-37A000BAD995}"/>
          </ac:spMkLst>
        </pc:spChg>
        <pc:spChg chg="mod">
          <ac:chgData name="Simon Penelle" userId="f5bd9662e5605109" providerId="LiveId" clId="{E173C5A6-4784-4A4C-8D64-C79AE7A39981}" dt="2025-04-22T08:58:13.270" v="179" actId="20577"/>
          <ac:spMkLst>
            <pc:docMk/>
            <pc:sldMk cId="4272828873" sldId="271"/>
            <ac:spMk id="3" creationId="{CB02738C-66CC-8F02-6233-E39DD8400D8A}"/>
          </ac:spMkLst>
        </pc:spChg>
      </pc:sldChg>
      <pc:sldChg chg="modSp new mod">
        <pc:chgData name="Simon Penelle" userId="f5bd9662e5605109" providerId="LiveId" clId="{E173C5A6-4784-4A4C-8D64-C79AE7A39981}" dt="2025-04-22T08:54:13.173" v="160"/>
        <pc:sldMkLst>
          <pc:docMk/>
          <pc:sldMk cId="1284171285" sldId="272"/>
        </pc:sldMkLst>
        <pc:spChg chg="mod">
          <ac:chgData name="Simon Penelle" userId="f5bd9662e5605109" providerId="LiveId" clId="{E173C5A6-4784-4A4C-8D64-C79AE7A39981}" dt="2025-04-22T08:54:13.173" v="160"/>
          <ac:spMkLst>
            <pc:docMk/>
            <pc:sldMk cId="1284171285" sldId="272"/>
            <ac:spMk id="2" creationId="{AC780AFD-5C55-9914-129A-16C752BCB553}"/>
          </ac:spMkLst>
        </pc:spChg>
      </pc:sldChg>
      <pc:sldChg chg="modSp new mod ord">
        <pc:chgData name="Simon Penelle" userId="f5bd9662e5605109" providerId="LiveId" clId="{E173C5A6-4784-4A4C-8D64-C79AE7A39981}" dt="2025-04-22T08:54:46.172" v="168"/>
        <pc:sldMkLst>
          <pc:docMk/>
          <pc:sldMk cId="4185667020" sldId="273"/>
        </pc:sldMkLst>
        <pc:spChg chg="mod">
          <ac:chgData name="Simon Penelle" userId="f5bd9662e5605109" providerId="LiveId" clId="{E173C5A6-4784-4A4C-8D64-C79AE7A39981}" dt="2025-04-22T08:54:37.165" v="162"/>
          <ac:spMkLst>
            <pc:docMk/>
            <pc:sldMk cId="4185667020" sldId="273"/>
            <ac:spMk id="2" creationId="{255792CC-65AE-02B5-42F3-720980AD6FD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A90637-DEBC-448B-AF63-56C8921CF224}" type="datetimeFigureOut">
              <a:rPr lang="en-US" smtClean="0"/>
              <a:t>6/18/2025</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52B26C-97EE-45CE-83C1-CE6C22EBCE6A}" type="slidenum">
              <a:rPr lang="en-US" smtClean="0"/>
              <a:t>‹N°›</a:t>
            </a:fld>
            <a:endParaRPr lang="en-US"/>
          </a:p>
        </p:txBody>
      </p:sp>
    </p:spTree>
    <p:extLst>
      <p:ext uri="{BB962C8B-B14F-4D97-AF65-F5344CB8AC3E}">
        <p14:creationId xmlns:p14="http://schemas.microsoft.com/office/powerpoint/2010/main" val="59274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err="1"/>
              <a:t>mitogen-activated</a:t>
            </a:r>
            <a:r>
              <a:rPr lang="fr-BE" dirty="0"/>
              <a:t> </a:t>
            </a:r>
            <a:r>
              <a:rPr lang="fr-BE" dirty="0" err="1"/>
              <a:t>protein</a:t>
            </a:r>
            <a:r>
              <a:rPr lang="fr-BE" dirty="0"/>
              <a:t> kinase (MAPK)</a:t>
            </a:r>
          </a:p>
          <a:p>
            <a:endParaRPr lang="en-US" dirty="0"/>
          </a:p>
        </p:txBody>
      </p:sp>
      <p:sp>
        <p:nvSpPr>
          <p:cNvPr id="4" name="Espace réservé du numéro de diapositive 3"/>
          <p:cNvSpPr>
            <a:spLocks noGrp="1"/>
          </p:cNvSpPr>
          <p:nvPr>
            <p:ph type="sldNum" sz="quarter" idx="5"/>
          </p:nvPr>
        </p:nvSpPr>
        <p:spPr/>
        <p:txBody>
          <a:bodyPr/>
          <a:lstStyle/>
          <a:p>
            <a:fld id="{6E52B26C-97EE-45CE-83C1-CE6C22EBCE6A}" type="slidenum">
              <a:rPr lang="en-US" smtClean="0"/>
              <a:t>7</a:t>
            </a:fld>
            <a:endParaRPr lang="en-US"/>
          </a:p>
        </p:txBody>
      </p:sp>
    </p:spTree>
    <p:extLst>
      <p:ext uri="{BB962C8B-B14F-4D97-AF65-F5344CB8AC3E}">
        <p14:creationId xmlns:p14="http://schemas.microsoft.com/office/powerpoint/2010/main" val="1837094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35EE0D-010A-E3B3-DA58-8F682F7A440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808EE9A8-6795-2A99-FD74-1E3B4A0911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ADE72D98-B8E9-7652-6F6A-5FE22E53EF68}"/>
              </a:ext>
            </a:extLst>
          </p:cNvPr>
          <p:cNvSpPr>
            <a:spLocks noGrp="1"/>
          </p:cNvSpPr>
          <p:nvPr>
            <p:ph type="dt" sz="half" idx="10"/>
          </p:nvPr>
        </p:nvSpPr>
        <p:spPr/>
        <p:txBody>
          <a:bodyPr/>
          <a:lstStyle/>
          <a:p>
            <a:fld id="{C4841909-91B4-41BA-951A-40A12BBC7AD5}" type="datetimeFigureOut">
              <a:rPr lang="en-US" smtClean="0"/>
              <a:t>6/18/2025</a:t>
            </a:fld>
            <a:endParaRPr lang="en-US"/>
          </a:p>
        </p:txBody>
      </p:sp>
      <p:sp>
        <p:nvSpPr>
          <p:cNvPr id="5" name="Espace réservé du pied de page 4">
            <a:extLst>
              <a:ext uri="{FF2B5EF4-FFF2-40B4-BE49-F238E27FC236}">
                <a16:creationId xmlns:a16="http://schemas.microsoft.com/office/drawing/2014/main" id="{4470CD0C-07BF-3CDC-6F9A-87E808F93442}"/>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1590DC7B-2588-AB2D-A64B-3380ABEFCB35}"/>
              </a:ext>
            </a:extLst>
          </p:cNvPr>
          <p:cNvSpPr>
            <a:spLocks noGrp="1"/>
          </p:cNvSpPr>
          <p:nvPr>
            <p:ph type="sldNum" sz="quarter" idx="12"/>
          </p:nvPr>
        </p:nvSpPr>
        <p:spPr/>
        <p:txBody>
          <a:bodyPr/>
          <a:lstStyle/>
          <a:p>
            <a:fld id="{CB193C83-C19C-4A4E-B31A-14DD99DC63F4}" type="slidenum">
              <a:rPr lang="en-US" smtClean="0"/>
              <a:t>‹N°›</a:t>
            </a:fld>
            <a:endParaRPr lang="en-US"/>
          </a:p>
        </p:txBody>
      </p:sp>
    </p:spTree>
    <p:extLst>
      <p:ext uri="{BB962C8B-B14F-4D97-AF65-F5344CB8AC3E}">
        <p14:creationId xmlns:p14="http://schemas.microsoft.com/office/powerpoint/2010/main" val="2247812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89B543-FFE9-243E-9AA8-ACB4DEB60A23}"/>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CA6E4509-66D9-D344-3D81-B5444B1DD604}"/>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5C20B1AF-6838-C459-0D7B-5F764EB65947}"/>
              </a:ext>
            </a:extLst>
          </p:cNvPr>
          <p:cNvSpPr>
            <a:spLocks noGrp="1"/>
          </p:cNvSpPr>
          <p:nvPr>
            <p:ph type="dt" sz="half" idx="10"/>
          </p:nvPr>
        </p:nvSpPr>
        <p:spPr/>
        <p:txBody>
          <a:bodyPr/>
          <a:lstStyle/>
          <a:p>
            <a:fld id="{C4841909-91B4-41BA-951A-40A12BBC7AD5}" type="datetimeFigureOut">
              <a:rPr lang="en-US" smtClean="0"/>
              <a:t>6/18/2025</a:t>
            </a:fld>
            <a:endParaRPr lang="en-US"/>
          </a:p>
        </p:txBody>
      </p:sp>
      <p:sp>
        <p:nvSpPr>
          <p:cNvPr id="5" name="Espace réservé du pied de page 4">
            <a:extLst>
              <a:ext uri="{FF2B5EF4-FFF2-40B4-BE49-F238E27FC236}">
                <a16:creationId xmlns:a16="http://schemas.microsoft.com/office/drawing/2014/main" id="{CFFC1BE9-1D32-C3D6-501E-1BCEC55A2115}"/>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4F0087C5-6EBE-37E3-024C-2D89D8438C74}"/>
              </a:ext>
            </a:extLst>
          </p:cNvPr>
          <p:cNvSpPr>
            <a:spLocks noGrp="1"/>
          </p:cNvSpPr>
          <p:nvPr>
            <p:ph type="sldNum" sz="quarter" idx="12"/>
          </p:nvPr>
        </p:nvSpPr>
        <p:spPr/>
        <p:txBody>
          <a:bodyPr/>
          <a:lstStyle/>
          <a:p>
            <a:fld id="{CB193C83-C19C-4A4E-B31A-14DD99DC63F4}" type="slidenum">
              <a:rPr lang="en-US" smtClean="0"/>
              <a:t>‹N°›</a:t>
            </a:fld>
            <a:endParaRPr lang="en-US"/>
          </a:p>
        </p:txBody>
      </p:sp>
    </p:spTree>
    <p:extLst>
      <p:ext uri="{BB962C8B-B14F-4D97-AF65-F5344CB8AC3E}">
        <p14:creationId xmlns:p14="http://schemas.microsoft.com/office/powerpoint/2010/main" val="1473170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853350B-F113-FE0B-802E-39284503C851}"/>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B5696CBA-3F6D-B092-844B-9DA08DB00E8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26DA7F3D-A9BE-8994-55D9-DA12CCA57F21}"/>
              </a:ext>
            </a:extLst>
          </p:cNvPr>
          <p:cNvSpPr>
            <a:spLocks noGrp="1"/>
          </p:cNvSpPr>
          <p:nvPr>
            <p:ph type="dt" sz="half" idx="10"/>
          </p:nvPr>
        </p:nvSpPr>
        <p:spPr/>
        <p:txBody>
          <a:bodyPr/>
          <a:lstStyle/>
          <a:p>
            <a:fld id="{C4841909-91B4-41BA-951A-40A12BBC7AD5}" type="datetimeFigureOut">
              <a:rPr lang="en-US" smtClean="0"/>
              <a:t>6/18/2025</a:t>
            </a:fld>
            <a:endParaRPr lang="en-US"/>
          </a:p>
        </p:txBody>
      </p:sp>
      <p:sp>
        <p:nvSpPr>
          <p:cNvPr id="5" name="Espace réservé du pied de page 4">
            <a:extLst>
              <a:ext uri="{FF2B5EF4-FFF2-40B4-BE49-F238E27FC236}">
                <a16:creationId xmlns:a16="http://schemas.microsoft.com/office/drawing/2014/main" id="{BD7DE5E3-DC6F-A0D7-8F6B-79646B022341}"/>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2957B802-F66B-21FA-DFB7-8581F48DCA5E}"/>
              </a:ext>
            </a:extLst>
          </p:cNvPr>
          <p:cNvSpPr>
            <a:spLocks noGrp="1"/>
          </p:cNvSpPr>
          <p:nvPr>
            <p:ph type="sldNum" sz="quarter" idx="12"/>
          </p:nvPr>
        </p:nvSpPr>
        <p:spPr/>
        <p:txBody>
          <a:bodyPr/>
          <a:lstStyle/>
          <a:p>
            <a:fld id="{CB193C83-C19C-4A4E-B31A-14DD99DC63F4}" type="slidenum">
              <a:rPr lang="en-US" smtClean="0"/>
              <a:t>‹N°›</a:t>
            </a:fld>
            <a:endParaRPr lang="en-US"/>
          </a:p>
        </p:txBody>
      </p:sp>
    </p:spTree>
    <p:extLst>
      <p:ext uri="{BB962C8B-B14F-4D97-AF65-F5344CB8AC3E}">
        <p14:creationId xmlns:p14="http://schemas.microsoft.com/office/powerpoint/2010/main" val="2632451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CD0DA1-63DF-A85D-B243-CC1AD86EAAEE}"/>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634A5748-E604-AEA4-0EF6-EC9F9E416B6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6AB9A884-4C8F-1083-DBB2-FB67F64C0638}"/>
              </a:ext>
            </a:extLst>
          </p:cNvPr>
          <p:cNvSpPr>
            <a:spLocks noGrp="1"/>
          </p:cNvSpPr>
          <p:nvPr>
            <p:ph type="dt" sz="half" idx="10"/>
          </p:nvPr>
        </p:nvSpPr>
        <p:spPr/>
        <p:txBody>
          <a:bodyPr/>
          <a:lstStyle/>
          <a:p>
            <a:fld id="{C4841909-91B4-41BA-951A-40A12BBC7AD5}" type="datetimeFigureOut">
              <a:rPr lang="en-US" smtClean="0"/>
              <a:t>6/18/2025</a:t>
            </a:fld>
            <a:endParaRPr lang="en-US"/>
          </a:p>
        </p:txBody>
      </p:sp>
      <p:sp>
        <p:nvSpPr>
          <p:cNvPr id="5" name="Espace réservé du pied de page 4">
            <a:extLst>
              <a:ext uri="{FF2B5EF4-FFF2-40B4-BE49-F238E27FC236}">
                <a16:creationId xmlns:a16="http://schemas.microsoft.com/office/drawing/2014/main" id="{657BAC69-EA7C-17D5-CE33-5FE8C3498E6B}"/>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CC322460-DFF6-72B4-518A-7BBC2F8563D3}"/>
              </a:ext>
            </a:extLst>
          </p:cNvPr>
          <p:cNvSpPr>
            <a:spLocks noGrp="1"/>
          </p:cNvSpPr>
          <p:nvPr>
            <p:ph type="sldNum" sz="quarter" idx="12"/>
          </p:nvPr>
        </p:nvSpPr>
        <p:spPr/>
        <p:txBody>
          <a:bodyPr/>
          <a:lstStyle/>
          <a:p>
            <a:fld id="{CB193C83-C19C-4A4E-B31A-14DD99DC63F4}" type="slidenum">
              <a:rPr lang="en-US" smtClean="0"/>
              <a:t>‹N°›</a:t>
            </a:fld>
            <a:endParaRPr lang="en-US"/>
          </a:p>
        </p:txBody>
      </p:sp>
    </p:spTree>
    <p:extLst>
      <p:ext uri="{BB962C8B-B14F-4D97-AF65-F5344CB8AC3E}">
        <p14:creationId xmlns:p14="http://schemas.microsoft.com/office/powerpoint/2010/main" val="660811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C3A58E-EBF7-E962-4F72-2C4407D2764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3356642E-BE14-3408-BE3D-EEB93B272D0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76649BA8-C424-A498-A368-4DD798E21C44}"/>
              </a:ext>
            </a:extLst>
          </p:cNvPr>
          <p:cNvSpPr>
            <a:spLocks noGrp="1"/>
          </p:cNvSpPr>
          <p:nvPr>
            <p:ph type="dt" sz="half" idx="10"/>
          </p:nvPr>
        </p:nvSpPr>
        <p:spPr/>
        <p:txBody>
          <a:bodyPr/>
          <a:lstStyle/>
          <a:p>
            <a:fld id="{C4841909-91B4-41BA-951A-40A12BBC7AD5}" type="datetimeFigureOut">
              <a:rPr lang="en-US" smtClean="0"/>
              <a:t>6/18/2025</a:t>
            </a:fld>
            <a:endParaRPr lang="en-US"/>
          </a:p>
        </p:txBody>
      </p:sp>
      <p:sp>
        <p:nvSpPr>
          <p:cNvPr id="5" name="Espace réservé du pied de page 4">
            <a:extLst>
              <a:ext uri="{FF2B5EF4-FFF2-40B4-BE49-F238E27FC236}">
                <a16:creationId xmlns:a16="http://schemas.microsoft.com/office/drawing/2014/main" id="{539C077E-E70E-A2EF-AAC9-FF8E9D9875DE}"/>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8F27C7DE-CDD9-49EF-BC88-70137BAFAEB0}"/>
              </a:ext>
            </a:extLst>
          </p:cNvPr>
          <p:cNvSpPr>
            <a:spLocks noGrp="1"/>
          </p:cNvSpPr>
          <p:nvPr>
            <p:ph type="sldNum" sz="quarter" idx="12"/>
          </p:nvPr>
        </p:nvSpPr>
        <p:spPr/>
        <p:txBody>
          <a:bodyPr/>
          <a:lstStyle/>
          <a:p>
            <a:fld id="{CB193C83-C19C-4A4E-B31A-14DD99DC63F4}" type="slidenum">
              <a:rPr lang="en-US" smtClean="0"/>
              <a:t>‹N°›</a:t>
            </a:fld>
            <a:endParaRPr lang="en-US"/>
          </a:p>
        </p:txBody>
      </p:sp>
    </p:spTree>
    <p:extLst>
      <p:ext uri="{BB962C8B-B14F-4D97-AF65-F5344CB8AC3E}">
        <p14:creationId xmlns:p14="http://schemas.microsoft.com/office/powerpoint/2010/main" val="2891553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53B32A-AF25-5252-6B16-DEB7FF2B2F73}"/>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300508FF-D683-5894-0453-F4D6006A400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3A578B8A-3DC3-722B-B114-34BFD52322E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CD6EDFC8-9484-F8A9-F65F-0949347E56C1}"/>
              </a:ext>
            </a:extLst>
          </p:cNvPr>
          <p:cNvSpPr>
            <a:spLocks noGrp="1"/>
          </p:cNvSpPr>
          <p:nvPr>
            <p:ph type="dt" sz="half" idx="10"/>
          </p:nvPr>
        </p:nvSpPr>
        <p:spPr/>
        <p:txBody>
          <a:bodyPr/>
          <a:lstStyle/>
          <a:p>
            <a:fld id="{C4841909-91B4-41BA-951A-40A12BBC7AD5}" type="datetimeFigureOut">
              <a:rPr lang="en-US" smtClean="0"/>
              <a:t>6/18/2025</a:t>
            </a:fld>
            <a:endParaRPr lang="en-US"/>
          </a:p>
        </p:txBody>
      </p:sp>
      <p:sp>
        <p:nvSpPr>
          <p:cNvPr id="6" name="Espace réservé du pied de page 5">
            <a:extLst>
              <a:ext uri="{FF2B5EF4-FFF2-40B4-BE49-F238E27FC236}">
                <a16:creationId xmlns:a16="http://schemas.microsoft.com/office/drawing/2014/main" id="{2CB76325-6003-39C8-9307-71A18BF4D66F}"/>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C8B7C9A5-7EA6-82FE-C8D6-58AF956BC23D}"/>
              </a:ext>
            </a:extLst>
          </p:cNvPr>
          <p:cNvSpPr>
            <a:spLocks noGrp="1"/>
          </p:cNvSpPr>
          <p:nvPr>
            <p:ph type="sldNum" sz="quarter" idx="12"/>
          </p:nvPr>
        </p:nvSpPr>
        <p:spPr/>
        <p:txBody>
          <a:bodyPr/>
          <a:lstStyle/>
          <a:p>
            <a:fld id="{CB193C83-C19C-4A4E-B31A-14DD99DC63F4}" type="slidenum">
              <a:rPr lang="en-US" smtClean="0"/>
              <a:t>‹N°›</a:t>
            </a:fld>
            <a:endParaRPr lang="en-US"/>
          </a:p>
        </p:txBody>
      </p:sp>
    </p:spTree>
    <p:extLst>
      <p:ext uri="{BB962C8B-B14F-4D97-AF65-F5344CB8AC3E}">
        <p14:creationId xmlns:p14="http://schemas.microsoft.com/office/powerpoint/2010/main" val="3216176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946F0D-E96D-8703-21BD-12F79E694207}"/>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92F01797-D32E-2687-0833-4714157825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17396C3-224E-B34F-3ADF-320AA26C0DD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8C1488DE-C6B4-9566-BCC8-48FDA0BE5F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A1F889F-30ED-4BCA-E7A9-AA49A55E654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F2AE56CD-D2DC-651A-7D8D-01B15AC2957B}"/>
              </a:ext>
            </a:extLst>
          </p:cNvPr>
          <p:cNvSpPr>
            <a:spLocks noGrp="1"/>
          </p:cNvSpPr>
          <p:nvPr>
            <p:ph type="dt" sz="half" idx="10"/>
          </p:nvPr>
        </p:nvSpPr>
        <p:spPr/>
        <p:txBody>
          <a:bodyPr/>
          <a:lstStyle/>
          <a:p>
            <a:fld id="{C4841909-91B4-41BA-951A-40A12BBC7AD5}" type="datetimeFigureOut">
              <a:rPr lang="en-US" smtClean="0"/>
              <a:t>6/18/2025</a:t>
            </a:fld>
            <a:endParaRPr lang="en-US"/>
          </a:p>
        </p:txBody>
      </p:sp>
      <p:sp>
        <p:nvSpPr>
          <p:cNvPr id="8" name="Espace réservé du pied de page 7">
            <a:extLst>
              <a:ext uri="{FF2B5EF4-FFF2-40B4-BE49-F238E27FC236}">
                <a16:creationId xmlns:a16="http://schemas.microsoft.com/office/drawing/2014/main" id="{829BE2B3-8429-0180-8365-5CF88C7534BF}"/>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02B8D2E9-C925-FD91-5F01-ABA90B913D42}"/>
              </a:ext>
            </a:extLst>
          </p:cNvPr>
          <p:cNvSpPr>
            <a:spLocks noGrp="1"/>
          </p:cNvSpPr>
          <p:nvPr>
            <p:ph type="sldNum" sz="quarter" idx="12"/>
          </p:nvPr>
        </p:nvSpPr>
        <p:spPr/>
        <p:txBody>
          <a:bodyPr/>
          <a:lstStyle/>
          <a:p>
            <a:fld id="{CB193C83-C19C-4A4E-B31A-14DD99DC63F4}" type="slidenum">
              <a:rPr lang="en-US" smtClean="0"/>
              <a:t>‹N°›</a:t>
            </a:fld>
            <a:endParaRPr lang="en-US"/>
          </a:p>
        </p:txBody>
      </p:sp>
    </p:spTree>
    <p:extLst>
      <p:ext uri="{BB962C8B-B14F-4D97-AF65-F5344CB8AC3E}">
        <p14:creationId xmlns:p14="http://schemas.microsoft.com/office/powerpoint/2010/main" val="3394304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345320-1F5D-A54C-8208-8EBF594F5283}"/>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13C5C405-9345-ED06-4F96-9D058B77A40F}"/>
              </a:ext>
            </a:extLst>
          </p:cNvPr>
          <p:cNvSpPr>
            <a:spLocks noGrp="1"/>
          </p:cNvSpPr>
          <p:nvPr>
            <p:ph type="dt" sz="half" idx="10"/>
          </p:nvPr>
        </p:nvSpPr>
        <p:spPr/>
        <p:txBody>
          <a:bodyPr/>
          <a:lstStyle/>
          <a:p>
            <a:fld id="{C4841909-91B4-41BA-951A-40A12BBC7AD5}" type="datetimeFigureOut">
              <a:rPr lang="en-US" smtClean="0"/>
              <a:t>6/18/2025</a:t>
            </a:fld>
            <a:endParaRPr lang="en-US"/>
          </a:p>
        </p:txBody>
      </p:sp>
      <p:sp>
        <p:nvSpPr>
          <p:cNvPr id="4" name="Espace réservé du pied de page 3">
            <a:extLst>
              <a:ext uri="{FF2B5EF4-FFF2-40B4-BE49-F238E27FC236}">
                <a16:creationId xmlns:a16="http://schemas.microsoft.com/office/drawing/2014/main" id="{38111510-9B0D-E976-E928-B83D6AEDBD36}"/>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D030D8ED-497C-A340-397E-66A4378AA654}"/>
              </a:ext>
            </a:extLst>
          </p:cNvPr>
          <p:cNvSpPr>
            <a:spLocks noGrp="1"/>
          </p:cNvSpPr>
          <p:nvPr>
            <p:ph type="sldNum" sz="quarter" idx="12"/>
          </p:nvPr>
        </p:nvSpPr>
        <p:spPr/>
        <p:txBody>
          <a:bodyPr/>
          <a:lstStyle/>
          <a:p>
            <a:fld id="{CB193C83-C19C-4A4E-B31A-14DD99DC63F4}" type="slidenum">
              <a:rPr lang="en-US" smtClean="0"/>
              <a:t>‹N°›</a:t>
            </a:fld>
            <a:endParaRPr lang="en-US"/>
          </a:p>
        </p:txBody>
      </p:sp>
    </p:spTree>
    <p:extLst>
      <p:ext uri="{BB962C8B-B14F-4D97-AF65-F5344CB8AC3E}">
        <p14:creationId xmlns:p14="http://schemas.microsoft.com/office/powerpoint/2010/main" val="626511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BCDEB7B-8AB3-7FB7-E91C-6F6BF50A8BCC}"/>
              </a:ext>
            </a:extLst>
          </p:cNvPr>
          <p:cNvSpPr>
            <a:spLocks noGrp="1"/>
          </p:cNvSpPr>
          <p:nvPr>
            <p:ph type="dt" sz="half" idx="10"/>
          </p:nvPr>
        </p:nvSpPr>
        <p:spPr/>
        <p:txBody>
          <a:bodyPr/>
          <a:lstStyle/>
          <a:p>
            <a:fld id="{C4841909-91B4-41BA-951A-40A12BBC7AD5}" type="datetimeFigureOut">
              <a:rPr lang="en-US" smtClean="0"/>
              <a:t>6/18/2025</a:t>
            </a:fld>
            <a:endParaRPr lang="en-US"/>
          </a:p>
        </p:txBody>
      </p:sp>
      <p:sp>
        <p:nvSpPr>
          <p:cNvPr id="3" name="Espace réservé du pied de page 2">
            <a:extLst>
              <a:ext uri="{FF2B5EF4-FFF2-40B4-BE49-F238E27FC236}">
                <a16:creationId xmlns:a16="http://schemas.microsoft.com/office/drawing/2014/main" id="{49086657-2122-F54E-CB93-16C732814F6D}"/>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15043114-0C68-5CA6-53E7-2EA4C3B9A46D}"/>
              </a:ext>
            </a:extLst>
          </p:cNvPr>
          <p:cNvSpPr>
            <a:spLocks noGrp="1"/>
          </p:cNvSpPr>
          <p:nvPr>
            <p:ph type="sldNum" sz="quarter" idx="12"/>
          </p:nvPr>
        </p:nvSpPr>
        <p:spPr/>
        <p:txBody>
          <a:bodyPr/>
          <a:lstStyle/>
          <a:p>
            <a:fld id="{CB193C83-C19C-4A4E-B31A-14DD99DC63F4}" type="slidenum">
              <a:rPr lang="en-US" smtClean="0"/>
              <a:t>‹N°›</a:t>
            </a:fld>
            <a:endParaRPr lang="en-US"/>
          </a:p>
        </p:txBody>
      </p:sp>
    </p:spTree>
    <p:extLst>
      <p:ext uri="{BB962C8B-B14F-4D97-AF65-F5344CB8AC3E}">
        <p14:creationId xmlns:p14="http://schemas.microsoft.com/office/powerpoint/2010/main" val="4122188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C09A1B-B279-41C9-5AE8-E346325A737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289CF3ED-50FD-DAA3-2710-AC9452AEBF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963AE4EB-E613-CBCB-7AB9-6853F6C3D7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DE7585C-7DFA-F444-5C57-79D7C7B0B35F}"/>
              </a:ext>
            </a:extLst>
          </p:cNvPr>
          <p:cNvSpPr>
            <a:spLocks noGrp="1"/>
          </p:cNvSpPr>
          <p:nvPr>
            <p:ph type="dt" sz="half" idx="10"/>
          </p:nvPr>
        </p:nvSpPr>
        <p:spPr/>
        <p:txBody>
          <a:bodyPr/>
          <a:lstStyle/>
          <a:p>
            <a:fld id="{C4841909-91B4-41BA-951A-40A12BBC7AD5}" type="datetimeFigureOut">
              <a:rPr lang="en-US" smtClean="0"/>
              <a:t>6/18/2025</a:t>
            </a:fld>
            <a:endParaRPr lang="en-US"/>
          </a:p>
        </p:txBody>
      </p:sp>
      <p:sp>
        <p:nvSpPr>
          <p:cNvPr id="6" name="Espace réservé du pied de page 5">
            <a:extLst>
              <a:ext uri="{FF2B5EF4-FFF2-40B4-BE49-F238E27FC236}">
                <a16:creationId xmlns:a16="http://schemas.microsoft.com/office/drawing/2014/main" id="{CBA95092-BEEB-2579-89EB-D7030F5D6D76}"/>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2A4692E0-2203-8895-0E9F-CD20AC6DF57E}"/>
              </a:ext>
            </a:extLst>
          </p:cNvPr>
          <p:cNvSpPr>
            <a:spLocks noGrp="1"/>
          </p:cNvSpPr>
          <p:nvPr>
            <p:ph type="sldNum" sz="quarter" idx="12"/>
          </p:nvPr>
        </p:nvSpPr>
        <p:spPr/>
        <p:txBody>
          <a:bodyPr/>
          <a:lstStyle/>
          <a:p>
            <a:fld id="{CB193C83-C19C-4A4E-B31A-14DD99DC63F4}" type="slidenum">
              <a:rPr lang="en-US" smtClean="0"/>
              <a:t>‹N°›</a:t>
            </a:fld>
            <a:endParaRPr lang="en-US"/>
          </a:p>
        </p:txBody>
      </p:sp>
    </p:spTree>
    <p:extLst>
      <p:ext uri="{BB962C8B-B14F-4D97-AF65-F5344CB8AC3E}">
        <p14:creationId xmlns:p14="http://schemas.microsoft.com/office/powerpoint/2010/main" val="4276181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6F6885-27A2-5F11-EFB5-941344BA406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82FB8503-29FA-AA3F-9392-C83C725D24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9B6D4DFF-80B0-9E48-CBD7-47D4230F02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990872F-2A28-5570-A74D-303561131DB1}"/>
              </a:ext>
            </a:extLst>
          </p:cNvPr>
          <p:cNvSpPr>
            <a:spLocks noGrp="1"/>
          </p:cNvSpPr>
          <p:nvPr>
            <p:ph type="dt" sz="half" idx="10"/>
          </p:nvPr>
        </p:nvSpPr>
        <p:spPr/>
        <p:txBody>
          <a:bodyPr/>
          <a:lstStyle/>
          <a:p>
            <a:fld id="{C4841909-91B4-41BA-951A-40A12BBC7AD5}" type="datetimeFigureOut">
              <a:rPr lang="en-US" smtClean="0"/>
              <a:t>6/18/2025</a:t>
            </a:fld>
            <a:endParaRPr lang="en-US"/>
          </a:p>
        </p:txBody>
      </p:sp>
      <p:sp>
        <p:nvSpPr>
          <p:cNvPr id="6" name="Espace réservé du pied de page 5">
            <a:extLst>
              <a:ext uri="{FF2B5EF4-FFF2-40B4-BE49-F238E27FC236}">
                <a16:creationId xmlns:a16="http://schemas.microsoft.com/office/drawing/2014/main" id="{3CC39C07-7D45-47E4-DE74-92B32DAB13DE}"/>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E348E0F5-FD07-FD45-DC5E-095E0E29F9D5}"/>
              </a:ext>
            </a:extLst>
          </p:cNvPr>
          <p:cNvSpPr>
            <a:spLocks noGrp="1"/>
          </p:cNvSpPr>
          <p:nvPr>
            <p:ph type="sldNum" sz="quarter" idx="12"/>
          </p:nvPr>
        </p:nvSpPr>
        <p:spPr/>
        <p:txBody>
          <a:bodyPr/>
          <a:lstStyle/>
          <a:p>
            <a:fld id="{CB193C83-C19C-4A4E-B31A-14DD99DC63F4}" type="slidenum">
              <a:rPr lang="en-US" smtClean="0"/>
              <a:t>‹N°›</a:t>
            </a:fld>
            <a:endParaRPr lang="en-US"/>
          </a:p>
        </p:txBody>
      </p:sp>
    </p:spTree>
    <p:extLst>
      <p:ext uri="{BB962C8B-B14F-4D97-AF65-F5344CB8AC3E}">
        <p14:creationId xmlns:p14="http://schemas.microsoft.com/office/powerpoint/2010/main" val="1025190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84775FE-4E79-4C76-875C-7884DAA65A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5E85BA0F-F56D-3747-6740-3C47441741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4074D82F-3A92-6FC0-BF5D-6ED360BAEC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4841909-91B4-41BA-951A-40A12BBC7AD5}" type="datetimeFigureOut">
              <a:rPr lang="en-US" smtClean="0"/>
              <a:t>6/18/2025</a:t>
            </a:fld>
            <a:endParaRPr lang="en-US"/>
          </a:p>
        </p:txBody>
      </p:sp>
      <p:sp>
        <p:nvSpPr>
          <p:cNvPr id="5" name="Espace réservé du pied de page 4">
            <a:extLst>
              <a:ext uri="{FF2B5EF4-FFF2-40B4-BE49-F238E27FC236}">
                <a16:creationId xmlns:a16="http://schemas.microsoft.com/office/drawing/2014/main" id="{104129F2-D029-DC50-A533-DB0FDF45A4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1E0F194F-37C4-94AC-7EC2-838F5E9CBC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193C83-C19C-4A4E-B31A-14DD99DC63F4}" type="slidenum">
              <a:rPr lang="en-US" smtClean="0"/>
              <a:t>‹N°›</a:t>
            </a:fld>
            <a:endParaRPr lang="en-US"/>
          </a:p>
        </p:txBody>
      </p:sp>
    </p:spTree>
    <p:extLst>
      <p:ext uri="{BB962C8B-B14F-4D97-AF65-F5344CB8AC3E}">
        <p14:creationId xmlns:p14="http://schemas.microsoft.com/office/powerpoint/2010/main" val="1584727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31AE20-168F-57DA-9830-B7526840A495}"/>
              </a:ext>
            </a:extLst>
          </p:cNvPr>
          <p:cNvSpPr>
            <a:spLocks noGrp="1"/>
          </p:cNvSpPr>
          <p:nvPr>
            <p:ph type="ctrTitle"/>
          </p:nvPr>
        </p:nvSpPr>
        <p:spPr/>
        <p:txBody>
          <a:bodyPr>
            <a:normAutofit fontScale="90000"/>
          </a:bodyPr>
          <a:lstStyle/>
          <a:p>
            <a:r>
              <a:rPr lang="en-US" b="1" noProof="0" dirty="0"/>
              <a:t>Mechanism of Drug Sensitivity </a:t>
            </a:r>
            <a:r>
              <a:rPr lang="en-US" b="1" dirty="0"/>
              <a:t>and resistance </a:t>
            </a:r>
            <a:r>
              <a:rPr lang="en-US" b="1" noProof="0" dirty="0"/>
              <a:t>in Cancer (</a:t>
            </a:r>
            <a:r>
              <a:rPr lang="en-US" b="1" noProof="0" dirty="0" err="1"/>
              <a:t>mdrDB</a:t>
            </a:r>
            <a:r>
              <a:rPr lang="en-US" b="1" noProof="0" dirty="0"/>
              <a:t>)</a:t>
            </a:r>
            <a:br>
              <a:rPr lang="en-US" b="1" noProof="0" dirty="0"/>
            </a:br>
            <a:endParaRPr lang="en-US" noProof="0" dirty="0"/>
          </a:p>
        </p:txBody>
      </p:sp>
      <p:sp>
        <p:nvSpPr>
          <p:cNvPr id="3" name="Sous-titre 2">
            <a:extLst>
              <a:ext uri="{FF2B5EF4-FFF2-40B4-BE49-F238E27FC236}">
                <a16:creationId xmlns:a16="http://schemas.microsoft.com/office/drawing/2014/main" id="{55CDDEBB-C253-EBF9-16BC-E5022826F325}"/>
              </a:ext>
            </a:extLst>
          </p:cNvPr>
          <p:cNvSpPr>
            <a:spLocks noGrp="1"/>
          </p:cNvSpPr>
          <p:nvPr>
            <p:ph type="subTitle" idx="1"/>
          </p:nvPr>
        </p:nvSpPr>
        <p:spPr/>
        <p:txBody>
          <a:bodyPr/>
          <a:lstStyle/>
          <a:p>
            <a:r>
              <a:rPr lang="en-US" noProof="0" dirty="0"/>
              <a:t>Theoretical presentation</a:t>
            </a:r>
          </a:p>
        </p:txBody>
      </p:sp>
    </p:spTree>
    <p:extLst>
      <p:ext uri="{BB962C8B-B14F-4D97-AF65-F5344CB8AC3E}">
        <p14:creationId xmlns:p14="http://schemas.microsoft.com/office/powerpoint/2010/main" val="2396542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52A5D5-50DA-5424-9DCB-1B800A37F51A}"/>
              </a:ext>
            </a:extLst>
          </p:cNvPr>
          <p:cNvSpPr>
            <a:spLocks noGrp="1"/>
          </p:cNvSpPr>
          <p:nvPr>
            <p:ph type="title"/>
          </p:nvPr>
        </p:nvSpPr>
        <p:spPr/>
        <p:txBody>
          <a:bodyPr/>
          <a:lstStyle/>
          <a:p>
            <a:r>
              <a:rPr lang="en-US" dirty="0"/>
              <a:t>Reducing the absorption of the drugs</a:t>
            </a:r>
          </a:p>
        </p:txBody>
      </p:sp>
      <p:sp>
        <p:nvSpPr>
          <p:cNvPr id="3" name="Espace réservé du contenu 2">
            <a:extLst>
              <a:ext uri="{FF2B5EF4-FFF2-40B4-BE49-F238E27FC236}">
                <a16:creationId xmlns:a16="http://schemas.microsoft.com/office/drawing/2014/main" id="{373DF1FA-AC65-DDC5-2F91-DC5DCCBFD2C4}"/>
              </a:ext>
            </a:extLst>
          </p:cNvPr>
          <p:cNvSpPr>
            <a:spLocks noGrp="1"/>
          </p:cNvSpPr>
          <p:nvPr>
            <p:ph idx="1"/>
          </p:nvPr>
        </p:nvSpPr>
        <p:spPr/>
        <p:txBody>
          <a:bodyPr>
            <a:normAutofit fontScale="92500"/>
          </a:bodyPr>
          <a:lstStyle/>
          <a:p>
            <a:r>
              <a:rPr lang="en-US" dirty="0"/>
              <a:t>The cytotoxic agents are able to enter the cells via direction of the concentration gradient by the three ABC transporter</a:t>
            </a:r>
          </a:p>
          <a:p>
            <a:r>
              <a:rPr lang="en-US" dirty="0"/>
              <a:t>Reducing the absorption of the drugs can occur at two main ways:</a:t>
            </a:r>
          </a:p>
          <a:p>
            <a:pPr lvl="1"/>
            <a:r>
              <a:rPr lang="en-US" dirty="0"/>
              <a:t>1. reducing the tendency to drugs binding and/or </a:t>
            </a:r>
          </a:p>
          <a:p>
            <a:pPr lvl="1"/>
            <a:r>
              <a:rPr lang="en-US" dirty="0"/>
              <a:t>2. Reducing the numbers of transporters.</a:t>
            </a:r>
          </a:p>
          <a:p>
            <a:r>
              <a:rPr lang="en-US" dirty="0"/>
              <a:t>Mutations in these transporters inhibit them and reduce the absorption of the drugs</a:t>
            </a:r>
          </a:p>
          <a:p>
            <a:r>
              <a:rPr lang="en-US" sz="2200" dirty="0"/>
              <a:t>Example: </a:t>
            </a:r>
            <a:r>
              <a:rPr lang="en-US" sz="2200" dirty="0">
                <a:highlight>
                  <a:srgbClr val="FFFF00"/>
                </a:highlight>
              </a:rPr>
              <a:t>Methotrexate</a:t>
            </a:r>
            <a:r>
              <a:rPr lang="en-US" sz="2200" dirty="0"/>
              <a:t> in lymphoblastic leukemia, The mutation of G point at nucleotide 133 and the substitution of lysine by glutamic acid in the first transmembrane domain of </a:t>
            </a:r>
            <a:r>
              <a:rPr lang="en-US" sz="2200" dirty="0" err="1">
                <a:highlight>
                  <a:srgbClr val="FFFF00"/>
                </a:highlight>
              </a:rPr>
              <a:t>hRFC</a:t>
            </a:r>
            <a:r>
              <a:rPr lang="en-US" sz="2200" dirty="0"/>
              <a:t> protein reduces the tendency of the drugs to bind the transporter.</a:t>
            </a:r>
          </a:p>
          <a:p>
            <a:r>
              <a:rPr lang="en-US" dirty="0">
                <a:solidFill>
                  <a:srgbClr val="FF0000"/>
                </a:solidFill>
              </a:rPr>
              <a:t>Related features: </a:t>
            </a:r>
            <a:r>
              <a:rPr lang="fr-BE" dirty="0">
                <a:solidFill>
                  <a:srgbClr val="FF0000"/>
                </a:solidFill>
              </a:rPr>
              <a:t>Structural </a:t>
            </a:r>
            <a:r>
              <a:rPr lang="fr-BE" dirty="0" err="1">
                <a:solidFill>
                  <a:srgbClr val="FF0000"/>
                </a:solidFill>
              </a:rPr>
              <a:t>biology</a:t>
            </a:r>
            <a:r>
              <a:rPr lang="fr-BE" dirty="0">
                <a:solidFill>
                  <a:srgbClr val="FF0000"/>
                </a:solidFill>
              </a:rPr>
              <a:t>, </a:t>
            </a:r>
            <a:r>
              <a:rPr lang="fr-BE" dirty="0" err="1">
                <a:solidFill>
                  <a:srgbClr val="FF0000"/>
                </a:solidFill>
              </a:rPr>
              <a:t>Genomics</a:t>
            </a:r>
            <a:r>
              <a:rPr lang="fr-BE" dirty="0">
                <a:solidFill>
                  <a:srgbClr val="FF0000"/>
                </a:solidFill>
              </a:rPr>
              <a:t>, </a:t>
            </a:r>
            <a:r>
              <a:rPr lang="fr-BE" dirty="0" err="1">
                <a:solidFill>
                  <a:srgbClr val="FF0000"/>
                </a:solidFill>
              </a:rPr>
              <a:t>Transcriptomics</a:t>
            </a:r>
            <a:endParaRPr lang="en-US" dirty="0">
              <a:solidFill>
                <a:srgbClr val="FF0000"/>
              </a:solidFill>
            </a:endParaRPr>
          </a:p>
          <a:p>
            <a:pPr marL="0" indent="0">
              <a:buNone/>
            </a:pPr>
            <a:endParaRPr lang="en-US" dirty="0"/>
          </a:p>
        </p:txBody>
      </p:sp>
    </p:spTree>
    <p:extLst>
      <p:ext uri="{BB962C8B-B14F-4D97-AF65-F5344CB8AC3E}">
        <p14:creationId xmlns:p14="http://schemas.microsoft.com/office/powerpoint/2010/main" val="3641301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D5CD40-D551-D29D-E85E-8A6ED5ADA488}"/>
              </a:ext>
            </a:extLst>
          </p:cNvPr>
          <p:cNvSpPr>
            <a:spLocks noGrp="1"/>
          </p:cNvSpPr>
          <p:nvPr>
            <p:ph type="title"/>
          </p:nvPr>
        </p:nvSpPr>
        <p:spPr/>
        <p:txBody>
          <a:bodyPr/>
          <a:lstStyle/>
          <a:p>
            <a:r>
              <a:rPr lang="en-US" dirty="0"/>
              <a:t>Inhibition of the cell death (apoptosis pathway blocking)</a:t>
            </a:r>
          </a:p>
        </p:txBody>
      </p:sp>
      <p:sp>
        <p:nvSpPr>
          <p:cNvPr id="3" name="Espace réservé du contenu 2">
            <a:extLst>
              <a:ext uri="{FF2B5EF4-FFF2-40B4-BE49-F238E27FC236}">
                <a16:creationId xmlns:a16="http://schemas.microsoft.com/office/drawing/2014/main" id="{8EBC3643-FFD3-0316-1FC7-EA9DB92ED02B}"/>
              </a:ext>
            </a:extLst>
          </p:cNvPr>
          <p:cNvSpPr>
            <a:spLocks noGrp="1"/>
          </p:cNvSpPr>
          <p:nvPr>
            <p:ph idx="1"/>
          </p:nvPr>
        </p:nvSpPr>
        <p:spPr/>
        <p:txBody>
          <a:bodyPr>
            <a:normAutofit fontScale="92500"/>
          </a:bodyPr>
          <a:lstStyle/>
          <a:p>
            <a:r>
              <a:rPr lang="en-US" dirty="0"/>
              <a:t>The cell death is mediated by the three important events such as necrosis, apoptosis, and autophagy.</a:t>
            </a:r>
          </a:p>
          <a:p>
            <a:r>
              <a:rPr lang="en-US" dirty="0"/>
              <a:t>up-regulation of the antiapoptotic genes (Bcl2, AKT and </a:t>
            </a:r>
            <a:r>
              <a:rPr lang="en-US" dirty="0" err="1"/>
              <a:t>etc</a:t>
            </a:r>
            <a:r>
              <a:rPr lang="en-US" dirty="0"/>
              <a:t>) and downregulation of pre-apoptotic genes (Bax, </a:t>
            </a:r>
            <a:r>
              <a:rPr lang="en-US" dirty="0" err="1"/>
              <a:t>Bclxl</a:t>
            </a:r>
            <a:r>
              <a:rPr lang="en-US" dirty="0"/>
              <a:t> and </a:t>
            </a:r>
            <a:r>
              <a:rPr lang="en-US" dirty="0" err="1"/>
              <a:t>etc</a:t>
            </a:r>
            <a:r>
              <a:rPr lang="en-US" dirty="0"/>
              <a:t>) in tumor cells are associated with increased resistance to chemotherapy</a:t>
            </a:r>
          </a:p>
          <a:p>
            <a:r>
              <a:rPr lang="en-US" dirty="0"/>
              <a:t>Mutations in p53 could impair the connection between DNA damage (which caused by chemotherapeutic agents) and the activation of apoptosis</a:t>
            </a:r>
          </a:p>
          <a:p>
            <a:endParaRPr lang="en-US" dirty="0"/>
          </a:p>
          <a:p>
            <a:r>
              <a:rPr lang="en-US" dirty="0">
                <a:solidFill>
                  <a:srgbClr val="FF0000"/>
                </a:solidFill>
              </a:rPr>
              <a:t>Related features: Genomics, Transcriptomics</a:t>
            </a:r>
          </a:p>
          <a:p>
            <a:endParaRPr lang="en-US" dirty="0"/>
          </a:p>
        </p:txBody>
      </p:sp>
    </p:spTree>
    <p:extLst>
      <p:ext uri="{BB962C8B-B14F-4D97-AF65-F5344CB8AC3E}">
        <p14:creationId xmlns:p14="http://schemas.microsoft.com/office/powerpoint/2010/main" val="2325684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F48211-7DB6-775D-1EC9-C6207090591A}"/>
              </a:ext>
            </a:extLst>
          </p:cNvPr>
          <p:cNvSpPr>
            <a:spLocks noGrp="1"/>
          </p:cNvSpPr>
          <p:nvPr>
            <p:ph type="title"/>
          </p:nvPr>
        </p:nvSpPr>
        <p:spPr/>
        <p:txBody>
          <a:bodyPr/>
          <a:lstStyle/>
          <a:p>
            <a:r>
              <a:rPr lang="en-US" dirty="0"/>
              <a:t>Changing the drug metabolism</a:t>
            </a:r>
          </a:p>
        </p:txBody>
      </p:sp>
      <p:sp>
        <p:nvSpPr>
          <p:cNvPr id="4" name="Rectangle 1">
            <a:extLst>
              <a:ext uri="{FF2B5EF4-FFF2-40B4-BE49-F238E27FC236}">
                <a16:creationId xmlns:a16="http://schemas.microsoft.com/office/drawing/2014/main" id="{1422276B-191F-6EE0-EA6C-96E03A2C6A6B}"/>
              </a:ext>
            </a:extLst>
          </p:cNvPr>
          <p:cNvSpPr>
            <a:spLocks noChangeArrowheads="1"/>
          </p:cNvSpPr>
          <p:nvPr/>
        </p:nvSpPr>
        <p:spPr bwMode="auto">
          <a:xfrm>
            <a:off x="780288" y="1305342"/>
            <a:ext cx="1024128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fr-FR" altLang="fr-FR" dirty="0">
                <a:latin typeface="Arial" panose="020B0604020202020204" pitchFamily="34" charset="0"/>
              </a:rPr>
              <a:t>Enzyme </a:t>
            </a:r>
            <a:r>
              <a:rPr lang="fr-FR" altLang="fr-FR" dirty="0" err="1">
                <a:latin typeface="Arial" panose="020B0604020202020204" pitchFamily="34" charset="0"/>
              </a:rPr>
              <a:t>driven</a:t>
            </a:r>
            <a:r>
              <a:rPr lang="fr-FR" altLang="fr-FR" dirty="0">
                <a:latin typeface="Arial" panose="020B0604020202020204" pitchFamily="34" charset="0"/>
              </a:rPr>
              <a:t> </a:t>
            </a:r>
            <a:r>
              <a:rPr lang="fr-FR" altLang="fr-FR" dirty="0" err="1">
                <a:latin typeface="Arial" panose="020B0604020202020204" pitchFamily="34" charset="0"/>
              </a:rPr>
              <a:t>metabolism</a:t>
            </a:r>
            <a:r>
              <a:rPr lang="fr-FR" altLang="fr-FR" dirty="0">
                <a:latin typeface="Arial" panose="020B0604020202020204" pitchFamily="34" charset="0"/>
              </a:rPr>
              <a:t> </a:t>
            </a:r>
            <a:r>
              <a:rPr lang="fr-FR" altLang="fr-FR" dirty="0" err="1">
                <a:latin typeface="Arial" panose="020B0604020202020204" pitchFamily="34" charset="0"/>
              </a:rPr>
              <a:t>protect</a:t>
            </a:r>
            <a:r>
              <a:rPr lang="fr-FR" altLang="fr-FR" dirty="0">
                <a:latin typeface="Arial" panose="020B0604020202020204" pitchFamily="34" charset="0"/>
              </a:rPr>
              <a:t> normal </a:t>
            </a:r>
            <a:r>
              <a:rPr lang="fr-FR" altLang="fr-FR" dirty="0" err="1">
                <a:latin typeface="Arial" panose="020B0604020202020204" pitchFamily="34" charset="0"/>
              </a:rPr>
              <a:t>cells</a:t>
            </a:r>
            <a:r>
              <a:rPr lang="fr-FR" altLang="fr-FR" dirty="0">
                <a:latin typeface="Arial" panose="020B0604020202020204" pitchFamily="34" charset="0"/>
              </a:rPr>
              <a:t> via </a:t>
            </a:r>
            <a:r>
              <a:rPr lang="fr-FR" altLang="fr-FR" dirty="0" err="1">
                <a:latin typeface="Arial" panose="020B0604020202020204" pitchFamily="34" charset="0"/>
              </a:rPr>
              <a:t>detoxification</a:t>
            </a:r>
            <a:r>
              <a:rPr lang="fr-FR" altLang="fr-FR" dirty="0">
                <a:latin typeface="Arial" panose="020B0604020202020204" pitchFamily="34" charset="0"/>
              </a:rPr>
              <a:t> and </a:t>
            </a:r>
            <a:r>
              <a:rPr lang="fr-FR" altLang="fr-FR" dirty="0" err="1">
                <a:latin typeface="Arial" panose="020B0604020202020204" pitchFamily="34" charset="0"/>
              </a:rPr>
              <a:t>promotes</a:t>
            </a:r>
            <a:r>
              <a:rPr lang="fr-FR" altLang="fr-FR" dirty="0">
                <a:latin typeface="Arial" panose="020B0604020202020204" pitchFamily="34" charset="0"/>
              </a:rPr>
              <a:t> cancer </a:t>
            </a:r>
            <a:r>
              <a:rPr lang="fr-FR" altLang="fr-FR" dirty="0" err="1">
                <a:latin typeface="Arial" panose="020B0604020202020204" pitchFamily="34" charset="0"/>
              </a:rPr>
              <a:t>resistance</a:t>
            </a:r>
            <a:endParaRPr lang="fr-FR" altLang="fr-FR"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fr-FR" altLang="fr-FR" dirty="0">
                <a:latin typeface="Arial" panose="020B0604020202020204" pitchFamily="34" charset="0"/>
              </a:rPr>
              <a:t>Enzymes </a:t>
            </a:r>
            <a:r>
              <a:rPr kumimoji="0" lang="fr-FR" altLang="fr-FR" sz="1800" b="0" i="0" u="none" strike="noStrike" cap="none" normalizeH="0" baseline="0" dirty="0">
                <a:ln>
                  <a:noFill/>
                </a:ln>
                <a:solidFill>
                  <a:schemeClr val="tx1"/>
                </a:solidFill>
                <a:effectLst/>
                <a:latin typeface="Arial" panose="020B0604020202020204" pitchFamily="34" charset="0"/>
              </a:rPr>
              <a:t>drive </a:t>
            </a:r>
            <a:r>
              <a:rPr kumimoji="0" lang="fr-FR" altLang="fr-FR" sz="1800" b="0" i="0" u="none" strike="noStrike" cap="none" normalizeH="0" baseline="0" dirty="0" err="1">
                <a:ln>
                  <a:noFill/>
                </a:ln>
                <a:solidFill>
                  <a:schemeClr val="tx1"/>
                </a:solidFill>
                <a:effectLst/>
                <a:latin typeface="Arial" panose="020B0604020202020204" pitchFamily="34" charset="0"/>
              </a:rPr>
              <a:t>resistance</a:t>
            </a:r>
            <a:r>
              <a:rPr kumimoji="0" lang="fr-FR" altLang="fr-FR" sz="1800" b="0" i="0" u="none" strike="noStrike" cap="none" normalizeH="0" baseline="0" dirty="0">
                <a:ln>
                  <a:noFill/>
                </a:ln>
                <a:solidFill>
                  <a:schemeClr val="tx1"/>
                </a:solidFill>
                <a:effectLst/>
                <a:latin typeface="Arial" panose="020B0604020202020204" pitchFamily="34" charset="0"/>
              </a:rPr>
              <a:t> via </a:t>
            </a:r>
            <a:r>
              <a:rPr kumimoji="0" lang="fr-FR" altLang="fr-FR" sz="1800" b="0" i="0" u="none" strike="noStrike" cap="none" normalizeH="0" baseline="0" dirty="0" err="1">
                <a:ln>
                  <a:noFill/>
                </a:ln>
                <a:solidFill>
                  <a:schemeClr val="tx1"/>
                </a:solidFill>
                <a:effectLst/>
                <a:latin typeface="Arial" panose="020B0604020202020204" pitchFamily="34" charset="0"/>
              </a:rPr>
              <a:t>two</a:t>
            </a:r>
            <a:r>
              <a:rPr kumimoji="0" lang="fr-FR" altLang="fr-FR" sz="1800" b="0" i="0" u="none" strike="noStrike" cap="none" normalizeH="0" baseline="0" dirty="0">
                <a:ln>
                  <a:noFill/>
                </a:ln>
                <a:solidFill>
                  <a:schemeClr val="tx1"/>
                </a:solidFill>
                <a:effectLst/>
                <a:latin typeface="Arial" panose="020B0604020202020204" pitchFamily="34" charset="0"/>
              </a:rPr>
              <a:t> </a:t>
            </a:r>
            <a:r>
              <a:rPr kumimoji="0" lang="fr-FR" altLang="fr-FR" sz="1800" b="0" i="0" u="none" strike="noStrike" cap="none" normalizeH="0" baseline="0" dirty="0" err="1">
                <a:ln>
                  <a:noFill/>
                </a:ln>
                <a:solidFill>
                  <a:schemeClr val="tx1"/>
                </a:solidFill>
                <a:effectLst/>
                <a:latin typeface="Arial" panose="020B0604020202020204" pitchFamily="34" charset="0"/>
              </a:rPr>
              <a:t>opposing</a:t>
            </a:r>
            <a:r>
              <a:rPr kumimoji="0" lang="fr-FR" altLang="fr-FR" sz="1800" b="0" i="0" u="none" strike="noStrike" cap="none" normalizeH="0" baseline="0" dirty="0">
                <a:ln>
                  <a:noFill/>
                </a:ln>
                <a:solidFill>
                  <a:schemeClr val="tx1"/>
                </a:solidFill>
                <a:effectLst/>
                <a:latin typeface="Arial" panose="020B0604020202020204" pitchFamily="34" charset="0"/>
              </a:rPr>
              <a:t> </a:t>
            </a:r>
            <a:r>
              <a:rPr kumimoji="0" lang="fr-FR" altLang="fr-FR" sz="1800" b="0" i="0" u="none" strike="noStrike" cap="none" normalizeH="0" baseline="0" dirty="0" err="1">
                <a:ln>
                  <a:noFill/>
                </a:ln>
                <a:solidFill>
                  <a:schemeClr val="tx1"/>
                </a:solidFill>
                <a:effectLst/>
                <a:latin typeface="Arial" panose="020B0604020202020204" pitchFamily="34" charset="0"/>
              </a:rPr>
              <a:t>mechanisms</a:t>
            </a:r>
            <a:r>
              <a:rPr kumimoji="0" lang="fr-FR" altLang="fr-FR" sz="1800"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fr-FR" altLang="fr-FR" b="1" i="0" u="none" strike="noStrike" cap="none" normalizeH="0" baseline="0" dirty="0" err="1">
                <a:ln>
                  <a:noFill/>
                </a:ln>
                <a:solidFill>
                  <a:schemeClr val="tx1"/>
                </a:solidFill>
                <a:effectLst/>
                <a:latin typeface="Arial" panose="020B0604020202020204" pitchFamily="34" charset="0"/>
              </a:rPr>
              <a:t>Reduced</a:t>
            </a:r>
            <a:r>
              <a:rPr kumimoji="0" lang="fr-FR" altLang="fr-FR" b="1" i="0" u="none" strike="noStrike" cap="none" normalizeH="0" baseline="0" dirty="0">
                <a:ln>
                  <a:noFill/>
                </a:ln>
                <a:solidFill>
                  <a:schemeClr val="tx1"/>
                </a:solidFill>
                <a:effectLst/>
                <a:latin typeface="Arial" panose="020B0604020202020204" pitchFamily="34" charset="0"/>
              </a:rPr>
              <a:t> Pro-Drug Activation</a:t>
            </a:r>
            <a:endParaRPr kumimoji="0" lang="fr-FR" altLang="fr-FR" b="0" i="0" u="none" strike="noStrike" cap="none" normalizeH="0" baseline="0" dirty="0">
              <a:ln>
                <a:noFill/>
              </a:ln>
              <a:solidFill>
                <a:schemeClr val="tx1"/>
              </a:solidFill>
              <a:effectLst/>
              <a:latin typeface="Arial" panose="020B0604020202020204" pitchFamily="34" charset="0"/>
            </a:endParaRPr>
          </a:p>
          <a:p>
            <a:pPr lvl="2" eaLnBrk="0" fontAlgn="base" hangingPunct="0">
              <a:spcBef>
                <a:spcPct val="0"/>
              </a:spcBef>
              <a:spcAft>
                <a:spcPct val="0"/>
              </a:spcAft>
              <a:buFontTx/>
              <a:buChar char="•"/>
            </a:pPr>
            <a:r>
              <a:rPr kumimoji="0" lang="fr-FR" altLang="fr-FR" b="0" i="1" u="none" strike="noStrike" cap="none" normalizeH="0" baseline="0" dirty="0" err="1">
                <a:ln>
                  <a:noFill/>
                </a:ln>
                <a:solidFill>
                  <a:schemeClr val="tx1"/>
                </a:solidFill>
                <a:effectLst/>
                <a:latin typeface="Arial" panose="020B0604020202020204" pitchFamily="34" charset="0"/>
              </a:rPr>
              <a:t>Mechanism</a:t>
            </a:r>
            <a:r>
              <a:rPr kumimoji="0" lang="fr-FR" altLang="fr-FR" b="0" i="0" u="none" strike="noStrike" cap="none" normalizeH="0" baseline="0" dirty="0">
                <a:ln>
                  <a:noFill/>
                </a:ln>
                <a:solidFill>
                  <a:schemeClr val="tx1"/>
                </a:solidFill>
                <a:effectLst/>
                <a:latin typeface="Arial" panose="020B0604020202020204" pitchFamily="34" charset="0"/>
              </a:rPr>
              <a:t>: </a:t>
            </a:r>
            <a:r>
              <a:rPr kumimoji="0" lang="fr-FR" altLang="fr-FR" b="0" i="0" u="none" strike="noStrike" cap="none" normalizeH="0" baseline="0" dirty="0" err="1">
                <a:ln>
                  <a:noFill/>
                </a:ln>
                <a:solidFill>
                  <a:schemeClr val="tx1"/>
                </a:solidFill>
                <a:effectLst/>
                <a:latin typeface="Arial" panose="020B0604020202020204" pitchFamily="34" charset="0"/>
              </a:rPr>
              <a:t>Downregulation</a:t>
            </a:r>
            <a:r>
              <a:rPr kumimoji="0" lang="fr-FR" altLang="fr-FR" b="0" i="0" u="none" strike="noStrike" cap="none" normalizeH="0" baseline="0" dirty="0">
                <a:ln>
                  <a:noFill/>
                </a:ln>
                <a:solidFill>
                  <a:schemeClr val="tx1"/>
                </a:solidFill>
                <a:effectLst/>
                <a:latin typeface="Arial" panose="020B0604020202020204" pitchFamily="34" charset="0"/>
              </a:rPr>
              <a:t> of </a:t>
            </a:r>
            <a:r>
              <a:rPr kumimoji="0" lang="fr-FR" altLang="fr-FR" b="0" i="0" u="none" strike="noStrike" cap="none" normalizeH="0" baseline="0" dirty="0" err="1">
                <a:ln>
                  <a:noFill/>
                </a:ln>
                <a:solidFill>
                  <a:schemeClr val="tx1"/>
                </a:solidFill>
                <a:effectLst/>
                <a:latin typeface="Arial" panose="020B0604020202020204" pitchFamily="34" charset="0"/>
              </a:rPr>
              <a:t>activating</a:t>
            </a:r>
            <a:r>
              <a:rPr kumimoji="0" lang="fr-FR" altLang="fr-FR" b="0" i="0" u="none" strike="noStrike" cap="none" normalizeH="0" baseline="0" dirty="0">
                <a:ln>
                  <a:noFill/>
                </a:ln>
                <a:solidFill>
                  <a:schemeClr val="tx1"/>
                </a:solidFill>
                <a:effectLst/>
                <a:latin typeface="Arial" panose="020B0604020202020204" pitchFamily="34" charset="0"/>
              </a:rPr>
              <a:t> enzymes </a:t>
            </a:r>
          </a:p>
          <a:p>
            <a:pPr lvl="1" eaLnBrk="0" fontAlgn="base" hangingPunct="0">
              <a:spcBef>
                <a:spcPct val="0"/>
              </a:spcBef>
              <a:spcAft>
                <a:spcPct val="0"/>
              </a:spcAft>
              <a:buFontTx/>
              <a:buChar char="•"/>
            </a:pPr>
            <a:r>
              <a:rPr kumimoji="0" lang="fr-FR" altLang="fr-FR" b="1" i="0" u="none" strike="noStrike" cap="none" normalizeH="0" baseline="0" dirty="0" err="1">
                <a:ln>
                  <a:noFill/>
                </a:ln>
                <a:solidFill>
                  <a:schemeClr val="tx1"/>
                </a:solidFill>
                <a:effectLst/>
                <a:latin typeface="Arial" panose="020B0604020202020204" pitchFamily="34" charset="0"/>
              </a:rPr>
              <a:t>Increased</a:t>
            </a:r>
            <a:r>
              <a:rPr kumimoji="0" lang="fr-FR" altLang="fr-FR" b="1" i="0" u="none" strike="noStrike" cap="none" normalizeH="0" baseline="0" dirty="0">
                <a:ln>
                  <a:noFill/>
                </a:ln>
                <a:solidFill>
                  <a:schemeClr val="tx1"/>
                </a:solidFill>
                <a:effectLst/>
                <a:latin typeface="Arial" panose="020B0604020202020204" pitchFamily="34" charset="0"/>
              </a:rPr>
              <a:t> Drug Inactivation</a:t>
            </a:r>
            <a:endParaRPr kumimoji="0" lang="fr-FR" altLang="fr-FR" b="0" i="0" u="none" strike="noStrike" cap="none" normalizeH="0" baseline="0" dirty="0">
              <a:ln>
                <a:noFill/>
              </a:ln>
              <a:solidFill>
                <a:schemeClr val="tx1"/>
              </a:solidFill>
              <a:effectLst/>
              <a:latin typeface="Arial" panose="020B0604020202020204" pitchFamily="34" charset="0"/>
            </a:endParaRPr>
          </a:p>
          <a:p>
            <a:pPr lvl="2" eaLnBrk="0" fontAlgn="base" hangingPunct="0">
              <a:spcBef>
                <a:spcPct val="0"/>
              </a:spcBef>
              <a:spcAft>
                <a:spcPct val="0"/>
              </a:spcAft>
              <a:buFontTx/>
              <a:buChar char="•"/>
            </a:pPr>
            <a:r>
              <a:rPr kumimoji="0" lang="fr-FR" altLang="fr-FR" b="0" i="1" u="none" strike="noStrike" cap="none" normalizeH="0" baseline="0" dirty="0" err="1">
                <a:ln>
                  <a:noFill/>
                </a:ln>
                <a:solidFill>
                  <a:schemeClr val="tx1"/>
                </a:solidFill>
                <a:effectLst/>
                <a:latin typeface="Arial" panose="020B0604020202020204" pitchFamily="34" charset="0"/>
              </a:rPr>
              <a:t>Mechanism</a:t>
            </a:r>
            <a:r>
              <a:rPr kumimoji="0" lang="fr-FR" altLang="fr-FR" b="0" i="0" u="none" strike="noStrike" cap="none" normalizeH="0" baseline="0" dirty="0">
                <a:ln>
                  <a:noFill/>
                </a:ln>
                <a:solidFill>
                  <a:schemeClr val="tx1"/>
                </a:solidFill>
                <a:effectLst/>
                <a:latin typeface="Arial" panose="020B0604020202020204" pitchFamily="34" charset="0"/>
              </a:rPr>
              <a:t>: </a:t>
            </a:r>
            <a:r>
              <a:rPr kumimoji="0" lang="fr-FR" altLang="fr-FR" b="0" i="0" u="none" strike="noStrike" cap="none" normalizeH="0" baseline="0" dirty="0" err="1">
                <a:ln>
                  <a:noFill/>
                </a:ln>
                <a:solidFill>
                  <a:schemeClr val="tx1"/>
                </a:solidFill>
                <a:effectLst/>
                <a:latin typeface="Arial" panose="020B0604020202020204" pitchFamily="34" charset="0"/>
              </a:rPr>
              <a:t>Overexpression</a:t>
            </a:r>
            <a:r>
              <a:rPr kumimoji="0" lang="fr-FR" altLang="fr-FR" b="0" i="0" u="none" strike="noStrike" cap="none" normalizeH="0" baseline="0" dirty="0">
                <a:ln>
                  <a:noFill/>
                </a:ln>
                <a:solidFill>
                  <a:schemeClr val="tx1"/>
                </a:solidFill>
                <a:effectLst/>
                <a:latin typeface="Arial" panose="020B0604020202020204" pitchFamily="34" charset="0"/>
              </a:rPr>
              <a:t> of </a:t>
            </a:r>
            <a:r>
              <a:rPr kumimoji="0" lang="fr-FR" altLang="fr-FR" b="0" i="0" u="none" strike="noStrike" cap="none" normalizeH="0" baseline="0" dirty="0" err="1">
                <a:ln>
                  <a:noFill/>
                </a:ln>
                <a:solidFill>
                  <a:schemeClr val="tx1"/>
                </a:solidFill>
                <a:effectLst/>
                <a:latin typeface="Arial" panose="020B0604020202020204" pitchFamily="34" charset="0"/>
              </a:rPr>
              <a:t>detoxifying</a:t>
            </a:r>
            <a:r>
              <a:rPr kumimoji="0" lang="fr-FR" altLang="fr-FR" b="0" i="0" u="none" strike="noStrike" cap="none" normalizeH="0" baseline="0" dirty="0">
                <a:ln>
                  <a:noFill/>
                </a:ln>
                <a:solidFill>
                  <a:schemeClr val="tx1"/>
                </a:solidFill>
                <a:effectLst/>
                <a:latin typeface="Arial" panose="020B0604020202020204" pitchFamily="34" charset="0"/>
              </a:rPr>
              <a:t> enzymes 	</a:t>
            </a:r>
          </a:p>
          <a:p>
            <a:pPr lvl="2" eaLnBrk="0" fontAlgn="base" hangingPunct="0">
              <a:spcBef>
                <a:spcPct val="0"/>
              </a:spcBef>
              <a:spcAft>
                <a:spcPct val="0"/>
              </a:spcAft>
              <a:buFontTx/>
              <a:buChar char="•"/>
            </a:pPr>
            <a:r>
              <a:rPr kumimoji="0" lang="fr-FR" altLang="fr-FR" b="0" i="1" u="none" strike="noStrike" cap="none" normalizeH="0" baseline="0" dirty="0">
                <a:ln>
                  <a:noFill/>
                </a:ln>
                <a:solidFill>
                  <a:schemeClr val="tx1"/>
                </a:solidFill>
                <a:effectLst/>
                <a:latin typeface="Arial" panose="020B0604020202020204" pitchFamily="34" charset="0"/>
              </a:rPr>
              <a:t>Example</a:t>
            </a:r>
            <a:r>
              <a:rPr kumimoji="0" lang="fr-FR" altLang="fr-FR" b="0" i="0" u="none" strike="noStrike" cap="none" normalizeH="0" baseline="0" dirty="0">
                <a:ln>
                  <a:noFill/>
                </a:ln>
                <a:solidFill>
                  <a:schemeClr val="tx1"/>
                </a:solidFill>
                <a:effectLst/>
                <a:latin typeface="Arial" panose="020B0604020202020204" pitchFamily="34" charset="0"/>
              </a:rPr>
              <a:t>: </a:t>
            </a:r>
            <a:r>
              <a:rPr kumimoji="0" lang="fr-FR" altLang="fr-FR" b="1" i="0" u="none" strike="noStrike" cap="none" normalizeH="0" baseline="0" dirty="0" err="1">
                <a:ln>
                  <a:noFill/>
                </a:ln>
                <a:solidFill>
                  <a:schemeClr val="tx1"/>
                </a:solidFill>
                <a:effectLst/>
                <a:latin typeface="Arial" panose="020B0604020202020204" pitchFamily="34" charset="0"/>
              </a:rPr>
              <a:t>Cisplatin</a:t>
            </a:r>
            <a:r>
              <a:rPr kumimoji="0" lang="fr-FR" altLang="fr-FR" b="0" i="0" u="none" strike="noStrike" cap="none" normalizeH="0" baseline="0" dirty="0">
                <a:ln>
                  <a:noFill/>
                </a:ln>
                <a:solidFill>
                  <a:schemeClr val="tx1"/>
                </a:solidFill>
                <a:effectLst/>
                <a:latin typeface="Arial" panose="020B0604020202020204" pitchFamily="34" charset="0"/>
              </a:rPr>
              <a:t> </a:t>
            </a:r>
            <a:r>
              <a:rPr kumimoji="0" lang="fr-FR" altLang="fr-FR" b="0" i="0" u="none" strike="noStrike" cap="none" normalizeH="0" baseline="0" dirty="0" err="1">
                <a:ln>
                  <a:noFill/>
                </a:ln>
                <a:solidFill>
                  <a:schemeClr val="tx1"/>
                </a:solidFill>
                <a:effectLst/>
                <a:latin typeface="Arial" panose="020B0604020202020204" pitchFamily="34" charset="0"/>
              </a:rPr>
              <a:t>resistance</a:t>
            </a:r>
            <a:r>
              <a:rPr kumimoji="0" lang="fr-FR" altLang="fr-FR" b="0" i="0" u="none" strike="noStrike" cap="none" normalizeH="0" baseline="0" dirty="0">
                <a:ln>
                  <a:noFill/>
                </a:ln>
                <a:solidFill>
                  <a:schemeClr val="tx1"/>
                </a:solidFill>
                <a:effectLst/>
                <a:latin typeface="Arial" panose="020B0604020202020204" pitchFamily="34" charset="0"/>
              </a:rPr>
              <a:t> due to </a:t>
            </a:r>
            <a:r>
              <a:rPr kumimoji="0" lang="fr-FR" altLang="fr-FR" b="0" i="0" u="none" strike="noStrike" cap="none" normalizeH="0" baseline="0" dirty="0" err="1">
                <a:ln>
                  <a:noFill/>
                </a:ln>
                <a:solidFill>
                  <a:schemeClr val="tx1"/>
                </a:solidFill>
                <a:effectLst/>
                <a:latin typeface="Arial" panose="020B0604020202020204" pitchFamily="34" charset="0"/>
              </a:rPr>
              <a:t>glutathione</a:t>
            </a:r>
            <a:r>
              <a:rPr kumimoji="0" lang="fr-FR" altLang="fr-FR" b="0" i="0" u="none" strike="noStrike" cap="none" normalizeH="0" baseline="0" dirty="0">
                <a:ln>
                  <a:noFill/>
                </a:ln>
                <a:solidFill>
                  <a:schemeClr val="tx1"/>
                </a:solidFill>
                <a:effectLst/>
                <a:latin typeface="Arial" panose="020B0604020202020204" pitchFamily="34" charset="0"/>
              </a:rPr>
              <a:t> </a:t>
            </a:r>
            <a:r>
              <a:rPr kumimoji="0" lang="fr-FR" altLang="fr-FR" b="0" i="0" u="none" strike="noStrike" cap="none" normalizeH="0" baseline="0" dirty="0" err="1">
                <a:ln>
                  <a:noFill/>
                </a:ln>
                <a:solidFill>
                  <a:schemeClr val="tx1"/>
                </a:solidFill>
                <a:effectLst/>
                <a:latin typeface="Arial" panose="020B0604020202020204" pitchFamily="34" charset="0"/>
              </a:rPr>
              <a:t>conjugation</a:t>
            </a:r>
            <a:r>
              <a:rPr kumimoji="0" lang="fr-FR" altLang="fr-FR" b="0" i="0" u="none" strike="noStrike" cap="none" normalizeH="0" baseline="0" dirty="0">
                <a:ln>
                  <a:noFill/>
                </a:ln>
                <a:solidFill>
                  <a:schemeClr val="tx1"/>
                </a:solidFill>
                <a:effectLst/>
                <a:latin typeface="Arial" panose="020B0604020202020204" pitchFamily="34" charset="0"/>
              </a:rPr>
              <a:t>.</a:t>
            </a:r>
            <a:endParaRPr lang="fr-FR" altLang="fr-FR" dirty="0">
              <a:latin typeface="Arial" panose="020B0604020202020204" pitchFamily="34" charset="0"/>
            </a:endParaRPr>
          </a:p>
          <a:p>
            <a:pPr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Tx/>
              <a:buChar char="•"/>
            </a:pPr>
            <a:r>
              <a:rPr lang="fr-FR" altLang="fr-FR" dirty="0">
                <a:solidFill>
                  <a:srgbClr val="FF0000"/>
                </a:solidFill>
                <a:latin typeface="Arial" panose="020B0604020202020204" pitchFamily="34" charset="0"/>
              </a:rPr>
              <a:t> </a:t>
            </a:r>
            <a:r>
              <a:rPr lang="fr-FR" altLang="fr-FR" dirty="0" err="1">
                <a:solidFill>
                  <a:srgbClr val="FF0000"/>
                </a:solidFill>
                <a:latin typeface="Arial" panose="020B0604020202020204" pitchFamily="34" charset="0"/>
              </a:rPr>
              <a:t>Related</a:t>
            </a:r>
            <a:r>
              <a:rPr lang="fr-FR" altLang="fr-FR" dirty="0">
                <a:solidFill>
                  <a:srgbClr val="FF0000"/>
                </a:solidFill>
                <a:latin typeface="Arial" panose="020B0604020202020204" pitchFamily="34" charset="0"/>
              </a:rPr>
              <a:t> </a:t>
            </a:r>
            <a:r>
              <a:rPr lang="fr-FR" altLang="fr-FR" dirty="0" err="1">
                <a:solidFill>
                  <a:srgbClr val="FF0000"/>
                </a:solidFill>
                <a:latin typeface="Arial" panose="020B0604020202020204" pitchFamily="34" charset="0"/>
              </a:rPr>
              <a:t>features</a:t>
            </a:r>
            <a:r>
              <a:rPr lang="fr-FR" altLang="fr-FR" dirty="0">
                <a:solidFill>
                  <a:srgbClr val="FF0000"/>
                </a:solidFill>
                <a:latin typeface="Arial" panose="020B0604020202020204" pitchFamily="34" charset="0"/>
              </a:rPr>
              <a:t>: </a:t>
            </a:r>
            <a:r>
              <a:rPr lang="fr-FR" altLang="fr-FR" dirty="0" err="1">
                <a:solidFill>
                  <a:srgbClr val="FF0000"/>
                </a:solidFill>
                <a:latin typeface="Arial" panose="020B0604020202020204" pitchFamily="34" charset="0"/>
              </a:rPr>
              <a:t>Genomic</a:t>
            </a:r>
            <a:r>
              <a:rPr lang="fr-FR" altLang="fr-FR" dirty="0">
                <a:solidFill>
                  <a:srgbClr val="FF0000"/>
                </a:solidFill>
                <a:latin typeface="Arial" panose="020B0604020202020204" pitchFamily="34" charset="0"/>
              </a:rPr>
              <a:t>, </a:t>
            </a:r>
            <a:r>
              <a:rPr lang="fr-FR" altLang="fr-FR" dirty="0" err="1">
                <a:solidFill>
                  <a:srgbClr val="FF0000"/>
                </a:solidFill>
                <a:latin typeface="Arial" panose="020B0604020202020204" pitchFamily="34" charset="0"/>
              </a:rPr>
              <a:t>transcriptomics</a:t>
            </a:r>
            <a:r>
              <a:rPr lang="fr-FR" altLang="fr-FR" dirty="0">
                <a:solidFill>
                  <a:srgbClr val="FF0000"/>
                </a:solidFill>
                <a:latin typeface="Arial" panose="020B0604020202020204" pitchFamily="34" charset="0"/>
              </a:rPr>
              <a:t>, </a:t>
            </a:r>
            <a:r>
              <a:rPr lang="fr-FR" altLang="fr-FR" dirty="0" err="1">
                <a:solidFill>
                  <a:srgbClr val="FF0000"/>
                </a:solidFill>
                <a:latin typeface="Arial" panose="020B0604020202020204" pitchFamily="34" charset="0"/>
              </a:rPr>
              <a:t>Proteomics</a:t>
            </a:r>
            <a:r>
              <a:rPr lang="fr-FR" altLang="fr-FR" dirty="0">
                <a:solidFill>
                  <a:srgbClr val="FF0000"/>
                </a:solidFill>
                <a:latin typeface="Arial" panose="020B0604020202020204" pitchFamily="34" charset="0"/>
              </a:rPr>
              <a:t> </a:t>
            </a:r>
          </a:p>
          <a:p>
            <a:pPr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8120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326DD6-84C0-7E9F-37B7-40A19BFDF4C8}"/>
              </a:ext>
            </a:extLst>
          </p:cNvPr>
          <p:cNvSpPr>
            <a:spLocks noGrp="1"/>
          </p:cNvSpPr>
          <p:nvPr>
            <p:ph type="title"/>
          </p:nvPr>
        </p:nvSpPr>
        <p:spPr/>
        <p:txBody>
          <a:bodyPr/>
          <a:lstStyle/>
          <a:p>
            <a:r>
              <a:rPr lang="en-US" dirty="0"/>
              <a:t>Changing the chemotherapeutic agents targets</a:t>
            </a:r>
          </a:p>
        </p:txBody>
      </p:sp>
      <p:sp>
        <p:nvSpPr>
          <p:cNvPr id="3" name="Espace réservé du contenu 2">
            <a:extLst>
              <a:ext uri="{FF2B5EF4-FFF2-40B4-BE49-F238E27FC236}">
                <a16:creationId xmlns:a16="http://schemas.microsoft.com/office/drawing/2014/main" id="{15EBE496-9C1E-CAB1-BC1F-F6E4F9558EB5}"/>
              </a:ext>
            </a:extLst>
          </p:cNvPr>
          <p:cNvSpPr>
            <a:spLocks noGrp="1"/>
          </p:cNvSpPr>
          <p:nvPr>
            <p:ph idx="1"/>
          </p:nvPr>
        </p:nvSpPr>
        <p:spPr/>
        <p:txBody>
          <a:bodyPr/>
          <a:lstStyle/>
          <a:p>
            <a:r>
              <a:rPr lang="en-US" dirty="0"/>
              <a:t>The effect of chemotherapeutic agents could have been depended on the modifications such as the mutations and changes in the expression levels of their targets.</a:t>
            </a:r>
          </a:p>
          <a:p>
            <a:r>
              <a:rPr lang="en-US" dirty="0"/>
              <a:t>The point mutations and amino acid substitution in the kinase domain of BCR-ABL lead to altered structure in the proteins and prevent the proper binding of the drugs</a:t>
            </a:r>
          </a:p>
          <a:p>
            <a:endParaRPr lang="en-US" dirty="0"/>
          </a:p>
          <a:p>
            <a:r>
              <a:rPr lang="fr-FR" altLang="fr-FR" dirty="0">
                <a:solidFill>
                  <a:srgbClr val="FF0000"/>
                </a:solidFill>
                <a:latin typeface="Arial" panose="020B0604020202020204" pitchFamily="34" charset="0"/>
              </a:rPr>
              <a:t> </a:t>
            </a:r>
            <a:r>
              <a:rPr lang="fr-FR" altLang="fr-FR" dirty="0" err="1">
                <a:solidFill>
                  <a:srgbClr val="FF0000"/>
                </a:solidFill>
                <a:latin typeface="Arial" panose="020B0604020202020204" pitchFamily="34" charset="0"/>
              </a:rPr>
              <a:t>Related</a:t>
            </a:r>
            <a:r>
              <a:rPr lang="fr-FR" altLang="fr-FR" dirty="0">
                <a:solidFill>
                  <a:srgbClr val="FF0000"/>
                </a:solidFill>
                <a:latin typeface="Arial" panose="020B0604020202020204" pitchFamily="34" charset="0"/>
              </a:rPr>
              <a:t> </a:t>
            </a:r>
            <a:r>
              <a:rPr lang="fr-FR" altLang="fr-FR" dirty="0" err="1">
                <a:solidFill>
                  <a:srgbClr val="FF0000"/>
                </a:solidFill>
                <a:latin typeface="Arial" panose="020B0604020202020204" pitchFamily="34" charset="0"/>
              </a:rPr>
              <a:t>features</a:t>
            </a:r>
            <a:r>
              <a:rPr lang="fr-FR" altLang="fr-FR" dirty="0">
                <a:solidFill>
                  <a:srgbClr val="FF0000"/>
                </a:solidFill>
                <a:latin typeface="Arial" panose="020B0604020202020204" pitchFamily="34" charset="0"/>
              </a:rPr>
              <a:t>: Structural </a:t>
            </a:r>
            <a:r>
              <a:rPr lang="fr-FR" altLang="fr-FR" dirty="0" err="1">
                <a:solidFill>
                  <a:srgbClr val="FF0000"/>
                </a:solidFill>
                <a:latin typeface="Arial" panose="020B0604020202020204" pitchFamily="34" charset="0"/>
              </a:rPr>
              <a:t>biology</a:t>
            </a:r>
            <a:r>
              <a:rPr lang="fr-FR" altLang="fr-FR" dirty="0">
                <a:solidFill>
                  <a:srgbClr val="FF0000"/>
                </a:solidFill>
                <a:latin typeface="Arial" panose="020B0604020202020204" pitchFamily="34" charset="0"/>
              </a:rPr>
              <a:t>, </a:t>
            </a:r>
            <a:r>
              <a:rPr lang="fr-FR" altLang="fr-FR" dirty="0" err="1">
                <a:solidFill>
                  <a:srgbClr val="FF0000"/>
                </a:solidFill>
                <a:latin typeface="Arial" panose="020B0604020202020204" pitchFamily="34" charset="0"/>
              </a:rPr>
              <a:t>genomics</a:t>
            </a:r>
            <a:endParaRPr lang="fr-FR" altLang="fr-FR" dirty="0">
              <a:solidFill>
                <a:srgbClr val="FF0000"/>
              </a:solidFill>
              <a:latin typeface="Arial" panose="020B0604020202020204" pitchFamily="34" charset="0"/>
            </a:endParaRPr>
          </a:p>
          <a:p>
            <a:endParaRPr lang="en-US" dirty="0"/>
          </a:p>
        </p:txBody>
      </p:sp>
    </p:spTree>
    <p:extLst>
      <p:ext uri="{BB962C8B-B14F-4D97-AF65-F5344CB8AC3E}">
        <p14:creationId xmlns:p14="http://schemas.microsoft.com/office/powerpoint/2010/main" val="2296385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BB8465-A367-89BD-0F72-C68ACCC32B64}"/>
              </a:ext>
            </a:extLst>
          </p:cNvPr>
          <p:cNvSpPr>
            <a:spLocks noGrp="1"/>
          </p:cNvSpPr>
          <p:nvPr>
            <p:ph type="title"/>
          </p:nvPr>
        </p:nvSpPr>
        <p:spPr/>
        <p:txBody>
          <a:bodyPr/>
          <a:lstStyle/>
          <a:p>
            <a:r>
              <a:rPr lang="en-US" dirty="0"/>
              <a:t>Enhancing the DNA repair</a:t>
            </a:r>
          </a:p>
        </p:txBody>
      </p:sp>
      <p:sp>
        <p:nvSpPr>
          <p:cNvPr id="3" name="Espace réservé du contenu 2">
            <a:extLst>
              <a:ext uri="{FF2B5EF4-FFF2-40B4-BE49-F238E27FC236}">
                <a16:creationId xmlns:a16="http://schemas.microsoft.com/office/drawing/2014/main" id="{4115F413-56E3-11B8-EF15-6463807AC70A}"/>
              </a:ext>
            </a:extLst>
          </p:cNvPr>
          <p:cNvSpPr>
            <a:spLocks noGrp="1"/>
          </p:cNvSpPr>
          <p:nvPr>
            <p:ph idx="1"/>
          </p:nvPr>
        </p:nvSpPr>
        <p:spPr/>
        <p:txBody>
          <a:bodyPr>
            <a:normAutofit fontScale="85000" lnSpcReduction="20000"/>
          </a:bodyPr>
          <a:lstStyle/>
          <a:p>
            <a:r>
              <a:rPr lang="en-US" dirty="0"/>
              <a:t>The chemotherapeutic agents damage directly or/and indirectly the cancer cells DNA, so, there are mechanisms that can repair the damage of DNA</a:t>
            </a:r>
          </a:p>
          <a:p>
            <a:r>
              <a:rPr lang="en-US" dirty="0"/>
              <a:t>The resistance to these agents occurs by the DNA repair systems, including nucleotide excision repair system (NER) and homologous recombination repair mechanisms (RRM) in the cancer cells. So, the efficiency of these agents is dependent on the inhibition of the DNA repair systems in the cancer cells. </a:t>
            </a:r>
          </a:p>
          <a:p>
            <a:r>
              <a:rPr lang="en-US" dirty="0"/>
              <a:t>The inhibition of DNA repair systems sensitizes the cancer cells to these drugs and thus the effectiveness of the chemotherapy will increase. </a:t>
            </a:r>
          </a:p>
          <a:p>
            <a:r>
              <a:rPr lang="en-US" dirty="0"/>
              <a:t>The defects in the DNA repair systems in the cancerous cells could be one of the therapeutic targets which can be possible by mutations and epigenetic silencing in these systems.</a:t>
            </a:r>
          </a:p>
          <a:p>
            <a:endParaRPr lang="en-US" dirty="0"/>
          </a:p>
          <a:p>
            <a:r>
              <a:rPr lang="fr-FR" altLang="fr-FR" dirty="0">
                <a:solidFill>
                  <a:srgbClr val="FF0000"/>
                </a:solidFill>
                <a:latin typeface="Arial" panose="020B0604020202020204" pitchFamily="34" charset="0"/>
              </a:rPr>
              <a:t> </a:t>
            </a:r>
            <a:r>
              <a:rPr lang="fr-FR" altLang="fr-FR" dirty="0" err="1">
                <a:solidFill>
                  <a:srgbClr val="FF0000"/>
                </a:solidFill>
                <a:latin typeface="Arial" panose="020B0604020202020204" pitchFamily="34" charset="0"/>
              </a:rPr>
              <a:t>Related</a:t>
            </a:r>
            <a:r>
              <a:rPr lang="fr-FR" altLang="fr-FR" dirty="0">
                <a:solidFill>
                  <a:srgbClr val="FF0000"/>
                </a:solidFill>
                <a:latin typeface="Arial" panose="020B0604020202020204" pitchFamily="34" charset="0"/>
              </a:rPr>
              <a:t> </a:t>
            </a:r>
            <a:r>
              <a:rPr lang="fr-FR" altLang="fr-FR" dirty="0" err="1">
                <a:solidFill>
                  <a:srgbClr val="FF0000"/>
                </a:solidFill>
                <a:latin typeface="Arial" panose="020B0604020202020204" pitchFamily="34" charset="0"/>
              </a:rPr>
              <a:t>features</a:t>
            </a:r>
            <a:r>
              <a:rPr lang="fr-FR" altLang="fr-FR" dirty="0">
                <a:solidFill>
                  <a:srgbClr val="FF0000"/>
                </a:solidFill>
                <a:latin typeface="Arial" panose="020B0604020202020204" pitchFamily="34" charset="0"/>
              </a:rPr>
              <a:t>: </a:t>
            </a:r>
            <a:r>
              <a:rPr lang="fr-FR" altLang="fr-FR" dirty="0" err="1">
                <a:solidFill>
                  <a:srgbClr val="FF0000"/>
                </a:solidFill>
                <a:latin typeface="Arial" panose="020B0604020202020204" pitchFamily="34" charset="0"/>
              </a:rPr>
              <a:t>Genomics</a:t>
            </a:r>
            <a:r>
              <a:rPr lang="fr-FR" altLang="fr-FR" dirty="0">
                <a:solidFill>
                  <a:srgbClr val="FF0000"/>
                </a:solidFill>
                <a:latin typeface="Arial" panose="020B0604020202020204" pitchFamily="34" charset="0"/>
              </a:rPr>
              <a:t>, </a:t>
            </a:r>
            <a:r>
              <a:rPr lang="fr-FR" altLang="fr-FR" dirty="0" err="1">
                <a:solidFill>
                  <a:srgbClr val="FF0000"/>
                </a:solidFill>
                <a:latin typeface="Arial" panose="020B0604020202020204" pitchFamily="34" charset="0"/>
              </a:rPr>
              <a:t>Transcriptomics</a:t>
            </a:r>
            <a:endParaRPr lang="fr-FR" altLang="fr-FR" dirty="0">
              <a:solidFill>
                <a:srgbClr val="FF0000"/>
              </a:solidFill>
              <a:latin typeface="Arial" panose="020B0604020202020204" pitchFamily="34" charset="0"/>
            </a:endParaRPr>
          </a:p>
          <a:p>
            <a:endParaRPr lang="en-US" dirty="0"/>
          </a:p>
        </p:txBody>
      </p:sp>
    </p:spTree>
    <p:extLst>
      <p:ext uri="{BB962C8B-B14F-4D97-AF65-F5344CB8AC3E}">
        <p14:creationId xmlns:p14="http://schemas.microsoft.com/office/powerpoint/2010/main" val="2497463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910858-8DA7-2A6B-4CB4-37A000BAD995}"/>
              </a:ext>
            </a:extLst>
          </p:cNvPr>
          <p:cNvSpPr>
            <a:spLocks noGrp="1"/>
          </p:cNvSpPr>
          <p:nvPr>
            <p:ph type="title"/>
          </p:nvPr>
        </p:nvSpPr>
        <p:spPr/>
        <p:txBody>
          <a:bodyPr/>
          <a:lstStyle/>
          <a:p>
            <a:r>
              <a:rPr lang="en-US" dirty="0"/>
              <a:t>Gene amplification</a:t>
            </a:r>
          </a:p>
        </p:txBody>
      </p:sp>
      <p:sp>
        <p:nvSpPr>
          <p:cNvPr id="3" name="Espace réservé du contenu 2">
            <a:extLst>
              <a:ext uri="{FF2B5EF4-FFF2-40B4-BE49-F238E27FC236}">
                <a16:creationId xmlns:a16="http://schemas.microsoft.com/office/drawing/2014/main" id="{CB02738C-66CC-8F02-6233-E39DD8400D8A}"/>
              </a:ext>
            </a:extLst>
          </p:cNvPr>
          <p:cNvSpPr>
            <a:spLocks noGrp="1"/>
          </p:cNvSpPr>
          <p:nvPr>
            <p:ph idx="1"/>
          </p:nvPr>
        </p:nvSpPr>
        <p:spPr/>
        <p:txBody>
          <a:bodyPr/>
          <a:lstStyle/>
          <a:p>
            <a:r>
              <a:rPr lang="en-US" dirty="0"/>
              <a:t>Gene amplification is a mechanism of the drug resistance in 10% of the cancers, especially in leukemias.</a:t>
            </a:r>
          </a:p>
          <a:p>
            <a:r>
              <a:rPr lang="en-US" dirty="0"/>
              <a:t>The gene amplification increases the copy numbers of the oncogenes per cells, this mechanism cause to the production of larger amounts of oncoproteins.</a:t>
            </a:r>
          </a:p>
          <a:p>
            <a:endParaRPr lang="en-US" dirty="0"/>
          </a:p>
          <a:p>
            <a:endParaRPr lang="en-US" dirty="0"/>
          </a:p>
          <a:p>
            <a:r>
              <a:rPr lang="fr-FR" altLang="fr-FR" dirty="0">
                <a:solidFill>
                  <a:srgbClr val="FF0000"/>
                </a:solidFill>
                <a:latin typeface="Arial" panose="020B0604020202020204" pitchFamily="34" charset="0"/>
              </a:rPr>
              <a:t> </a:t>
            </a:r>
            <a:r>
              <a:rPr lang="fr-FR" altLang="fr-FR" dirty="0" err="1">
                <a:solidFill>
                  <a:srgbClr val="FF0000"/>
                </a:solidFill>
                <a:latin typeface="Arial" panose="020B0604020202020204" pitchFamily="34" charset="0"/>
              </a:rPr>
              <a:t>Related</a:t>
            </a:r>
            <a:r>
              <a:rPr lang="fr-FR" altLang="fr-FR" dirty="0">
                <a:solidFill>
                  <a:srgbClr val="FF0000"/>
                </a:solidFill>
                <a:latin typeface="Arial" panose="020B0604020202020204" pitchFamily="34" charset="0"/>
              </a:rPr>
              <a:t> </a:t>
            </a:r>
            <a:r>
              <a:rPr lang="fr-FR" altLang="fr-FR" dirty="0" err="1">
                <a:solidFill>
                  <a:srgbClr val="FF0000"/>
                </a:solidFill>
                <a:latin typeface="Arial" panose="020B0604020202020204" pitchFamily="34" charset="0"/>
              </a:rPr>
              <a:t>features</a:t>
            </a:r>
            <a:r>
              <a:rPr lang="fr-FR" altLang="fr-FR" dirty="0">
                <a:solidFill>
                  <a:srgbClr val="FF0000"/>
                </a:solidFill>
                <a:latin typeface="Arial" panose="020B0604020202020204" pitchFamily="34" charset="0"/>
              </a:rPr>
              <a:t>: CNV, </a:t>
            </a:r>
            <a:r>
              <a:rPr lang="fr-FR" altLang="fr-FR" dirty="0" err="1">
                <a:solidFill>
                  <a:srgbClr val="FF0000"/>
                </a:solidFill>
                <a:latin typeface="Arial" panose="020B0604020202020204" pitchFamily="34" charset="0"/>
              </a:rPr>
              <a:t>Transcriptomics</a:t>
            </a:r>
            <a:r>
              <a:rPr lang="fr-FR" altLang="fr-FR" dirty="0">
                <a:solidFill>
                  <a:srgbClr val="FF0000"/>
                </a:solidFill>
                <a:latin typeface="Arial" panose="020B0604020202020204" pitchFamily="34" charset="0"/>
              </a:rPr>
              <a:t>, </a:t>
            </a:r>
            <a:r>
              <a:rPr lang="fr-FR" altLang="fr-FR" dirty="0" err="1">
                <a:solidFill>
                  <a:srgbClr val="FF0000"/>
                </a:solidFill>
                <a:latin typeface="Arial" panose="020B0604020202020204" pitchFamily="34" charset="0"/>
              </a:rPr>
              <a:t>Proteomics</a:t>
            </a:r>
            <a:endParaRPr lang="fr-FR" altLang="fr-FR" dirty="0">
              <a:solidFill>
                <a:srgbClr val="FF0000"/>
              </a:solidFill>
              <a:latin typeface="Arial" panose="020B0604020202020204" pitchFamily="34" charset="0"/>
            </a:endParaRPr>
          </a:p>
          <a:p>
            <a:endParaRPr lang="en-US" dirty="0"/>
          </a:p>
        </p:txBody>
      </p:sp>
    </p:spTree>
    <p:extLst>
      <p:ext uri="{BB962C8B-B14F-4D97-AF65-F5344CB8AC3E}">
        <p14:creationId xmlns:p14="http://schemas.microsoft.com/office/powerpoint/2010/main" val="4272828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5792CC-65AE-02B5-42F3-720980AD6FD0}"/>
              </a:ext>
            </a:extLst>
          </p:cNvPr>
          <p:cNvSpPr>
            <a:spLocks noGrp="1"/>
          </p:cNvSpPr>
          <p:nvPr>
            <p:ph type="title"/>
          </p:nvPr>
        </p:nvSpPr>
        <p:spPr/>
        <p:txBody>
          <a:bodyPr/>
          <a:lstStyle/>
          <a:p>
            <a:r>
              <a:rPr lang="en-US" dirty="0"/>
              <a:t>Epigenetic altering caused drug resistance</a:t>
            </a:r>
          </a:p>
        </p:txBody>
      </p:sp>
      <p:sp>
        <p:nvSpPr>
          <p:cNvPr id="3" name="Espace réservé du contenu 2">
            <a:extLst>
              <a:ext uri="{FF2B5EF4-FFF2-40B4-BE49-F238E27FC236}">
                <a16:creationId xmlns:a16="http://schemas.microsoft.com/office/drawing/2014/main" id="{B45EE574-9AF7-9150-B285-0013D34A3BD6}"/>
              </a:ext>
            </a:extLst>
          </p:cNvPr>
          <p:cNvSpPr>
            <a:spLocks noGrp="1"/>
          </p:cNvSpPr>
          <p:nvPr>
            <p:ph idx="1"/>
          </p:nvPr>
        </p:nvSpPr>
        <p:spPr/>
        <p:txBody>
          <a:bodyPr>
            <a:normAutofit fontScale="92500" lnSpcReduction="10000"/>
          </a:bodyPr>
          <a:lstStyle/>
          <a:p>
            <a:r>
              <a:rPr lang="en-US" dirty="0"/>
              <a:t>There are two types of the epigenetic altering such as 1. methylation of DNA and 2. histone alterations.</a:t>
            </a:r>
          </a:p>
          <a:p>
            <a:r>
              <a:rPr lang="en-US" dirty="0"/>
              <a:t>The DNA methylation is a major epigenetic phenomenon that occurs with the methylation of the cytosine by methyltransferase in 5’ carbon in the CpG islands (an upstream of the promoters).</a:t>
            </a:r>
          </a:p>
          <a:p>
            <a:r>
              <a:rPr lang="en-US" dirty="0"/>
              <a:t>For example, the tumor suppressor genes often silenced by methylation, in contrast, the hypermethylation of oncogenes induced their expression</a:t>
            </a:r>
          </a:p>
          <a:p>
            <a:r>
              <a:rPr lang="en-US" dirty="0"/>
              <a:t>combination of epigenetic and conventional chemotherapeutic agents are effective in the treatment of resisted tumors and cancerous cells.</a:t>
            </a:r>
          </a:p>
          <a:p>
            <a:r>
              <a:rPr lang="fr-FR" altLang="fr-FR" dirty="0">
                <a:solidFill>
                  <a:srgbClr val="FF0000"/>
                </a:solidFill>
                <a:latin typeface="Arial" panose="020B0604020202020204" pitchFamily="34" charset="0"/>
              </a:rPr>
              <a:t> </a:t>
            </a:r>
            <a:r>
              <a:rPr lang="fr-FR" altLang="fr-FR" dirty="0" err="1">
                <a:solidFill>
                  <a:srgbClr val="FF0000"/>
                </a:solidFill>
                <a:latin typeface="Arial" panose="020B0604020202020204" pitchFamily="34" charset="0"/>
              </a:rPr>
              <a:t>Related</a:t>
            </a:r>
            <a:r>
              <a:rPr lang="fr-FR" altLang="fr-FR" dirty="0">
                <a:solidFill>
                  <a:srgbClr val="FF0000"/>
                </a:solidFill>
                <a:latin typeface="Arial" panose="020B0604020202020204" pitchFamily="34" charset="0"/>
              </a:rPr>
              <a:t> </a:t>
            </a:r>
            <a:r>
              <a:rPr lang="fr-FR" altLang="fr-FR" dirty="0" err="1">
                <a:solidFill>
                  <a:srgbClr val="FF0000"/>
                </a:solidFill>
                <a:latin typeface="Arial" panose="020B0604020202020204" pitchFamily="34" charset="0"/>
              </a:rPr>
              <a:t>features</a:t>
            </a:r>
            <a:r>
              <a:rPr lang="fr-FR" altLang="fr-FR" dirty="0">
                <a:solidFill>
                  <a:srgbClr val="FF0000"/>
                </a:solidFill>
                <a:latin typeface="Arial" panose="020B0604020202020204" pitchFamily="34" charset="0"/>
              </a:rPr>
              <a:t>: </a:t>
            </a:r>
            <a:r>
              <a:rPr lang="fr-FR" altLang="fr-FR" dirty="0" err="1">
                <a:solidFill>
                  <a:srgbClr val="FF0000"/>
                </a:solidFill>
                <a:latin typeface="Arial" panose="020B0604020202020204" pitchFamily="34" charset="0"/>
              </a:rPr>
              <a:t>Proteomics</a:t>
            </a:r>
            <a:r>
              <a:rPr lang="fr-FR" altLang="fr-FR" dirty="0">
                <a:solidFill>
                  <a:srgbClr val="FF0000"/>
                </a:solidFill>
                <a:latin typeface="Arial" panose="020B0604020202020204" pitchFamily="34" charset="0"/>
              </a:rPr>
              <a:t>, </a:t>
            </a:r>
            <a:r>
              <a:rPr lang="fr-FR" altLang="fr-FR" dirty="0" err="1">
                <a:solidFill>
                  <a:srgbClr val="FF0000"/>
                </a:solidFill>
                <a:latin typeface="Arial" panose="020B0604020202020204" pitchFamily="34" charset="0"/>
              </a:rPr>
              <a:t>Transcriptomics</a:t>
            </a:r>
            <a:r>
              <a:rPr lang="fr-FR" altLang="fr-FR" dirty="0">
                <a:solidFill>
                  <a:srgbClr val="FF0000"/>
                </a:solidFill>
                <a:latin typeface="Arial" panose="020B0604020202020204" pitchFamily="34" charset="0"/>
              </a:rPr>
              <a:t>, </a:t>
            </a:r>
            <a:r>
              <a:rPr lang="fr-BE" dirty="0" err="1">
                <a:solidFill>
                  <a:srgbClr val="FF0000"/>
                </a:solidFill>
              </a:rPr>
              <a:t>Epigenomics</a:t>
            </a:r>
            <a:endParaRPr lang="fr-FR" altLang="fr-FR" dirty="0">
              <a:solidFill>
                <a:srgbClr val="FF0000"/>
              </a:solidFill>
              <a:latin typeface="Arial" panose="020B0604020202020204" pitchFamily="34" charset="0"/>
            </a:endParaRPr>
          </a:p>
        </p:txBody>
      </p:sp>
    </p:spTree>
    <p:extLst>
      <p:ext uri="{BB962C8B-B14F-4D97-AF65-F5344CB8AC3E}">
        <p14:creationId xmlns:p14="http://schemas.microsoft.com/office/powerpoint/2010/main" val="4185667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780AFD-5C55-9914-129A-16C752BCB553}"/>
              </a:ext>
            </a:extLst>
          </p:cNvPr>
          <p:cNvSpPr>
            <a:spLocks noGrp="1"/>
          </p:cNvSpPr>
          <p:nvPr>
            <p:ph type="title"/>
          </p:nvPr>
        </p:nvSpPr>
        <p:spPr/>
        <p:txBody>
          <a:bodyPr/>
          <a:lstStyle/>
          <a:p>
            <a:r>
              <a:rPr lang="it-IT" dirty="0"/>
              <a:t>MicroRNA in cancer drug resistance</a:t>
            </a:r>
            <a:endParaRPr lang="en-US" dirty="0"/>
          </a:p>
        </p:txBody>
      </p:sp>
      <p:sp>
        <p:nvSpPr>
          <p:cNvPr id="3" name="Espace réservé du contenu 2">
            <a:extLst>
              <a:ext uri="{FF2B5EF4-FFF2-40B4-BE49-F238E27FC236}">
                <a16:creationId xmlns:a16="http://schemas.microsoft.com/office/drawing/2014/main" id="{3F1E0B9D-6D2C-2A9C-39EE-DD9EF6C49981}"/>
              </a:ext>
            </a:extLst>
          </p:cNvPr>
          <p:cNvSpPr>
            <a:spLocks noGrp="1"/>
          </p:cNvSpPr>
          <p:nvPr>
            <p:ph idx="1"/>
          </p:nvPr>
        </p:nvSpPr>
        <p:spPr/>
        <p:txBody>
          <a:bodyPr>
            <a:normAutofit fontScale="92500" lnSpcReduction="10000"/>
          </a:bodyPr>
          <a:lstStyle/>
          <a:p>
            <a:r>
              <a:rPr lang="en-US" dirty="0"/>
              <a:t>MicroRNAs (miRNAs) are ~22 nucleotide RNAs processed from RNA hairpin structures. MicroRNAs are much too short to code for protein and instead play important roles in regulating gene expression</a:t>
            </a:r>
          </a:p>
          <a:p>
            <a:r>
              <a:rPr lang="en-US" dirty="0"/>
              <a:t>There are three mechanisms involved in gene silencing with miRNA process: 1. Cleavage of the mRNA strand into two pieces, 2. Destabilization of the mRNA through shortening of its poly(A) tail and, 3. Less efficient translation of the mRNA into proteins by ribosomes</a:t>
            </a:r>
          </a:p>
          <a:p>
            <a:r>
              <a:rPr lang="en-US" dirty="0"/>
              <a:t>Recent studies in miRNA profiling confirmed that these small molecules play an important role in the development of chemosensitivity or chemoresistance in different types of cancer</a:t>
            </a:r>
          </a:p>
          <a:p>
            <a:r>
              <a:rPr lang="en-US" dirty="0">
                <a:solidFill>
                  <a:srgbClr val="FF0000"/>
                </a:solidFill>
              </a:rPr>
              <a:t>Related features: Transcriptomics (miRNA expression profiling), Genomics (CNV or mut)</a:t>
            </a:r>
          </a:p>
        </p:txBody>
      </p:sp>
    </p:spTree>
    <p:extLst>
      <p:ext uri="{BB962C8B-B14F-4D97-AF65-F5344CB8AC3E}">
        <p14:creationId xmlns:p14="http://schemas.microsoft.com/office/powerpoint/2010/main" val="1284171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4D1DA8B7-DCBE-D0BF-065F-F0786E5F9FC2}"/>
              </a:ext>
            </a:extLst>
          </p:cNvPr>
          <p:cNvPicPr>
            <a:picLocks noChangeAspect="1"/>
          </p:cNvPicPr>
          <p:nvPr/>
        </p:nvPicPr>
        <p:blipFill>
          <a:blip r:embed="rId2"/>
          <a:stretch>
            <a:fillRect/>
          </a:stretch>
        </p:blipFill>
        <p:spPr>
          <a:xfrm>
            <a:off x="241434" y="126864"/>
            <a:ext cx="8645848" cy="3451328"/>
          </a:xfrm>
          <a:prstGeom prst="rect">
            <a:avLst/>
          </a:prstGeom>
        </p:spPr>
      </p:pic>
      <p:pic>
        <p:nvPicPr>
          <p:cNvPr id="7" name="Image 6">
            <a:extLst>
              <a:ext uri="{FF2B5EF4-FFF2-40B4-BE49-F238E27FC236}">
                <a16:creationId xmlns:a16="http://schemas.microsoft.com/office/drawing/2014/main" id="{4AE5F13E-E2CB-8C3D-EBB0-E6DEFF6F2AB9}"/>
              </a:ext>
            </a:extLst>
          </p:cNvPr>
          <p:cNvPicPr>
            <a:picLocks noChangeAspect="1"/>
          </p:cNvPicPr>
          <p:nvPr/>
        </p:nvPicPr>
        <p:blipFill>
          <a:blip r:embed="rId3"/>
          <a:stretch>
            <a:fillRect/>
          </a:stretch>
        </p:blipFill>
        <p:spPr>
          <a:xfrm>
            <a:off x="2337286" y="3240264"/>
            <a:ext cx="9854714" cy="3617736"/>
          </a:xfrm>
          <a:prstGeom prst="rect">
            <a:avLst/>
          </a:prstGeom>
        </p:spPr>
      </p:pic>
    </p:spTree>
    <p:extLst>
      <p:ext uri="{BB962C8B-B14F-4D97-AF65-F5344CB8AC3E}">
        <p14:creationId xmlns:p14="http://schemas.microsoft.com/office/powerpoint/2010/main" val="832430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C2BB97-B882-72D6-5618-10433465A9E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88B83F91-A259-10D7-7F6F-C61996D82080}"/>
              </a:ext>
            </a:extLst>
          </p:cNvPr>
          <p:cNvSpPr>
            <a:spLocks noGrp="1"/>
          </p:cNvSpPr>
          <p:nvPr>
            <p:ph type="ctrTitle"/>
          </p:nvPr>
        </p:nvSpPr>
        <p:spPr/>
        <p:txBody>
          <a:bodyPr>
            <a:normAutofit fontScale="90000"/>
          </a:bodyPr>
          <a:lstStyle/>
          <a:p>
            <a:r>
              <a:rPr lang="en-US" b="1" noProof="0" dirty="0"/>
              <a:t>Mechanism of Drug Sensitivity </a:t>
            </a:r>
            <a:r>
              <a:rPr lang="en-US" b="1" dirty="0"/>
              <a:t>and resistance </a:t>
            </a:r>
            <a:r>
              <a:rPr lang="en-US" b="1" noProof="0" dirty="0"/>
              <a:t>in Cancer (</a:t>
            </a:r>
            <a:r>
              <a:rPr lang="en-US" b="1" noProof="0" dirty="0" err="1"/>
              <a:t>mdrDB</a:t>
            </a:r>
            <a:r>
              <a:rPr lang="en-US" b="1" noProof="0" dirty="0"/>
              <a:t>)</a:t>
            </a:r>
            <a:br>
              <a:rPr lang="en-US" b="1" noProof="0" dirty="0"/>
            </a:br>
            <a:endParaRPr lang="en-US" noProof="0" dirty="0"/>
          </a:p>
        </p:txBody>
      </p:sp>
      <p:sp>
        <p:nvSpPr>
          <p:cNvPr id="3" name="Sous-titre 2">
            <a:extLst>
              <a:ext uri="{FF2B5EF4-FFF2-40B4-BE49-F238E27FC236}">
                <a16:creationId xmlns:a16="http://schemas.microsoft.com/office/drawing/2014/main" id="{27489A55-1645-4BE1-1C16-AA30B373070A}"/>
              </a:ext>
            </a:extLst>
          </p:cNvPr>
          <p:cNvSpPr>
            <a:spLocks noGrp="1"/>
          </p:cNvSpPr>
          <p:nvPr>
            <p:ph type="subTitle" idx="1"/>
          </p:nvPr>
        </p:nvSpPr>
        <p:spPr/>
        <p:txBody>
          <a:bodyPr/>
          <a:lstStyle/>
          <a:p>
            <a:r>
              <a:rPr lang="en-US" noProof="0" dirty="0"/>
              <a:t>Theoretical presentation</a:t>
            </a:r>
          </a:p>
        </p:txBody>
      </p:sp>
    </p:spTree>
    <p:extLst>
      <p:ext uri="{BB962C8B-B14F-4D97-AF65-F5344CB8AC3E}">
        <p14:creationId xmlns:p14="http://schemas.microsoft.com/office/powerpoint/2010/main" val="1103991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Espace réservé du contenu 4">
            <a:extLst>
              <a:ext uri="{FF2B5EF4-FFF2-40B4-BE49-F238E27FC236}">
                <a16:creationId xmlns:a16="http://schemas.microsoft.com/office/drawing/2014/main" id="{856D65E8-2943-A7E6-F538-F1671105FF7A}"/>
              </a:ext>
            </a:extLst>
          </p:cNvPr>
          <p:cNvPicPr>
            <a:picLocks noGrp="1" noChangeAspect="1"/>
          </p:cNvPicPr>
          <p:nvPr>
            <p:ph idx="1"/>
          </p:nvPr>
        </p:nvPicPr>
        <p:blipFill>
          <a:blip r:embed="rId2"/>
          <a:srcRect b="3452"/>
          <a:stretch/>
        </p:blipFill>
        <p:spPr>
          <a:xfrm>
            <a:off x="20" y="1282"/>
            <a:ext cx="12191980" cy="6856718"/>
          </a:xfrm>
          <a:prstGeom prst="rect">
            <a:avLst/>
          </a:prstGeom>
        </p:spPr>
      </p:pic>
    </p:spTree>
    <p:extLst>
      <p:ext uri="{BB962C8B-B14F-4D97-AF65-F5344CB8AC3E}">
        <p14:creationId xmlns:p14="http://schemas.microsoft.com/office/powerpoint/2010/main" val="3128908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Image 4">
            <a:extLst>
              <a:ext uri="{FF2B5EF4-FFF2-40B4-BE49-F238E27FC236}">
                <a16:creationId xmlns:a16="http://schemas.microsoft.com/office/drawing/2014/main" id="{CBCB8D0E-3FDA-E49E-33BC-9FB2B5463C47}"/>
              </a:ext>
            </a:extLst>
          </p:cNvPr>
          <p:cNvPicPr>
            <a:picLocks noChangeAspect="1"/>
          </p:cNvPicPr>
          <p:nvPr/>
        </p:nvPicPr>
        <p:blipFill>
          <a:blip r:embed="rId2"/>
          <a:srcRect r="425" b="-1"/>
          <a:stretch/>
        </p:blipFill>
        <p:spPr>
          <a:xfrm>
            <a:off x="20" y="1282"/>
            <a:ext cx="12191980" cy="6856718"/>
          </a:xfrm>
          <a:prstGeom prst="rect">
            <a:avLst/>
          </a:prstGeom>
        </p:spPr>
      </p:pic>
    </p:spTree>
    <p:extLst>
      <p:ext uri="{BB962C8B-B14F-4D97-AF65-F5344CB8AC3E}">
        <p14:creationId xmlns:p14="http://schemas.microsoft.com/office/powerpoint/2010/main" val="3689581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325BCB-4428-215F-29D3-CE700F5AD1E4}"/>
              </a:ext>
            </a:extLst>
          </p:cNvPr>
          <p:cNvSpPr>
            <a:spLocks noGrp="1"/>
          </p:cNvSpPr>
          <p:nvPr>
            <p:ph type="title"/>
          </p:nvPr>
        </p:nvSpPr>
        <p:spPr/>
        <p:txBody>
          <a:bodyPr/>
          <a:lstStyle/>
          <a:p>
            <a:r>
              <a:rPr lang="en-US" dirty="0"/>
              <a:t>Tumor heterogeneity</a:t>
            </a:r>
          </a:p>
        </p:txBody>
      </p:sp>
      <p:sp>
        <p:nvSpPr>
          <p:cNvPr id="3" name="Espace réservé du contenu 2">
            <a:extLst>
              <a:ext uri="{FF2B5EF4-FFF2-40B4-BE49-F238E27FC236}">
                <a16:creationId xmlns:a16="http://schemas.microsoft.com/office/drawing/2014/main" id="{19DE6020-2AD0-3953-9BA6-F818C09488D0}"/>
              </a:ext>
            </a:extLst>
          </p:cNvPr>
          <p:cNvSpPr>
            <a:spLocks noGrp="1"/>
          </p:cNvSpPr>
          <p:nvPr>
            <p:ph idx="1"/>
          </p:nvPr>
        </p:nvSpPr>
        <p:spPr/>
        <p:txBody>
          <a:bodyPr/>
          <a:lstStyle/>
          <a:p>
            <a:r>
              <a:rPr lang="en-US" sz="1800" dirty="0"/>
              <a:t>mutations, gene amplifications, deletions, chromosomal rearrangements, transposition of the genetic elements, translocations and microRNA alteration</a:t>
            </a:r>
          </a:p>
          <a:p>
            <a:r>
              <a:rPr lang="en-US" sz="1800" dirty="0"/>
              <a:t>Epigenetic factors including miRNA, transcriptomic and proteomic heterogeneity may rise due to primary genotypic variations, but can also reflect cell cycle stage, stochastic variations between cells, or </a:t>
            </a:r>
            <a:r>
              <a:rPr lang="en-US" sz="1800" dirty="0">
                <a:solidFill>
                  <a:srgbClr val="FF0000"/>
                </a:solidFill>
              </a:rPr>
              <a:t>hierarchical organization of cells according to the cancer stem cell theory</a:t>
            </a:r>
          </a:p>
          <a:p>
            <a:r>
              <a:rPr lang="en-US" sz="1800" dirty="0"/>
              <a:t>These alterations known as intrinsic factors cause tumor heterogeneity. Extrinsic factors include pH, hypoxia, and paracrine signaling interactions with stromal and other tumor cells. These factors change, increase, or diminish gene products which directly are involved in the generation of drug resistance and poor prognosis</a:t>
            </a:r>
          </a:p>
          <a:p>
            <a:r>
              <a:rPr lang="en-US" sz="1800" dirty="0">
                <a:solidFill>
                  <a:srgbClr val="FF0000"/>
                </a:solidFill>
              </a:rPr>
              <a:t>Related features: Genomics (SNV, CNV, gene fusion, rearrangement), Transcriptomics, Proteomics</a:t>
            </a:r>
          </a:p>
          <a:p>
            <a:endParaRPr lang="en-US" dirty="0"/>
          </a:p>
          <a:p>
            <a:endParaRPr lang="en-US" dirty="0"/>
          </a:p>
        </p:txBody>
      </p:sp>
    </p:spTree>
    <p:extLst>
      <p:ext uri="{BB962C8B-B14F-4D97-AF65-F5344CB8AC3E}">
        <p14:creationId xmlns:p14="http://schemas.microsoft.com/office/powerpoint/2010/main" val="4126768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A6EC5E-D5AC-10CA-C1E8-3965C8D2B7BC}"/>
              </a:ext>
            </a:extLst>
          </p:cNvPr>
          <p:cNvSpPr>
            <a:spLocks noGrp="1"/>
          </p:cNvSpPr>
          <p:nvPr>
            <p:ph type="title"/>
          </p:nvPr>
        </p:nvSpPr>
        <p:spPr/>
        <p:txBody>
          <a:bodyPr/>
          <a:lstStyle/>
          <a:p>
            <a:r>
              <a:rPr lang="en-US" dirty="0"/>
              <a:t>Tumor microenvironment</a:t>
            </a:r>
          </a:p>
        </p:txBody>
      </p:sp>
      <p:sp>
        <p:nvSpPr>
          <p:cNvPr id="3" name="Espace réservé du contenu 2">
            <a:extLst>
              <a:ext uri="{FF2B5EF4-FFF2-40B4-BE49-F238E27FC236}">
                <a16:creationId xmlns:a16="http://schemas.microsoft.com/office/drawing/2014/main" id="{7930E33E-E705-E822-5869-74A7FB876FBD}"/>
              </a:ext>
            </a:extLst>
          </p:cNvPr>
          <p:cNvSpPr>
            <a:spLocks noGrp="1"/>
          </p:cNvSpPr>
          <p:nvPr>
            <p:ph idx="1"/>
          </p:nvPr>
        </p:nvSpPr>
        <p:spPr/>
        <p:txBody>
          <a:bodyPr>
            <a:normAutofit/>
          </a:bodyPr>
          <a:lstStyle/>
          <a:p>
            <a:r>
              <a:rPr lang="en-US" sz="1800" dirty="0"/>
              <a:t>Growing evidence supports the important role of tumor microenvironment in drug resistance discussion as the main reason for the relapse and incurability of various cancers.</a:t>
            </a:r>
          </a:p>
          <a:p>
            <a:r>
              <a:rPr lang="en-US" sz="1800" dirty="0"/>
              <a:t>The tumor microenvironment involves normal stromal cells (SC), extracellular matrix (ECM), and several soluble factors include cytokines and growth factors (GF).</a:t>
            </a:r>
          </a:p>
          <a:p>
            <a:r>
              <a:rPr lang="en-US" sz="1800" dirty="0"/>
              <a:t>growth factor (GF), cytokines produced in the tumor microenvironment provide additional signals for tumor cell growth and survival</a:t>
            </a:r>
          </a:p>
          <a:p>
            <a:endParaRPr lang="en-US" sz="1800" dirty="0"/>
          </a:p>
          <a:p>
            <a:r>
              <a:rPr lang="en-US" sz="1800" dirty="0">
                <a:solidFill>
                  <a:srgbClr val="FF0000"/>
                </a:solidFill>
              </a:rPr>
              <a:t>Related features: Proteomics, Transcriptomics</a:t>
            </a:r>
          </a:p>
          <a:p>
            <a:endParaRPr lang="en-US" sz="1800" dirty="0"/>
          </a:p>
        </p:txBody>
      </p:sp>
    </p:spTree>
    <p:extLst>
      <p:ext uri="{BB962C8B-B14F-4D97-AF65-F5344CB8AC3E}">
        <p14:creationId xmlns:p14="http://schemas.microsoft.com/office/powerpoint/2010/main" val="4274931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279AF2-52B3-DA6E-6D09-74233DB1E3A4}"/>
              </a:ext>
            </a:extLst>
          </p:cNvPr>
          <p:cNvSpPr>
            <a:spLocks noGrp="1"/>
          </p:cNvSpPr>
          <p:nvPr>
            <p:ph type="title"/>
          </p:nvPr>
        </p:nvSpPr>
        <p:spPr/>
        <p:txBody>
          <a:bodyPr/>
          <a:lstStyle/>
          <a:p>
            <a:r>
              <a:rPr lang="fr-BE" dirty="0"/>
              <a:t>Cancer stem </a:t>
            </a:r>
            <a:r>
              <a:rPr lang="fr-BE" dirty="0" err="1"/>
              <a:t>cells</a:t>
            </a:r>
            <a:endParaRPr lang="en-US" dirty="0"/>
          </a:p>
        </p:txBody>
      </p:sp>
      <p:sp>
        <p:nvSpPr>
          <p:cNvPr id="3" name="Espace réservé du contenu 2">
            <a:extLst>
              <a:ext uri="{FF2B5EF4-FFF2-40B4-BE49-F238E27FC236}">
                <a16:creationId xmlns:a16="http://schemas.microsoft.com/office/drawing/2014/main" id="{A8D616B8-98D6-6D62-17EC-24A33FBDBD30}"/>
              </a:ext>
            </a:extLst>
          </p:cNvPr>
          <p:cNvSpPr>
            <a:spLocks noGrp="1"/>
          </p:cNvSpPr>
          <p:nvPr>
            <p:ph idx="1"/>
          </p:nvPr>
        </p:nvSpPr>
        <p:spPr/>
        <p:txBody>
          <a:bodyPr>
            <a:normAutofit fontScale="85000" lnSpcReduction="20000"/>
          </a:bodyPr>
          <a:lstStyle/>
          <a:p>
            <a:r>
              <a:rPr lang="en-US" dirty="0"/>
              <a:t>Cancer stem-cell populations have been detected in a variety of hematopoietic and solid tumors, and might be the cell of origin of hematopoietic and solid tumors.</a:t>
            </a:r>
          </a:p>
          <a:p>
            <a:r>
              <a:rPr lang="en-US" dirty="0"/>
              <a:t>chemotherapy agents are removed from cancer stem cells with the special mechanism</a:t>
            </a:r>
          </a:p>
          <a:p>
            <a:r>
              <a:rPr lang="en-US" dirty="0"/>
              <a:t>overexpression of the ATP-binding cassette (ABC), drug transporters such as ABCB1, which encodes </a:t>
            </a:r>
            <a:r>
              <a:rPr lang="en-US" dirty="0" err="1"/>
              <a:t>Pglycoprotein</a:t>
            </a:r>
            <a:r>
              <a:rPr lang="en-US" dirty="0"/>
              <a:t>, and the ABCG2 </a:t>
            </a:r>
          </a:p>
          <a:p>
            <a:r>
              <a:rPr lang="en-US" dirty="0"/>
              <a:t>Cancer stem cells share several of normal stem cells possession that provides for a long lifetime, including the </a:t>
            </a:r>
            <a:r>
              <a:rPr lang="en-US" b="1" dirty="0"/>
              <a:t>relative silence, resistance to drugs and toxins through the expression of drug efflux transporters, an active DNA-repair capacity and a resistance to apoptosis, vascular niche, dormancy, hypoxic stability and enhance activity of repair enzymes.</a:t>
            </a:r>
          </a:p>
          <a:p>
            <a:r>
              <a:rPr lang="en-US" sz="2800" dirty="0">
                <a:solidFill>
                  <a:srgbClr val="FF0000"/>
                </a:solidFill>
              </a:rPr>
              <a:t>Related features: Gene expression (markers), Proteomics (ABC overexpression), Genomics (DNA repair variants, BRCA1)</a:t>
            </a:r>
          </a:p>
          <a:p>
            <a:pPr marL="0" indent="0">
              <a:buNone/>
            </a:pPr>
            <a:endParaRPr lang="en-US" b="1" dirty="0"/>
          </a:p>
        </p:txBody>
      </p:sp>
    </p:spTree>
    <p:extLst>
      <p:ext uri="{BB962C8B-B14F-4D97-AF65-F5344CB8AC3E}">
        <p14:creationId xmlns:p14="http://schemas.microsoft.com/office/powerpoint/2010/main" val="2931169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D6BC71-9F4D-469C-0C2C-1FD210C5C9B5}"/>
              </a:ext>
            </a:extLst>
          </p:cNvPr>
          <p:cNvSpPr>
            <a:spLocks noGrp="1"/>
          </p:cNvSpPr>
          <p:nvPr>
            <p:ph type="title"/>
          </p:nvPr>
        </p:nvSpPr>
        <p:spPr/>
        <p:txBody>
          <a:bodyPr/>
          <a:lstStyle/>
          <a:p>
            <a:r>
              <a:rPr lang="en-US" dirty="0"/>
              <a:t>Inactivation of the anticancer drugs</a:t>
            </a:r>
          </a:p>
        </p:txBody>
      </p:sp>
      <p:sp>
        <p:nvSpPr>
          <p:cNvPr id="3" name="Espace réservé du contenu 2">
            <a:extLst>
              <a:ext uri="{FF2B5EF4-FFF2-40B4-BE49-F238E27FC236}">
                <a16:creationId xmlns:a16="http://schemas.microsoft.com/office/drawing/2014/main" id="{012E6C79-51E5-5AC5-2DC9-8563995190D8}"/>
              </a:ext>
            </a:extLst>
          </p:cNvPr>
          <p:cNvSpPr>
            <a:spLocks noGrp="1"/>
          </p:cNvSpPr>
          <p:nvPr>
            <p:ph idx="1"/>
          </p:nvPr>
        </p:nvSpPr>
        <p:spPr/>
        <p:txBody>
          <a:bodyPr/>
          <a:lstStyle/>
          <a:p>
            <a:r>
              <a:rPr lang="en-US" dirty="0"/>
              <a:t>The interaction between drugs and different types of proteins (in vivo) can alter the molecular characteristics of drugs and ultimately activate them. Cancer cells become resistant by reducing the activity of drugs</a:t>
            </a:r>
          </a:p>
          <a:p>
            <a:r>
              <a:rPr lang="en-US" dirty="0"/>
              <a:t>Mutations or down regulations of drug activation pathways (ex. AraC </a:t>
            </a:r>
            <a:r>
              <a:rPr lang="en-US" dirty="0" err="1"/>
              <a:t>phosphorylations</a:t>
            </a:r>
            <a:r>
              <a:rPr lang="en-US" dirty="0"/>
              <a:t>)</a:t>
            </a:r>
          </a:p>
          <a:p>
            <a:r>
              <a:rPr lang="en-US" dirty="0"/>
              <a:t>Detoxification of anti-cancer drugs (</a:t>
            </a:r>
            <a:r>
              <a:rPr lang="fr-FR" dirty="0"/>
              <a:t>MAPEG </a:t>
            </a:r>
            <a:r>
              <a:rPr lang="fr-FR" dirty="0" err="1"/>
              <a:t>ezymes</a:t>
            </a:r>
            <a:r>
              <a:rPr lang="fr-FR" dirty="0"/>
              <a:t> for </a:t>
            </a:r>
            <a:r>
              <a:rPr lang="en-US" dirty="0"/>
              <a:t>anti-cancer drugs is glutathione S-transferase family (GST)</a:t>
            </a:r>
            <a:r>
              <a:rPr lang="fr-FR" dirty="0"/>
              <a:t>)</a:t>
            </a:r>
          </a:p>
          <a:p>
            <a:r>
              <a:rPr lang="en-US" sz="2800" dirty="0">
                <a:solidFill>
                  <a:srgbClr val="FF0000"/>
                </a:solidFill>
              </a:rPr>
              <a:t>Related features: Genomics (mutations in activating enzymes), Proteomics (detox enzymes expression)</a:t>
            </a:r>
          </a:p>
          <a:p>
            <a:endParaRPr lang="en-US" dirty="0"/>
          </a:p>
          <a:p>
            <a:endParaRPr lang="en-US" dirty="0"/>
          </a:p>
        </p:txBody>
      </p:sp>
    </p:spTree>
    <p:extLst>
      <p:ext uri="{BB962C8B-B14F-4D97-AF65-F5344CB8AC3E}">
        <p14:creationId xmlns:p14="http://schemas.microsoft.com/office/powerpoint/2010/main" val="1988860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8BB2BA-2381-DEA6-A1AB-EDB29E9E0E8A}"/>
              </a:ext>
            </a:extLst>
          </p:cNvPr>
          <p:cNvSpPr>
            <a:spLocks noGrp="1"/>
          </p:cNvSpPr>
          <p:nvPr>
            <p:ph type="title"/>
          </p:nvPr>
        </p:nvSpPr>
        <p:spPr/>
        <p:txBody>
          <a:bodyPr/>
          <a:lstStyle/>
          <a:p>
            <a:r>
              <a:rPr lang="en-US" dirty="0"/>
              <a:t>Multi-drug resistance (MDR)</a:t>
            </a:r>
          </a:p>
        </p:txBody>
      </p:sp>
      <p:sp>
        <p:nvSpPr>
          <p:cNvPr id="3" name="Espace réservé du contenu 2">
            <a:extLst>
              <a:ext uri="{FF2B5EF4-FFF2-40B4-BE49-F238E27FC236}">
                <a16:creationId xmlns:a16="http://schemas.microsoft.com/office/drawing/2014/main" id="{23568574-9B9A-9A6F-D44C-27E1A1DAE07C}"/>
              </a:ext>
            </a:extLst>
          </p:cNvPr>
          <p:cNvSpPr>
            <a:spLocks noGrp="1"/>
          </p:cNvSpPr>
          <p:nvPr>
            <p:ph idx="1"/>
          </p:nvPr>
        </p:nvSpPr>
        <p:spPr/>
        <p:txBody>
          <a:bodyPr/>
          <a:lstStyle/>
          <a:p>
            <a:r>
              <a:rPr lang="en-US" dirty="0"/>
              <a:t>Multi-drug resistance (MDR) is the ability of cancer cells to survive against a wide range of anticancer drugs</a:t>
            </a:r>
          </a:p>
          <a:p>
            <a:r>
              <a:rPr lang="en-US" dirty="0"/>
              <a:t>MDR mechanism may be developed by increased release of the drug outside the cells. So the drug absorption is reduced in these cells</a:t>
            </a:r>
          </a:p>
          <a:p>
            <a:endParaRPr lang="en-US" dirty="0"/>
          </a:p>
          <a:p>
            <a:r>
              <a:rPr lang="en-US" sz="2800" dirty="0">
                <a:solidFill>
                  <a:srgbClr val="FF0000"/>
                </a:solidFill>
              </a:rPr>
              <a:t>Related features: Proteomics (efflux </a:t>
            </a:r>
            <a:r>
              <a:rPr lang="en-US" sz="2800" dirty="0" err="1">
                <a:solidFill>
                  <a:srgbClr val="FF0000"/>
                </a:solidFill>
              </a:rPr>
              <a:t>pomps</a:t>
            </a:r>
            <a:r>
              <a:rPr lang="en-US" sz="2800" dirty="0">
                <a:solidFill>
                  <a:srgbClr val="FF0000"/>
                </a:solidFill>
              </a:rPr>
              <a:t>), Transcriptomics (ABC transporters)</a:t>
            </a:r>
            <a:endParaRPr lang="en-US" dirty="0"/>
          </a:p>
        </p:txBody>
      </p:sp>
    </p:spTree>
    <p:extLst>
      <p:ext uri="{BB962C8B-B14F-4D97-AF65-F5344CB8AC3E}">
        <p14:creationId xmlns:p14="http://schemas.microsoft.com/office/powerpoint/2010/main" val="747788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79A4E9-3D7C-0434-B487-F6050552843A}"/>
              </a:ext>
            </a:extLst>
          </p:cNvPr>
          <p:cNvSpPr>
            <a:spLocks noGrp="1"/>
          </p:cNvSpPr>
          <p:nvPr>
            <p:ph type="title"/>
          </p:nvPr>
        </p:nvSpPr>
        <p:spPr/>
        <p:txBody>
          <a:bodyPr/>
          <a:lstStyle/>
          <a:p>
            <a:r>
              <a:rPr lang="en-US" dirty="0"/>
              <a:t>Increasing the release of drugs outside the cell</a:t>
            </a:r>
          </a:p>
        </p:txBody>
      </p:sp>
      <p:pic>
        <p:nvPicPr>
          <p:cNvPr id="5" name="Espace réservé du contenu 4">
            <a:extLst>
              <a:ext uri="{FF2B5EF4-FFF2-40B4-BE49-F238E27FC236}">
                <a16:creationId xmlns:a16="http://schemas.microsoft.com/office/drawing/2014/main" id="{D3505147-1F5D-0118-8FA2-96048DAD75B9}"/>
              </a:ext>
            </a:extLst>
          </p:cNvPr>
          <p:cNvPicPr>
            <a:picLocks noGrp="1" noChangeAspect="1"/>
          </p:cNvPicPr>
          <p:nvPr>
            <p:ph idx="1"/>
          </p:nvPr>
        </p:nvPicPr>
        <p:blipFill>
          <a:blip r:embed="rId2"/>
          <a:stretch>
            <a:fillRect/>
          </a:stretch>
        </p:blipFill>
        <p:spPr>
          <a:xfrm>
            <a:off x="3818497" y="1565997"/>
            <a:ext cx="7882498" cy="5140843"/>
          </a:xfrm>
        </p:spPr>
      </p:pic>
      <p:sp>
        <p:nvSpPr>
          <p:cNvPr id="3" name="ZoneTexte 2">
            <a:extLst>
              <a:ext uri="{FF2B5EF4-FFF2-40B4-BE49-F238E27FC236}">
                <a16:creationId xmlns:a16="http://schemas.microsoft.com/office/drawing/2014/main" id="{7C816E5E-E44C-4014-32D0-533CE20644CE}"/>
              </a:ext>
            </a:extLst>
          </p:cNvPr>
          <p:cNvSpPr txBox="1"/>
          <p:nvPr/>
        </p:nvSpPr>
        <p:spPr>
          <a:xfrm>
            <a:off x="539496" y="1901952"/>
            <a:ext cx="3026664" cy="5909310"/>
          </a:xfrm>
          <a:prstGeom prst="rect">
            <a:avLst/>
          </a:prstGeom>
          <a:noFill/>
        </p:spPr>
        <p:txBody>
          <a:bodyPr wrap="square" rtlCol="0">
            <a:spAutoFit/>
          </a:bodyPr>
          <a:lstStyle/>
          <a:p>
            <a:pPr marL="285750" indent="-285750">
              <a:buFont typeface="Arial" panose="020B0604020202020204" pitchFamily="34" charset="0"/>
              <a:buChar char="•"/>
            </a:pPr>
            <a:r>
              <a:rPr lang="en-US" dirty="0"/>
              <a:t>The ABC transporters are composed of two cytoplasmic domains that bind to ATP known as ATP-binding cassette (ABC)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ABC Family has three members, including 1. P-glycoprotein (PGP), 2. multi-drug Resistance-associated Protein 1 (MRP1) and 3. Breast Cancer Resistance Protein (BCRP/ABCG2).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rgbClr val="FF0000"/>
                </a:solidFill>
              </a:rPr>
              <a:t>Related features: </a:t>
            </a:r>
            <a:r>
              <a:rPr lang="en-US" b="1" dirty="0">
                <a:solidFill>
                  <a:srgbClr val="FF0000"/>
                </a:solidFill>
              </a:rPr>
              <a:t>Proteomics</a:t>
            </a:r>
            <a:r>
              <a:rPr lang="en-US" dirty="0">
                <a:solidFill>
                  <a:srgbClr val="FF0000"/>
                </a:solidFill>
              </a:rPr>
              <a:t>, </a:t>
            </a:r>
            <a:r>
              <a:rPr lang="en-US" b="1" dirty="0">
                <a:solidFill>
                  <a:srgbClr val="FF0000"/>
                </a:solidFill>
              </a:rPr>
              <a:t>genomics</a:t>
            </a:r>
            <a:r>
              <a:rPr lang="en-US" dirty="0">
                <a:solidFill>
                  <a:srgbClr val="FF0000"/>
                </a:solidFill>
              </a:rPr>
              <a:t> (mut in </a:t>
            </a:r>
            <a:r>
              <a:rPr lang="fr-BE" dirty="0">
                <a:solidFill>
                  <a:srgbClr val="FF0000"/>
                </a:solidFill>
              </a:rPr>
              <a:t>ABCB1, ABCG2)</a:t>
            </a:r>
            <a:r>
              <a:rPr lang="en-US" dirty="0">
                <a:solidFill>
                  <a:srgbClr val="FF0000"/>
                </a:solidFill>
              </a:rPr>
              <a:t>, </a:t>
            </a:r>
            <a:r>
              <a:rPr lang="en-US" b="1" dirty="0">
                <a:solidFill>
                  <a:srgbClr val="FF0000"/>
                </a:solidFill>
              </a:rPr>
              <a:t>transcriptomics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9442937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253</TotalTime>
  <Words>1402</Words>
  <Application>Microsoft Office PowerPoint</Application>
  <PresentationFormat>Grand écran</PresentationFormat>
  <Paragraphs>95</Paragraphs>
  <Slides>19</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19</vt:i4>
      </vt:variant>
    </vt:vector>
  </HeadingPairs>
  <TitlesOfParts>
    <vt:vector size="23" baseType="lpstr">
      <vt:lpstr>Aptos</vt:lpstr>
      <vt:lpstr>Aptos Display</vt:lpstr>
      <vt:lpstr>Arial</vt:lpstr>
      <vt:lpstr>Thème Office</vt:lpstr>
      <vt:lpstr>Mechanism of Drug Sensitivity and resistance in Cancer (mdrDB) </vt:lpstr>
      <vt:lpstr>Présentation PowerPoint</vt:lpstr>
      <vt:lpstr>Présentation PowerPoint</vt:lpstr>
      <vt:lpstr>Tumor heterogeneity</vt:lpstr>
      <vt:lpstr>Tumor microenvironment</vt:lpstr>
      <vt:lpstr>Cancer stem cells</vt:lpstr>
      <vt:lpstr>Inactivation of the anticancer drugs</vt:lpstr>
      <vt:lpstr>Multi-drug resistance (MDR)</vt:lpstr>
      <vt:lpstr>Increasing the release of drugs outside the cell</vt:lpstr>
      <vt:lpstr>Reducing the absorption of the drugs</vt:lpstr>
      <vt:lpstr>Inhibition of the cell death (apoptosis pathway blocking)</vt:lpstr>
      <vt:lpstr>Changing the drug metabolism</vt:lpstr>
      <vt:lpstr>Changing the chemotherapeutic agents targets</vt:lpstr>
      <vt:lpstr>Enhancing the DNA repair</vt:lpstr>
      <vt:lpstr>Gene amplification</vt:lpstr>
      <vt:lpstr>Epigenetic altering caused drug resistance</vt:lpstr>
      <vt:lpstr>MicroRNA in cancer drug resistance</vt:lpstr>
      <vt:lpstr>Présentation PowerPoint</vt:lpstr>
      <vt:lpstr>Mechanism of Drug Sensitivity and resistance in Cancer (mdrDB)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Simon Penelle</dc:creator>
  <cp:lastModifiedBy>Simon Penelle</cp:lastModifiedBy>
  <cp:revision>4</cp:revision>
  <dcterms:created xsi:type="dcterms:W3CDTF">2025-04-17T07:56:59Z</dcterms:created>
  <dcterms:modified xsi:type="dcterms:W3CDTF">2025-06-18T13:33:36Z</dcterms:modified>
</cp:coreProperties>
</file>