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3.jpg" ContentType="image/jp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36B5B0-A6F2-46AF-9666-0880E47E0170}" v="5" dt="2024-06-17T07:55:24.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sindhri Devatoti" userId="df1d5b668da5f5b1" providerId="LiveId" clId="{5836B5B0-A6F2-46AF-9666-0880E47E0170}"/>
    <pc:docChg chg="custSel addSld modSld">
      <pc:chgData name="Sisindhri Devatoti" userId="df1d5b668da5f5b1" providerId="LiveId" clId="{5836B5B0-A6F2-46AF-9666-0880E47E0170}" dt="2024-06-17T07:56:18.710" v="844" actId="1076"/>
      <pc:docMkLst>
        <pc:docMk/>
      </pc:docMkLst>
      <pc:sldChg chg="addSp delSp modSp new mod">
        <pc:chgData name="Sisindhri Devatoti" userId="df1d5b668da5f5b1" providerId="LiveId" clId="{5836B5B0-A6F2-46AF-9666-0880E47E0170}" dt="2024-06-17T07:56:18.710" v="844" actId="1076"/>
        <pc:sldMkLst>
          <pc:docMk/>
          <pc:sldMk cId="3221889652" sldId="266"/>
        </pc:sldMkLst>
        <pc:spChg chg="add del mod">
          <ac:chgData name="Sisindhri Devatoti" userId="df1d5b668da5f5b1" providerId="LiveId" clId="{5836B5B0-A6F2-46AF-9666-0880E47E0170}" dt="2024-06-17T07:49:10.839" v="16"/>
          <ac:spMkLst>
            <pc:docMk/>
            <pc:sldMk cId="3221889652" sldId="266"/>
            <ac:spMk id="3" creationId="{976828BB-53D8-E749-BCF4-250A0E41875B}"/>
          </ac:spMkLst>
        </pc:spChg>
        <pc:spChg chg="add del mod">
          <ac:chgData name="Sisindhri Devatoti" userId="df1d5b668da5f5b1" providerId="LiveId" clId="{5836B5B0-A6F2-46AF-9666-0880E47E0170}" dt="2024-06-17T07:55:13.405" v="814"/>
          <ac:spMkLst>
            <pc:docMk/>
            <pc:sldMk cId="3221889652" sldId="266"/>
            <ac:spMk id="4" creationId="{30895A31-CA22-E46C-9D02-7E98C1037E88}"/>
          </ac:spMkLst>
        </pc:spChg>
        <pc:spChg chg="add mod">
          <ac:chgData name="Sisindhri Devatoti" userId="df1d5b668da5f5b1" providerId="LiveId" clId="{5836B5B0-A6F2-46AF-9666-0880E47E0170}" dt="2024-06-17T07:56:18.710" v="844" actId="1076"/>
          <ac:spMkLst>
            <pc:docMk/>
            <pc:sldMk cId="3221889652" sldId="266"/>
            <ac:spMk id="5" creationId="{D2FFBE5D-8107-960B-9ACC-FAA0A9AFB9B3}"/>
          </ac:spMkLst>
        </pc:spChg>
        <pc:spChg chg="add mod">
          <ac:chgData name="Sisindhri Devatoti" userId="df1d5b668da5f5b1" providerId="LiveId" clId="{5836B5B0-A6F2-46AF-9666-0880E47E0170}" dt="2024-06-17T07:55:52.142" v="842" actId="1076"/>
          <ac:spMkLst>
            <pc:docMk/>
            <pc:sldMk cId="3221889652" sldId="266"/>
            <ac:spMk id="6" creationId="{A099E4E3-36BD-187D-958F-049656B00A95}"/>
          </ac:spMkLst>
        </pc:spChg>
        <pc:picChg chg="add mod modCrop">
          <ac:chgData name="Sisindhri Devatoti" userId="df1d5b668da5f5b1" providerId="LiveId" clId="{5836B5B0-A6F2-46AF-9666-0880E47E0170}" dt="2024-06-17T07:55:57.730" v="843" actId="14100"/>
          <ac:picMkLst>
            <pc:docMk/>
            <pc:sldMk cId="3221889652" sldId="266"/>
            <ac:picMk id="2" creationId="{55595607-9C58-297D-5263-45820B2180A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CD58F7-AC32-90F3-D1EE-7047D35D20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2D0B69-11DC-C060-A6A6-DEEE6A3EE0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A767A6-8719-4DF2-92B2-81D370A38719}" type="datetimeFigureOut">
              <a:rPr lang="en-US" smtClean="0"/>
              <a:t>6/17/2024</a:t>
            </a:fld>
            <a:endParaRPr lang="en-US"/>
          </a:p>
        </p:txBody>
      </p:sp>
      <p:sp>
        <p:nvSpPr>
          <p:cNvPr id="4" name="Footer Placeholder 3">
            <a:extLst>
              <a:ext uri="{FF2B5EF4-FFF2-40B4-BE49-F238E27FC236}">
                <a16:creationId xmlns:a16="http://schemas.microsoft.com/office/drawing/2014/main" id="{14E68217-8C49-CBFA-CC6B-0E16C24351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E2F37C-FB13-388C-23BD-6AEAE2E404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B40D9-883B-4B1D-9615-866665A90A07}" type="slidenum">
              <a:rPr lang="en-US" smtClean="0"/>
              <a:t>‹#›</a:t>
            </a:fld>
            <a:endParaRPr lang="en-US"/>
          </a:p>
        </p:txBody>
      </p:sp>
    </p:spTree>
    <p:extLst>
      <p:ext uri="{BB962C8B-B14F-4D97-AF65-F5344CB8AC3E}">
        <p14:creationId xmlns:p14="http://schemas.microsoft.com/office/powerpoint/2010/main" val="23842602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C69B7-5A51-462C-AEE0-64961B9356F1}" type="datetimeFigureOut">
              <a:rPr lang="en-US" smtClean="0"/>
              <a:t>6/17/2024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DA1B4-DE12-4357-913A-5B9DC3CDD250}" type="slidenum">
              <a:rPr lang="en-US" smtClean="0"/>
              <a:t>‹#›</a:t>
            </a:fld>
            <a:endParaRPr lang="en-US"/>
          </a:p>
        </p:txBody>
      </p:sp>
    </p:spTree>
    <p:extLst>
      <p:ext uri="{BB962C8B-B14F-4D97-AF65-F5344CB8AC3E}">
        <p14:creationId xmlns:p14="http://schemas.microsoft.com/office/powerpoint/2010/main" val="16340470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757DC6-2168-41D0-A005-521F2A700D27}" type="datetime1">
              <a:rPr lang="en-US" smtClean="0"/>
              <a:t>6/17/2024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25B0747-1A65-4633-8A32-407AA40D629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467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EBDA1-B4AC-49AE-9149-A76A7098AC59}" type="datetime1">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B0747-1A65-4633-8A32-407AA40D629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2200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C4D46-6759-4E8F-8C21-09366C868F75}" type="datetime1">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B0747-1A65-4633-8A32-407AA40D629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8906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45AD4-B5CF-4550-9477-7DF35035947C}" type="datetime1">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B0747-1A65-4633-8A32-407AA40D629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563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EC7E50-8FF4-45F7-9831-C453E007B3AF}" type="datetime1">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B0747-1A65-4633-8A32-407AA40D629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11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8EEF8-53AB-41C8-9556-6781D0730103}" type="datetime1">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B0747-1A65-4633-8A32-407AA40D629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912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2D3A02-F388-4A9E-8C8E-ADBFD688C6C2}" type="datetime1">
              <a:rPr lang="en-US" smtClean="0"/>
              <a:t>6/17/2024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5B0747-1A65-4633-8A32-407AA40D629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450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4D757E-CFD4-40B0-B405-50768A9CD350}" type="datetime1">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5B0747-1A65-4633-8A32-407AA40D629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60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D7F13-7DB2-435C-A955-C94D3BAD3985}" type="datetime1">
              <a:rPr lang="en-US" smtClean="0"/>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5B0747-1A65-4633-8A32-407AA40D6293}" type="slidenum">
              <a:rPr lang="en-US" smtClean="0"/>
              <a:t>‹#›</a:t>
            </a:fld>
            <a:endParaRPr lang="en-US"/>
          </a:p>
        </p:txBody>
      </p:sp>
    </p:spTree>
    <p:extLst>
      <p:ext uri="{BB962C8B-B14F-4D97-AF65-F5344CB8AC3E}">
        <p14:creationId xmlns:p14="http://schemas.microsoft.com/office/powerpoint/2010/main" val="3837999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78DAA-8FBC-4DDC-97FE-7CD6A150E134}" type="datetime1">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B0747-1A65-4633-8A32-407AA40D629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294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88FFCB0-1060-4463-B758-663A61F447EC}" type="datetime1">
              <a:rPr lang="en-US" smtClean="0"/>
              <a:t>6/17/2024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25B0747-1A65-4633-8A32-407AA40D629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593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E636C76-9605-4032-BFE0-72D541F7A5AB}" type="datetime1">
              <a:rPr lang="en-US" smtClean="0"/>
              <a:t>6/17/2024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25B0747-1A65-4633-8A32-407AA40D629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0392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DCAC-59E9-5179-329C-F04A0FDD1ED6}"/>
              </a:ext>
            </a:extLst>
          </p:cNvPr>
          <p:cNvSpPr>
            <a:spLocks noGrp="1"/>
          </p:cNvSpPr>
          <p:nvPr>
            <p:ph type="ctrTitle"/>
          </p:nvPr>
        </p:nvSpPr>
        <p:spPr/>
        <p:txBody>
          <a:bodyPr/>
          <a:lstStyle/>
          <a:p>
            <a:r>
              <a:rPr lang="en-US" dirty="0"/>
              <a:t>KEYLOGGER AND SECURITY</a:t>
            </a:r>
          </a:p>
        </p:txBody>
      </p:sp>
      <p:sp>
        <p:nvSpPr>
          <p:cNvPr id="3" name="Subtitle 2">
            <a:extLst>
              <a:ext uri="{FF2B5EF4-FFF2-40B4-BE49-F238E27FC236}">
                <a16:creationId xmlns:a16="http://schemas.microsoft.com/office/drawing/2014/main" id="{ACBED271-948F-2092-D1A5-D57C0805C768}"/>
              </a:ext>
            </a:extLst>
          </p:cNvPr>
          <p:cNvSpPr>
            <a:spLocks noGrp="1"/>
          </p:cNvSpPr>
          <p:nvPr>
            <p:ph type="subTitle" idx="1"/>
          </p:nvPr>
        </p:nvSpPr>
        <p:spPr/>
        <p:txBody>
          <a:bodyPr/>
          <a:lstStyle/>
          <a:p>
            <a:r>
              <a:rPr lang="en-US" b="1" dirty="0"/>
              <a:t>NAME : SISINDRI DEVATHOTI</a:t>
            </a:r>
          </a:p>
        </p:txBody>
      </p:sp>
      <p:sp>
        <p:nvSpPr>
          <p:cNvPr id="4" name="TextBox 3">
            <a:extLst>
              <a:ext uri="{FF2B5EF4-FFF2-40B4-BE49-F238E27FC236}">
                <a16:creationId xmlns:a16="http://schemas.microsoft.com/office/drawing/2014/main" id="{D89F9249-5BBD-0F68-37A2-0776638BD236}"/>
              </a:ext>
            </a:extLst>
          </p:cNvPr>
          <p:cNvSpPr txBox="1"/>
          <p:nvPr/>
        </p:nvSpPr>
        <p:spPr>
          <a:xfrm>
            <a:off x="11526252" y="6260068"/>
            <a:ext cx="665748"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3241054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684F95-A3CA-2EB5-ED2C-6FFF0B36514A}"/>
              </a:ext>
            </a:extLst>
          </p:cNvPr>
          <p:cNvPicPr>
            <a:picLocks noChangeAspect="1"/>
          </p:cNvPicPr>
          <p:nvPr/>
        </p:nvPicPr>
        <p:blipFill>
          <a:blip r:embed="rId2"/>
          <a:stretch>
            <a:fillRect/>
          </a:stretch>
        </p:blipFill>
        <p:spPr>
          <a:xfrm>
            <a:off x="6096000" y="1347538"/>
            <a:ext cx="5811431" cy="4588042"/>
          </a:xfrm>
          <a:prstGeom prst="rect">
            <a:avLst/>
          </a:prstGeom>
        </p:spPr>
      </p:pic>
      <p:sp>
        <p:nvSpPr>
          <p:cNvPr id="3" name="Text 4">
            <a:extLst>
              <a:ext uri="{FF2B5EF4-FFF2-40B4-BE49-F238E27FC236}">
                <a16:creationId xmlns:a16="http://schemas.microsoft.com/office/drawing/2014/main" id="{4D248505-F3E3-6532-9B9F-15B3654D5A8E}"/>
              </a:ext>
            </a:extLst>
          </p:cNvPr>
          <p:cNvSpPr/>
          <p:nvPr/>
        </p:nvSpPr>
        <p:spPr>
          <a:xfrm>
            <a:off x="457200" y="1347538"/>
            <a:ext cx="5638800" cy="4588042"/>
          </a:xfrm>
          <a:prstGeom prst="rect">
            <a:avLst/>
          </a:prstGeom>
          <a:noFill/>
          <a:ln/>
        </p:spPr>
        <p:txBody>
          <a:bodyPr wrap="square" rtlCol="0" anchor="t"/>
          <a:lstStyle/>
          <a:p>
            <a:r>
              <a:rPr lang="en-US" sz="2000" b="1" dirty="0">
                <a:solidFill>
                  <a:srgbClr val="222222"/>
                </a:solidFill>
                <a:latin typeface="Lucida Grande" pitchFamily="34" charset="0"/>
                <a:ea typeface="Lucida Grande" pitchFamily="34" charset="-122"/>
                <a:cs typeface="Lucida Grande" pitchFamily="34" charset="-120"/>
              </a:rPr>
              <a:t>Obtain Consent: Always obtain consent before deploying keyloggers for monitoring purposes to maintain ethical standards.</a:t>
            </a:r>
            <a:endParaRPr lang="en-US" sz="2000" b="1" dirty="0"/>
          </a:p>
          <a:p>
            <a:endParaRPr lang="en-US" sz="2000" b="1" dirty="0"/>
          </a:p>
          <a:p>
            <a:r>
              <a:rPr lang="en-US" sz="2000" b="1" dirty="0">
                <a:solidFill>
                  <a:srgbClr val="222222"/>
                </a:solidFill>
                <a:latin typeface="Lucida Grande" pitchFamily="34" charset="0"/>
                <a:ea typeface="Lucida Grande" pitchFamily="34" charset="-122"/>
                <a:cs typeface="Lucida Grande" pitchFamily="34" charset="-120"/>
              </a:rPr>
              <a:t>Secure Data Storage: Encrypt captured data and implement robust security measures to protect sensitive information from unauthorized access.</a:t>
            </a:r>
            <a:endParaRPr lang="en-US" sz="2000" b="1" dirty="0"/>
          </a:p>
          <a:p>
            <a:endParaRPr lang="en-US" sz="2000" b="1" dirty="0"/>
          </a:p>
          <a:p>
            <a:r>
              <a:rPr lang="en-US" sz="2000" b="1" dirty="0">
                <a:solidFill>
                  <a:srgbClr val="222222"/>
                </a:solidFill>
                <a:latin typeface="Lucida Grande" pitchFamily="34" charset="0"/>
                <a:ea typeface="Lucida Grande" pitchFamily="34" charset="-122"/>
                <a:cs typeface="Lucida Grande" pitchFamily="34" charset="-120"/>
              </a:rPr>
              <a:t>Regular Auditing: Conduct regular audits of keylogger usage to ensure compliance with legal regulations and ethical guidelines.</a:t>
            </a:r>
            <a:endParaRPr lang="en-US" sz="2000" b="1" dirty="0"/>
          </a:p>
        </p:txBody>
      </p:sp>
      <p:sp>
        <p:nvSpPr>
          <p:cNvPr id="4" name="Text 3">
            <a:extLst>
              <a:ext uri="{FF2B5EF4-FFF2-40B4-BE49-F238E27FC236}">
                <a16:creationId xmlns:a16="http://schemas.microsoft.com/office/drawing/2014/main" id="{D0C357F5-CDA3-2954-5CFC-2D5A62ABA8CA}"/>
              </a:ext>
            </a:extLst>
          </p:cNvPr>
          <p:cNvSpPr/>
          <p:nvPr/>
        </p:nvSpPr>
        <p:spPr>
          <a:xfrm>
            <a:off x="457200" y="228600"/>
            <a:ext cx="8229600" cy="822960"/>
          </a:xfrm>
          <a:prstGeom prst="rect">
            <a:avLst/>
          </a:prstGeom>
          <a:noFill/>
          <a:ln/>
        </p:spPr>
        <p:txBody>
          <a:bodyPr wrap="square" rtlCol="0" anchor="ctr"/>
          <a:lstStyle/>
          <a:p>
            <a:r>
              <a:rPr lang="en-US" sz="2800" b="1" dirty="0">
                <a:latin typeface="Lucida Grande" pitchFamily="34" charset="0"/>
                <a:ea typeface="Lucida Grande" pitchFamily="34" charset="-122"/>
                <a:cs typeface="Lucida Grande" pitchFamily="34" charset="-120"/>
              </a:rPr>
              <a:t>Best Practices for Using Keyloggers in a Security Context</a:t>
            </a:r>
            <a:endParaRPr lang="en-US" sz="2800" dirty="0"/>
          </a:p>
        </p:txBody>
      </p:sp>
      <p:sp>
        <p:nvSpPr>
          <p:cNvPr id="5" name="TextBox 4">
            <a:extLst>
              <a:ext uri="{FF2B5EF4-FFF2-40B4-BE49-F238E27FC236}">
                <a16:creationId xmlns:a16="http://schemas.microsoft.com/office/drawing/2014/main" id="{513C0683-777B-D099-60FC-719BE432330D}"/>
              </a:ext>
            </a:extLst>
          </p:cNvPr>
          <p:cNvSpPr txBox="1"/>
          <p:nvPr/>
        </p:nvSpPr>
        <p:spPr>
          <a:xfrm>
            <a:off x="11526252" y="6260068"/>
            <a:ext cx="665748" cy="461665"/>
          </a:xfrm>
          <a:prstGeom prst="rect">
            <a:avLst/>
          </a:prstGeom>
          <a:noFill/>
        </p:spPr>
        <p:txBody>
          <a:bodyPr wrap="square" rtlCol="0">
            <a:spAutoFit/>
          </a:bodyPr>
          <a:lstStyle/>
          <a:p>
            <a:r>
              <a:rPr lang="en-US" sz="2400" dirty="0"/>
              <a:t>9</a:t>
            </a:r>
          </a:p>
        </p:txBody>
      </p:sp>
    </p:spTree>
    <p:extLst>
      <p:ext uri="{BB962C8B-B14F-4D97-AF65-F5344CB8AC3E}">
        <p14:creationId xmlns:p14="http://schemas.microsoft.com/office/powerpoint/2010/main" val="123382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85116-C056-2C52-09D5-22E1D7FCED32}"/>
              </a:ext>
            </a:extLst>
          </p:cNvPr>
          <p:cNvSpPr txBox="1"/>
          <p:nvPr/>
        </p:nvSpPr>
        <p:spPr>
          <a:xfrm>
            <a:off x="11526252" y="6260068"/>
            <a:ext cx="665748" cy="461665"/>
          </a:xfrm>
          <a:prstGeom prst="rect">
            <a:avLst/>
          </a:prstGeom>
          <a:noFill/>
        </p:spPr>
        <p:txBody>
          <a:bodyPr wrap="square" rtlCol="0">
            <a:spAutoFit/>
          </a:bodyPr>
          <a:lstStyle/>
          <a:p>
            <a:r>
              <a:rPr lang="en-US" sz="2400" dirty="0"/>
              <a:t>10</a:t>
            </a:r>
          </a:p>
        </p:txBody>
      </p:sp>
      <p:pic>
        <p:nvPicPr>
          <p:cNvPr id="4" name="Picture 3">
            <a:extLst>
              <a:ext uri="{FF2B5EF4-FFF2-40B4-BE49-F238E27FC236}">
                <a16:creationId xmlns:a16="http://schemas.microsoft.com/office/drawing/2014/main" id="{A4970834-EABE-9850-DB5F-99352CBB648A}"/>
              </a:ext>
            </a:extLst>
          </p:cNvPr>
          <p:cNvPicPr>
            <a:picLocks noChangeAspect="1"/>
          </p:cNvPicPr>
          <p:nvPr/>
        </p:nvPicPr>
        <p:blipFill>
          <a:blip r:embed="rId2"/>
          <a:stretch>
            <a:fillRect/>
          </a:stretch>
        </p:blipFill>
        <p:spPr>
          <a:xfrm>
            <a:off x="6096001" y="1347537"/>
            <a:ext cx="5763126" cy="4491789"/>
          </a:xfrm>
          <a:prstGeom prst="rect">
            <a:avLst/>
          </a:prstGeom>
        </p:spPr>
      </p:pic>
      <p:sp>
        <p:nvSpPr>
          <p:cNvPr id="5" name="Text 4">
            <a:extLst>
              <a:ext uri="{FF2B5EF4-FFF2-40B4-BE49-F238E27FC236}">
                <a16:creationId xmlns:a16="http://schemas.microsoft.com/office/drawing/2014/main" id="{2870335E-6A98-CCA1-25B4-A710157462E7}"/>
              </a:ext>
            </a:extLst>
          </p:cNvPr>
          <p:cNvSpPr/>
          <p:nvPr/>
        </p:nvSpPr>
        <p:spPr>
          <a:xfrm>
            <a:off x="457200" y="1347536"/>
            <a:ext cx="5638800" cy="4491789"/>
          </a:xfrm>
          <a:prstGeom prst="rect">
            <a:avLst/>
          </a:prstGeom>
          <a:noFill/>
          <a:ln/>
        </p:spPr>
        <p:txBody>
          <a:bodyPr wrap="square" rtlCol="0" anchor="t"/>
          <a:lstStyle/>
          <a:p>
            <a:r>
              <a:rPr lang="en-US" sz="2000" b="1" dirty="0">
                <a:solidFill>
                  <a:srgbClr val="222222"/>
                </a:solidFill>
                <a:latin typeface="Lucida Grande" pitchFamily="34" charset="0"/>
                <a:ea typeface="Lucida Grande" pitchFamily="34" charset="-122"/>
                <a:cs typeface="Lucida Grande" pitchFamily="34" charset="-120"/>
              </a:rPr>
              <a:t>Keyloggers can be valuable tools for security and monitoring purposes, but they also pose privacy and ethical concerns.</a:t>
            </a:r>
            <a:endParaRPr lang="en-US" sz="2000" b="1" dirty="0"/>
          </a:p>
          <a:p>
            <a:endParaRPr lang="en-US" sz="2000" b="1" dirty="0"/>
          </a:p>
          <a:p>
            <a:r>
              <a:rPr lang="en-US" sz="2000" b="1" dirty="0">
                <a:solidFill>
                  <a:srgbClr val="222222"/>
                </a:solidFill>
                <a:latin typeface="Lucida Grande" pitchFamily="34" charset="0"/>
                <a:ea typeface="Lucida Grande" pitchFamily="34" charset="-122"/>
                <a:cs typeface="Lucida Grande" pitchFamily="34" charset="-120"/>
              </a:rPr>
              <a:t>It is essential to weigh the advantages and disadvantages of using keyloggers and implement them responsibly to maintain a balance between security and privacy.</a:t>
            </a:r>
            <a:endParaRPr lang="en-US" sz="2000" b="1" dirty="0"/>
          </a:p>
          <a:p>
            <a:endParaRPr lang="en-US" sz="2000" b="1" dirty="0"/>
          </a:p>
          <a:p>
            <a:r>
              <a:rPr lang="en-US" sz="2000" b="1" dirty="0">
                <a:solidFill>
                  <a:srgbClr val="222222"/>
                </a:solidFill>
                <a:latin typeface="Lucida Grande" pitchFamily="34" charset="0"/>
                <a:ea typeface="Lucida Grande" pitchFamily="34" charset="-122"/>
                <a:cs typeface="Lucida Grande" pitchFamily="34" charset="-120"/>
              </a:rPr>
              <a:t>By following best practices and security measures, keyloggers can be effectively utilized to enhance cybersecurity efforts while respecting individual privacy rights.</a:t>
            </a:r>
          </a:p>
          <a:p>
            <a:endParaRPr lang="en-US" sz="2000" b="1" dirty="0">
              <a:solidFill>
                <a:srgbClr val="222222"/>
              </a:solidFill>
              <a:latin typeface="Lucida Grande" pitchFamily="34" charset="0"/>
              <a:ea typeface="Lucida Grande" pitchFamily="34" charset="-122"/>
            </a:endParaRPr>
          </a:p>
          <a:p>
            <a:r>
              <a:rPr lang="it-IT" sz="2000" b="1" dirty="0"/>
              <a:t>Contact : https://github.com/sisindri3108</a:t>
            </a:r>
          </a:p>
          <a:p>
            <a:endParaRPr lang="it-IT" sz="2000" b="1" dirty="0"/>
          </a:p>
          <a:p>
            <a:endParaRPr lang="it-IT" sz="2000" b="1" dirty="0"/>
          </a:p>
          <a:p>
            <a:endParaRPr lang="en-US" sz="2000" b="1" dirty="0"/>
          </a:p>
        </p:txBody>
      </p:sp>
      <p:sp>
        <p:nvSpPr>
          <p:cNvPr id="6" name="Text 3">
            <a:extLst>
              <a:ext uri="{FF2B5EF4-FFF2-40B4-BE49-F238E27FC236}">
                <a16:creationId xmlns:a16="http://schemas.microsoft.com/office/drawing/2014/main" id="{70D551D8-7657-88DE-EC76-97F5F7AD7CF6}"/>
              </a:ext>
            </a:extLst>
          </p:cNvPr>
          <p:cNvSpPr/>
          <p:nvPr/>
        </p:nvSpPr>
        <p:spPr>
          <a:xfrm>
            <a:off x="457200" y="228600"/>
            <a:ext cx="8229600" cy="822960"/>
          </a:xfrm>
          <a:prstGeom prst="rect">
            <a:avLst/>
          </a:prstGeom>
          <a:noFill/>
          <a:ln/>
        </p:spPr>
        <p:txBody>
          <a:bodyPr wrap="square" rtlCol="0" anchor="ctr"/>
          <a:lstStyle/>
          <a:p>
            <a:r>
              <a:rPr lang="en-US" sz="2800" b="1" dirty="0">
                <a:latin typeface="Lucida Grande" pitchFamily="34" charset="0"/>
                <a:ea typeface="Lucida Grande" pitchFamily="34" charset="-122"/>
                <a:cs typeface="Lucida Grande" pitchFamily="34" charset="-120"/>
              </a:rPr>
              <a:t>Conclusion</a:t>
            </a:r>
          </a:p>
        </p:txBody>
      </p:sp>
    </p:spTree>
    <p:extLst>
      <p:ext uri="{BB962C8B-B14F-4D97-AF65-F5344CB8AC3E}">
        <p14:creationId xmlns:p14="http://schemas.microsoft.com/office/powerpoint/2010/main" val="388265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4">
            <a:extLst>
              <a:ext uri="{FF2B5EF4-FFF2-40B4-BE49-F238E27FC236}">
                <a16:creationId xmlns:a16="http://schemas.microsoft.com/office/drawing/2014/main" id="{521D335B-E747-1B3B-2B4B-706398D78C93}"/>
              </a:ext>
            </a:extLst>
          </p:cNvPr>
          <p:cNvSpPr/>
          <p:nvPr/>
        </p:nvSpPr>
        <p:spPr>
          <a:xfrm>
            <a:off x="296779" y="1051560"/>
            <a:ext cx="5638800" cy="4130040"/>
          </a:xfrm>
          <a:prstGeom prst="rect">
            <a:avLst/>
          </a:prstGeom>
          <a:noFill/>
          <a:ln/>
        </p:spPr>
        <p:txBody>
          <a:bodyPr wrap="square" rtlCol="0" anchor="t"/>
          <a:lstStyle/>
          <a:p>
            <a:r>
              <a:rPr lang="en-US" sz="2400" b="1" dirty="0">
                <a:solidFill>
                  <a:srgbClr val="222222"/>
                </a:solidFill>
                <a:effectLst>
                  <a:outerShdw blurRad="38100" dist="38100" dir="2700000" algn="tl">
                    <a:srgbClr val="000000">
                      <a:alpha val="43137"/>
                    </a:srgbClr>
                  </a:outerShdw>
                </a:effectLst>
                <a:ea typeface="Lucida Grande" pitchFamily="34" charset="-122"/>
                <a:cs typeface="Lucida Grande" pitchFamily="34" charset="-120"/>
              </a:rPr>
              <a:t>Keyloggers are software programs or hardware devices used to track and record keystrokes on a computer.</a:t>
            </a:r>
            <a:endParaRPr lang="en-US" sz="2400" b="1" dirty="0">
              <a:effectLst>
                <a:outerShdw blurRad="38100" dist="38100" dir="2700000" algn="tl">
                  <a:srgbClr val="000000">
                    <a:alpha val="43137"/>
                  </a:srgbClr>
                </a:outerShdw>
              </a:effectLst>
            </a:endParaRPr>
          </a:p>
          <a:p>
            <a:endParaRPr lang="en-US" sz="2400" b="1" dirty="0"/>
          </a:p>
          <a:p>
            <a:r>
              <a:rPr lang="en-US" sz="2400" b="1" dirty="0">
                <a:solidFill>
                  <a:srgbClr val="222222"/>
                </a:solidFill>
                <a:effectLst>
                  <a:outerShdw blurRad="38100" dist="38100" dir="2700000" algn="tl">
                    <a:srgbClr val="000000">
                      <a:alpha val="43137"/>
                    </a:srgbClr>
                  </a:outerShdw>
                </a:effectLst>
                <a:ea typeface="Lucida Grande" pitchFamily="34" charset="-122"/>
                <a:cs typeface="Lucida Grande" pitchFamily="34" charset="-120"/>
              </a:rPr>
              <a:t>They can be used for legitimate purposes such as monitoring employee productivity or parental control.</a:t>
            </a:r>
            <a:endParaRPr lang="en-US" sz="2400" b="1" dirty="0">
              <a:effectLst>
                <a:outerShdw blurRad="38100" dist="38100" dir="2700000" algn="tl">
                  <a:srgbClr val="000000">
                    <a:alpha val="43137"/>
                  </a:srgbClr>
                </a:outerShdw>
              </a:effectLst>
            </a:endParaRPr>
          </a:p>
          <a:p>
            <a:endParaRPr lang="en-US" sz="2400" b="1" dirty="0">
              <a:effectLst>
                <a:outerShdw blurRad="38100" dist="38100" dir="2700000" algn="tl">
                  <a:srgbClr val="000000">
                    <a:alpha val="43137"/>
                  </a:srgbClr>
                </a:outerShdw>
              </a:effectLst>
            </a:endParaRPr>
          </a:p>
          <a:p>
            <a:r>
              <a:rPr lang="en-US" sz="2400" b="1" dirty="0">
                <a:solidFill>
                  <a:srgbClr val="222222"/>
                </a:solidFill>
                <a:effectLst>
                  <a:outerShdw blurRad="38100" dist="38100" dir="2700000" algn="tl">
                    <a:srgbClr val="000000">
                      <a:alpha val="43137"/>
                    </a:srgbClr>
                  </a:outerShdw>
                </a:effectLst>
                <a:ea typeface="Lucida Grande" pitchFamily="34" charset="-122"/>
                <a:cs typeface="Lucida Grande" pitchFamily="34" charset="-120"/>
              </a:rPr>
              <a:t>However, keyloggers can also be used maliciously to steal sensitive information like passwords and credit card details.</a:t>
            </a:r>
            <a:endParaRPr lang="en-US" sz="2400" b="1" dirty="0">
              <a:effectLst>
                <a:outerShdw blurRad="38100" dist="38100" dir="2700000" algn="tl">
                  <a:srgbClr val="000000">
                    <a:alpha val="43137"/>
                  </a:srgbClr>
                </a:outerShdw>
              </a:effectLst>
            </a:endParaRPr>
          </a:p>
        </p:txBody>
      </p:sp>
      <p:pic>
        <p:nvPicPr>
          <p:cNvPr id="3" name="Image 0" descr="https://search-letsfade-com.herokuapp.com/proxy?url=https://www.enterprisenetworkingplanet.com/wp-content/uploads/2023/03/what-is-a-keylogger.png">
            <a:extLst>
              <a:ext uri="{FF2B5EF4-FFF2-40B4-BE49-F238E27FC236}">
                <a16:creationId xmlns:a16="http://schemas.microsoft.com/office/drawing/2014/main" id="{FBF148DB-05AF-4D99-A18B-862B14E37010}"/>
              </a:ext>
            </a:extLst>
          </p:cNvPr>
          <p:cNvPicPr>
            <a:picLocks noChangeAspect="1"/>
          </p:cNvPicPr>
          <p:nvPr/>
        </p:nvPicPr>
        <p:blipFill>
          <a:blip r:embed="rId2"/>
          <a:stretch>
            <a:fillRect/>
          </a:stretch>
        </p:blipFill>
        <p:spPr>
          <a:xfrm>
            <a:off x="6416842" y="1143000"/>
            <a:ext cx="5109411" cy="4038600"/>
          </a:xfrm>
          <a:prstGeom prst="rect">
            <a:avLst/>
          </a:prstGeom>
        </p:spPr>
      </p:pic>
      <p:sp>
        <p:nvSpPr>
          <p:cNvPr id="4" name="Text 3">
            <a:extLst>
              <a:ext uri="{FF2B5EF4-FFF2-40B4-BE49-F238E27FC236}">
                <a16:creationId xmlns:a16="http://schemas.microsoft.com/office/drawing/2014/main" id="{A1FF8BDB-6281-37DC-05E1-0D7BEA46F243}"/>
              </a:ext>
            </a:extLst>
          </p:cNvPr>
          <p:cNvSpPr/>
          <p:nvPr/>
        </p:nvSpPr>
        <p:spPr>
          <a:xfrm>
            <a:off x="457199" y="228600"/>
            <a:ext cx="11069053" cy="822960"/>
          </a:xfrm>
          <a:prstGeom prst="rect">
            <a:avLst/>
          </a:prstGeom>
          <a:noFill/>
          <a:ln/>
        </p:spPr>
        <p:txBody>
          <a:bodyPr wrap="square" rtlCol="0" anchor="ctr"/>
          <a:lstStyle/>
          <a:p>
            <a:r>
              <a:rPr lang="en-US" sz="2800" b="1" dirty="0">
                <a:latin typeface="Lucida Grande" pitchFamily="34" charset="0"/>
                <a:ea typeface="Lucida Grande" pitchFamily="34" charset="-122"/>
                <a:cs typeface="Lucida Grande" pitchFamily="34" charset="-120"/>
              </a:rPr>
              <a:t>Introduction to Keyloggers and Security</a:t>
            </a:r>
            <a:endParaRPr lang="en-US" sz="2800" b="1" dirty="0"/>
          </a:p>
        </p:txBody>
      </p:sp>
      <p:sp>
        <p:nvSpPr>
          <p:cNvPr id="6" name="TextBox 5">
            <a:extLst>
              <a:ext uri="{FF2B5EF4-FFF2-40B4-BE49-F238E27FC236}">
                <a16:creationId xmlns:a16="http://schemas.microsoft.com/office/drawing/2014/main" id="{98B0D73D-08A0-5340-0275-B6408CA96875}"/>
              </a:ext>
            </a:extLst>
          </p:cNvPr>
          <p:cNvSpPr txBox="1"/>
          <p:nvPr/>
        </p:nvSpPr>
        <p:spPr>
          <a:xfrm>
            <a:off x="11526252" y="6260068"/>
            <a:ext cx="665748"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73729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3">
            <a:extLst>
              <a:ext uri="{FF2B5EF4-FFF2-40B4-BE49-F238E27FC236}">
                <a16:creationId xmlns:a16="http://schemas.microsoft.com/office/drawing/2014/main" id="{7C6AC8D7-8D93-735A-5FDA-8D495162EC57}"/>
              </a:ext>
            </a:extLst>
          </p:cNvPr>
          <p:cNvSpPr/>
          <p:nvPr/>
        </p:nvSpPr>
        <p:spPr>
          <a:xfrm>
            <a:off x="457200" y="228600"/>
            <a:ext cx="8229600" cy="822960"/>
          </a:xfrm>
          <a:prstGeom prst="rect">
            <a:avLst/>
          </a:prstGeom>
          <a:noFill/>
          <a:ln/>
        </p:spPr>
        <p:txBody>
          <a:bodyPr wrap="square" rtlCol="0" anchor="ctr"/>
          <a:lstStyle/>
          <a:p>
            <a:r>
              <a:rPr lang="en-US" sz="2800" b="1" dirty="0">
                <a:latin typeface="Lucida Grande" pitchFamily="34" charset="0"/>
                <a:ea typeface="Lucida Grande" pitchFamily="34" charset="-122"/>
                <a:cs typeface="Lucida Grande" pitchFamily="34" charset="-120"/>
              </a:rPr>
              <a:t>Types of Keyloggers</a:t>
            </a:r>
            <a:endParaRPr lang="en-US" sz="2800" b="1" dirty="0"/>
          </a:p>
        </p:txBody>
      </p:sp>
      <p:pic>
        <p:nvPicPr>
          <p:cNvPr id="3" name="Image 0" descr="https://search-letsfade-com.herokuapp.com/proxy?url=https://www.enterprisenetworkingplanet.com/wp-content/uploads/2023/03/what-is-a-keylogger.png">
            <a:extLst>
              <a:ext uri="{FF2B5EF4-FFF2-40B4-BE49-F238E27FC236}">
                <a16:creationId xmlns:a16="http://schemas.microsoft.com/office/drawing/2014/main" id="{3A4B0D55-C406-AB00-A75E-CF4C2A5A556D}"/>
              </a:ext>
            </a:extLst>
          </p:cNvPr>
          <p:cNvPicPr>
            <a:picLocks noChangeAspect="1"/>
          </p:cNvPicPr>
          <p:nvPr/>
        </p:nvPicPr>
        <p:blipFill>
          <a:blip r:embed="rId2"/>
          <a:stretch>
            <a:fillRect/>
          </a:stretch>
        </p:blipFill>
        <p:spPr>
          <a:xfrm>
            <a:off x="6096000" y="1608220"/>
            <a:ext cx="5382126" cy="4134853"/>
          </a:xfrm>
          <a:prstGeom prst="rect">
            <a:avLst/>
          </a:prstGeom>
        </p:spPr>
      </p:pic>
      <p:sp>
        <p:nvSpPr>
          <p:cNvPr id="4" name="Text 4">
            <a:extLst>
              <a:ext uri="{FF2B5EF4-FFF2-40B4-BE49-F238E27FC236}">
                <a16:creationId xmlns:a16="http://schemas.microsoft.com/office/drawing/2014/main" id="{EA66C9E4-52CF-9988-2B32-F9A005B8F1A5}"/>
              </a:ext>
            </a:extLst>
          </p:cNvPr>
          <p:cNvSpPr/>
          <p:nvPr/>
        </p:nvSpPr>
        <p:spPr>
          <a:xfrm>
            <a:off x="457200" y="1142999"/>
            <a:ext cx="5638800" cy="4600073"/>
          </a:xfrm>
          <a:prstGeom prst="rect">
            <a:avLst/>
          </a:prstGeom>
          <a:noFill/>
          <a:ln/>
        </p:spPr>
        <p:txBody>
          <a:bodyPr wrap="square" rtlCol="0" anchor="t"/>
          <a:lstStyle/>
          <a:p>
            <a:r>
              <a:rPr lang="en-US" sz="2400" b="1" dirty="0">
                <a:solidFill>
                  <a:srgbClr val="222222"/>
                </a:solidFill>
                <a:latin typeface="Lucida Grande" pitchFamily="34" charset="0"/>
                <a:ea typeface="Lucida Grande" pitchFamily="34" charset="-122"/>
                <a:cs typeface="Lucida Grande" pitchFamily="34" charset="-120"/>
              </a:rPr>
              <a:t>Software Keyloggers: Installed on a computer without the user's knowledge, can be detected and removed by antivirus programs.</a:t>
            </a:r>
            <a:endParaRPr lang="en-US" sz="2400" b="1" dirty="0"/>
          </a:p>
          <a:p>
            <a:endParaRPr lang="en-US" sz="2400" b="1" dirty="0"/>
          </a:p>
          <a:p>
            <a:r>
              <a:rPr lang="en-US" sz="2400" b="1" dirty="0">
                <a:solidFill>
                  <a:srgbClr val="222222"/>
                </a:solidFill>
                <a:latin typeface="Lucida Grande" pitchFamily="34" charset="0"/>
                <a:ea typeface="Lucida Grande" pitchFamily="34" charset="-122"/>
                <a:cs typeface="Lucida Grande" pitchFamily="34" charset="-120"/>
              </a:rPr>
              <a:t>Hardware Keyloggers: Physical devices inserted between the keyboard and computer, difficult to detect but require physical access.</a:t>
            </a:r>
            <a:endParaRPr lang="en-US" sz="2400" b="1" dirty="0"/>
          </a:p>
          <a:p>
            <a:endParaRPr lang="en-US" sz="2400" b="1" dirty="0"/>
          </a:p>
          <a:p>
            <a:r>
              <a:rPr lang="en-US" sz="2400" b="1" dirty="0">
                <a:solidFill>
                  <a:srgbClr val="222222"/>
                </a:solidFill>
                <a:latin typeface="Lucida Grande" pitchFamily="34" charset="0"/>
                <a:ea typeface="Lucida Grande" pitchFamily="34" charset="-122"/>
                <a:cs typeface="Lucida Grande" pitchFamily="34" charset="-120"/>
              </a:rPr>
              <a:t>Wireless Keyloggers: Similar to hardware keyloggers but transmit data wirelessly, also hard to detect.</a:t>
            </a:r>
            <a:endParaRPr lang="en-US" sz="2400" b="1" dirty="0"/>
          </a:p>
        </p:txBody>
      </p:sp>
      <p:sp>
        <p:nvSpPr>
          <p:cNvPr id="5" name="TextBox 4">
            <a:extLst>
              <a:ext uri="{FF2B5EF4-FFF2-40B4-BE49-F238E27FC236}">
                <a16:creationId xmlns:a16="http://schemas.microsoft.com/office/drawing/2014/main" id="{F934627C-C166-820F-E903-B2517ED61707}"/>
              </a:ext>
            </a:extLst>
          </p:cNvPr>
          <p:cNvSpPr txBox="1"/>
          <p:nvPr/>
        </p:nvSpPr>
        <p:spPr>
          <a:xfrm>
            <a:off x="11526252" y="6260068"/>
            <a:ext cx="665748"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17845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search-letsfade-com.herokuapp.com/proxy?url=https://www.hrmware.com/blog/wp-content/uploads/2021/06/Benefits-of-Employee-Activity-Monitoring.jpg">
            <a:extLst>
              <a:ext uri="{FF2B5EF4-FFF2-40B4-BE49-F238E27FC236}">
                <a16:creationId xmlns:a16="http://schemas.microsoft.com/office/drawing/2014/main" id="{2B229A5B-DD73-59C9-8DB0-79B14163F054}"/>
              </a:ext>
            </a:extLst>
          </p:cNvPr>
          <p:cNvPicPr>
            <a:picLocks noChangeAspect="1"/>
          </p:cNvPicPr>
          <p:nvPr/>
        </p:nvPicPr>
        <p:blipFill>
          <a:blip r:embed="rId2"/>
          <a:stretch>
            <a:fillRect/>
          </a:stretch>
        </p:blipFill>
        <p:spPr>
          <a:xfrm>
            <a:off x="6096000" y="1281363"/>
            <a:ext cx="5622758" cy="4557963"/>
          </a:xfrm>
          <a:prstGeom prst="rect">
            <a:avLst/>
          </a:prstGeom>
        </p:spPr>
      </p:pic>
      <p:sp>
        <p:nvSpPr>
          <p:cNvPr id="3" name="Text 4">
            <a:extLst>
              <a:ext uri="{FF2B5EF4-FFF2-40B4-BE49-F238E27FC236}">
                <a16:creationId xmlns:a16="http://schemas.microsoft.com/office/drawing/2014/main" id="{92DB917C-0DF0-7552-6C9C-61567DC824DE}"/>
              </a:ext>
            </a:extLst>
          </p:cNvPr>
          <p:cNvSpPr/>
          <p:nvPr/>
        </p:nvSpPr>
        <p:spPr>
          <a:xfrm>
            <a:off x="457200" y="1281363"/>
            <a:ext cx="5638799" cy="4295274"/>
          </a:xfrm>
          <a:prstGeom prst="rect">
            <a:avLst/>
          </a:prstGeom>
          <a:noFill/>
          <a:ln/>
        </p:spPr>
        <p:txBody>
          <a:bodyPr wrap="square" rtlCol="0" anchor="t"/>
          <a:lstStyle/>
          <a:p>
            <a:r>
              <a:rPr lang="en-US" sz="2400" b="1" dirty="0">
                <a:solidFill>
                  <a:srgbClr val="222222"/>
                </a:solidFill>
                <a:latin typeface="Lucida Grande" pitchFamily="34" charset="0"/>
                <a:ea typeface="Lucida Grande" pitchFamily="34" charset="-122"/>
                <a:cs typeface="Lucida Grande" pitchFamily="34" charset="-120"/>
              </a:rPr>
              <a:t>Monitoring Employee Activity: Helps employers track productivity and detect any unauthorized activities.</a:t>
            </a:r>
            <a:endParaRPr lang="en-US" sz="2400" b="1" dirty="0"/>
          </a:p>
          <a:p>
            <a:endParaRPr lang="en-US" sz="2400" b="1" dirty="0"/>
          </a:p>
          <a:p>
            <a:r>
              <a:rPr lang="en-US" sz="2400" b="1" dirty="0">
                <a:solidFill>
                  <a:srgbClr val="222222"/>
                </a:solidFill>
                <a:latin typeface="Lucida Grande" pitchFamily="34" charset="0"/>
                <a:ea typeface="Lucida Grande" pitchFamily="34" charset="-122"/>
                <a:cs typeface="Lucida Grande" pitchFamily="34" charset="-120"/>
              </a:rPr>
              <a:t>Parental Control: Allows parents to monitor their children's online activities and protect them from potential dangers.</a:t>
            </a:r>
            <a:endParaRPr lang="en-US" sz="2400" b="1" dirty="0"/>
          </a:p>
          <a:p>
            <a:endParaRPr lang="en-US" sz="2400" b="1" dirty="0"/>
          </a:p>
          <a:p>
            <a:r>
              <a:rPr lang="en-US" sz="2400" b="1" dirty="0">
                <a:solidFill>
                  <a:srgbClr val="222222"/>
                </a:solidFill>
                <a:latin typeface="Lucida Grande" pitchFamily="34" charset="0"/>
                <a:ea typeface="Lucida Grande" pitchFamily="34" charset="-122"/>
                <a:cs typeface="Lucida Grande" pitchFamily="34" charset="-120"/>
              </a:rPr>
              <a:t>Investigative Purposes: Law enforcement agencies use keyloggers to gather evidence in criminal investigations.</a:t>
            </a:r>
            <a:endParaRPr lang="en-US" sz="2400" b="1" dirty="0"/>
          </a:p>
        </p:txBody>
      </p:sp>
      <p:sp>
        <p:nvSpPr>
          <p:cNvPr id="4" name="Text 3">
            <a:extLst>
              <a:ext uri="{FF2B5EF4-FFF2-40B4-BE49-F238E27FC236}">
                <a16:creationId xmlns:a16="http://schemas.microsoft.com/office/drawing/2014/main" id="{9E2FA018-EFD8-939C-81D7-AE74A1EBCA72}"/>
              </a:ext>
            </a:extLst>
          </p:cNvPr>
          <p:cNvSpPr/>
          <p:nvPr/>
        </p:nvSpPr>
        <p:spPr>
          <a:xfrm>
            <a:off x="457200" y="228600"/>
            <a:ext cx="8229600" cy="822960"/>
          </a:xfrm>
          <a:prstGeom prst="rect">
            <a:avLst/>
          </a:prstGeom>
          <a:noFill/>
          <a:ln/>
        </p:spPr>
        <p:txBody>
          <a:bodyPr wrap="square" rtlCol="0" anchor="ctr"/>
          <a:lstStyle/>
          <a:p>
            <a:r>
              <a:rPr lang="en-US" sz="2800" b="1" dirty="0">
                <a:latin typeface="Lucida Grande" pitchFamily="34" charset="0"/>
                <a:ea typeface="Lucida Grande" pitchFamily="34" charset="-122"/>
                <a:cs typeface="Lucida Grande" pitchFamily="34" charset="-120"/>
              </a:rPr>
              <a:t>Advantages of Using Keyloggers for Security</a:t>
            </a:r>
            <a:endParaRPr lang="en-US" sz="2800" dirty="0"/>
          </a:p>
        </p:txBody>
      </p:sp>
      <p:sp>
        <p:nvSpPr>
          <p:cNvPr id="5" name="TextBox 4">
            <a:extLst>
              <a:ext uri="{FF2B5EF4-FFF2-40B4-BE49-F238E27FC236}">
                <a16:creationId xmlns:a16="http://schemas.microsoft.com/office/drawing/2014/main" id="{22E08639-968C-7E05-A3DB-9A6CA48B2E46}"/>
              </a:ext>
            </a:extLst>
          </p:cNvPr>
          <p:cNvSpPr txBox="1"/>
          <p:nvPr/>
        </p:nvSpPr>
        <p:spPr>
          <a:xfrm>
            <a:off x="11526252" y="6260068"/>
            <a:ext cx="665748"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246448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9782E6-D493-B349-F972-CAD1A94D3061}"/>
              </a:ext>
            </a:extLst>
          </p:cNvPr>
          <p:cNvPicPr>
            <a:picLocks noChangeAspect="1"/>
          </p:cNvPicPr>
          <p:nvPr/>
        </p:nvPicPr>
        <p:blipFill>
          <a:blip r:embed="rId2"/>
          <a:stretch>
            <a:fillRect/>
          </a:stretch>
        </p:blipFill>
        <p:spPr>
          <a:xfrm>
            <a:off x="6096001" y="1014664"/>
            <a:ext cx="5795388" cy="4872789"/>
          </a:xfrm>
          <a:prstGeom prst="rect">
            <a:avLst/>
          </a:prstGeom>
        </p:spPr>
      </p:pic>
      <p:sp>
        <p:nvSpPr>
          <p:cNvPr id="3" name="Text 3">
            <a:extLst>
              <a:ext uri="{FF2B5EF4-FFF2-40B4-BE49-F238E27FC236}">
                <a16:creationId xmlns:a16="http://schemas.microsoft.com/office/drawing/2014/main" id="{44739F0B-DD5E-5EC8-4499-C94D51C0E603}"/>
              </a:ext>
            </a:extLst>
          </p:cNvPr>
          <p:cNvSpPr/>
          <p:nvPr/>
        </p:nvSpPr>
        <p:spPr>
          <a:xfrm>
            <a:off x="457200" y="228600"/>
            <a:ext cx="8229600" cy="822960"/>
          </a:xfrm>
          <a:prstGeom prst="rect">
            <a:avLst/>
          </a:prstGeom>
          <a:noFill/>
          <a:ln/>
        </p:spPr>
        <p:txBody>
          <a:bodyPr wrap="square" rtlCol="0" anchor="ctr"/>
          <a:lstStyle/>
          <a:p>
            <a:r>
              <a:rPr lang="en-US" sz="2800" b="1" dirty="0">
                <a:latin typeface="Lucida Grande" pitchFamily="34" charset="0"/>
                <a:ea typeface="Lucida Grande" pitchFamily="34" charset="-122"/>
                <a:cs typeface="Lucida Grande" pitchFamily="34" charset="-120"/>
              </a:rPr>
              <a:t>Disadvantages of Using Keyloggers for Security</a:t>
            </a:r>
            <a:endParaRPr lang="en-US" sz="2800" dirty="0"/>
          </a:p>
        </p:txBody>
      </p:sp>
      <p:sp>
        <p:nvSpPr>
          <p:cNvPr id="4" name="Text 4">
            <a:extLst>
              <a:ext uri="{FF2B5EF4-FFF2-40B4-BE49-F238E27FC236}">
                <a16:creationId xmlns:a16="http://schemas.microsoft.com/office/drawing/2014/main" id="{E4F6F609-2C89-BF4A-C5F9-AE96BD330014}"/>
              </a:ext>
            </a:extLst>
          </p:cNvPr>
          <p:cNvSpPr/>
          <p:nvPr/>
        </p:nvSpPr>
        <p:spPr>
          <a:xfrm>
            <a:off x="457200" y="1014664"/>
            <a:ext cx="5638800" cy="4359442"/>
          </a:xfrm>
          <a:prstGeom prst="rect">
            <a:avLst/>
          </a:prstGeom>
          <a:noFill/>
          <a:ln/>
        </p:spPr>
        <p:txBody>
          <a:bodyPr wrap="square" rtlCol="0" anchor="t"/>
          <a:lstStyle/>
          <a:p>
            <a:r>
              <a:rPr lang="en-US" sz="2400" b="1" dirty="0">
                <a:solidFill>
                  <a:srgbClr val="222222"/>
                </a:solidFill>
                <a:latin typeface="Lucida Grande" pitchFamily="34" charset="0"/>
                <a:ea typeface="Lucida Grande" pitchFamily="34" charset="-122"/>
                <a:cs typeface="Lucida Grande" pitchFamily="34" charset="-120"/>
              </a:rPr>
              <a:t>Privacy Concerns: Keyloggers can potentially invade an individual's privacy by capturing sensitive information without consent.</a:t>
            </a:r>
            <a:endParaRPr lang="en-US" sz="2400" b="1" dirty="0"/>
          </a:p>
          <a:p>
            <a:endParaRPr lang="en-US" sz="2400" b="1" dirty="0"/>
          </a:p>
          <a:p>
            <a:r>
              <a:rPr lang="en-US" sz="2400" b="1" dirty="0">
                <a:solidFill>
                  <a:srgbClr val="222222"/>
                </a:solidFill>
                <a:latin typeface="Lucida Grande" pitchFamily="34" charset="0"/>
                <a:ea typeface="Lucida Grande" pitchFamily="34" charset="-122"/>
                <a:cs typeface="Lucida Grande" pitchFamily="34" charset="-120"/>
              </a:rPr>
              <a:t>Legal Issues: In some countries, using keyloggers without the target's permission is illegal and can lead to legal consequences.</a:t>
            </a:r>
          </a:p>
          <a:p>
            <a:endParaRPr lang="en-US" sz="2400" b="1" dirty="0"/>
          </a:p>
          <a:p>
            <a:r>
              <a:rPr lang="en-US" sz="2400" b="1" dirty="0">
                <a:solidFill>
                  <a:srgbClr val="222222"/>
                </a:solidFill>
                <a:latin typeface="Lucida Grande" pitchFamily="34" charset="0"/>
                <a:ea typeface="Lucida Grande" pitchFamily="34" charset="-122"/>
                <a:cs typeface="Lucida Grande" pitchFamily="34" charset="-120"/>
              </a:rPr>
              <a:t>Vulnerability to Malware: Keyloggers themselves can be targeted by malware, leading to the compromise of the captured data.</a:t>
            </a:r>
            <a:endParaRPr lang="en-US" sz="2400" b="1" dirty="0"/>
          </a:p>
        </p:txBody>
      </p:sp>
      <p:sp>
        <p:nvSpPr>
          <p:cNvPr id="5" name="TextBox 4">
            <a:extLst>
              <a:ext uri="{FF2B5EF4-FFF2-40B4-BE49-F238E27FC236}">
                <a16:creationId xmlns:a16="http://schemas.microsoft.com/office/drawing/2014/main" id="{56B18B40-9DBF-D970-71B1-973ABFDB8FAE}"/>
              </a:ext>
            </a:extLst>
          </p:cNvPr>
          <p:cNvSpPr txBox="1"/>
          <p:nvPr/>
        </p:nvSpPr>
        <p:spPr>
          <a:xfrm>
            <a:off x="11526252" y="6260068"/>
            <a:ext cx="665748"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253563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CF22C1-BC8E-6BAF-0EE7-DE15971B3F58}"/>
              </a:ext>
            </a:extLst>
          </p:cNvPr>
          <p:cNvPicPr>
            <a:picLocks noChangeAspect="1"/>
          </p:cNvPicPr>
          <p:nvPr/>
        </p:nvPicPr>
        <p:blipFill>
          <a:blip r:embed="rId2"/>
          <a:stretch>
            <a:fillRect/>
          </a:stretch>
        </p:blipFill>
        <p:spPr>
          <a:xfrm>
            <a:off x="6096001" y="1287379"/>
            <a:ext cx="5827472" cy="4503822"/>
          </a:xfrm>
          <a:prstGeom prst="rect">
            <a:avLst/>
          </a:prstGeom>
        </p:spPr>
      </p:pic>
      <p:sp>
        <p:nvSpPr>
          <p:cNvPr id="3" name="Text 4">
            <a:extLst>
              <a:ext uri="{FF2B5EF4-FFF2-40B4-BE49-F238E27FC236}">
                <a16:creationId xmlns:a16="http://schemas.microsoft.com/office/drawing/2014/main" id="{361EEC45-A186-33C0-9CBA-2AF852F2AD2F}"/>
              </a:ext>
            </a:extLst>
          </p:cNvPr>
          <p:cNvSpPr/>
          <p:nvPr/>
        </p:nvSpPr>
        <p:spPr>
          <a:xfrm>
            <a:off x="457200" y="1507959"/>
            <a:ext cx="5638800" cy="4283242"/>
          </a:xfrm>
          <a:prstGeom prst="rect">
            <a:avLst/>
          </a:prstGeom>
          <a:noFill/>
          <a:ln/>
        </p:spPr>
        <p:txBody>
          <a:bodyPr wrap="square" rtlCol="0" anchor="t"/>
          <a:lstStyle/>
          <a:p>
            <a:endParaRPr lang="en-US" sz="2400" dirty="0"/>
          </a:p>
        </p:txBody>
      </p:sp>
      <p:sp>
        <p:nvSpPr>
          <p:cNvPr id="6" name="TextBox 5">
            <a:extLst>
              <a:ext uri="{FF2B5EF4-FFF2-40B4-BE49-F238E27FC236}">
                <a16:creationId xmlns:a16="http://schemas.microsoft.com/office/drawing/2014/main" id="{908F98DB-62DE-C3AC-69F0-8BED91B6392D}"/>
              </a:ext>
            </a:extLst>
          </p:cNvPr>
          <p:cNvSpPr txBox="1"/>
          <p:nvPr/>
        </p:nvSpPr>
        <p:spPr>
          <a:xfrm>
            <a:off x="11526252" y="6260068"/>
            <a:ext cx="665748" cy="369332"/>
          </a:xfrm>
          <a:prstGeom prst="rect">
            <a:avLst/>
          </a:prstGeom>
          <a:noFill/>
        </p:spPr>
        <p:txBody>
          <a:bodyPr wrap="square" rtlCol="0">
            <a:spAutoFit/>
          </a:bodyPr>
          <a:lstStyle/>
          <a:p>
            <a:r>
              <a:rPr lang="en-US" dirty="0"/>
              <a:t>6</a:t>
            </a:r>
          </a:p>
        </p:txBody>
      </p:sp>
      <p:sp>
        <p:nvSpPr>
          <p:cNvPr id="8" name="Text 4">
            <a:extLst>
              <a:ext uri="{FF2B5EF4-FFF2-40B4-BE49-F238E27FC236}">
                <a16:creationId xmlns:a16="http://schemas.microsoft.com/office/drawing/2014/main" id="{E108AC4F-1864-4D1E-9658-854E0A598DC2}"/>
              </a:ext>
            </a:extLst>
          </p:cNvPr>
          <p:cNvSpPr/>
          <p:nvPr/>
        </p:nvSpPr>
        <p:spPr>
          <a:xfrm>
            <a:off x="457201" y="1287379"/>
            <a:ext cx="5638799" cy="4283242"/>
          </a:xfrm>
          <a:prstGeom prst="rect">
            <a:avLst/>
          </a:prstGeom>
          <a:noFill/>
          <a:ln/>
        </p:spPr>
        <p:txBody>
          <a:bodyPr wrap="square" rtlCol="0" anchor="t"/>
          <a:lstStyle/>
          <a:p>
            <a:r>
              <a:rPr lang="en-US" sz="2400" b="1" dirty="0">
                <a:solidFill>
                  <a:srgbClr val="222222"/>
                </a:solidFill>
                <a:latin typeface="Lucida Grande" pitchFamily="34" charset="0"/>
                <a:ea typeface="Lucida Grande" pitchFamily="34" charset="-122"/>
                <a:cs typeface="Lucida Grande" pitchFamily="34" charset="-120"/>
              </a:rPr>
              <a:t>Use Antivirus Software: Regularly scan your computer for keyloggers and other malware to prevent unauthorized access.</a:t>
            </a:r>
            <a:endParaRPr lang="en-US" sz="2400" b="1" dirty="0"/>
          </a:p>
          <a:p>
            <a:endParaRPr lang="en-US" sz="2400" b="1" dirty="0"/>
          </a:p>
          <a:p>
            <a:r>
              <a:rPr lang="en-US" sz="2400" b="1" dirty="0">
                <a:solidFill>
                  <a:srgbClr val="222222"/>
                </a:solidFill>
                <a:latin typeface="Lucida Grande" pitchFamily="34" charset="0"/>
                <a:ea typeface="Lucida Grande" pitchFamily="34" charset="-122"/>
                <a:cs typeface="Lucida Grande" pitchFamily="34" charset="-120"/>
              </a:rPr>
              <a:t>Enable Firewall Protection: A firewall can block suspicious network activity that may be related to keyloggers.</a:t>
            </a:r>
            <a:endParaRPr lang="en-US" sz="2400" b="1" dirty="0"/>
          </a:p>
          <a:p>
            <a:endParaRPr lang="en-US" sz="2400" b="1" dirty="0"/>
          </a:p>
          <a:p>
            <a:r>
              <a:rPr lang="en-US" sz="2400" b="1" dirty="0">
                <a:solidFill>
                  <a:srgbClr val="222222"/>
                </a:solidFill>
                <a:latin typeface="Lucida Grande" pitchFamily="34" charset="0"/>
                <a:ea typeface="Lucida Grande" pitchFamily="34" charset="-122"/>
                <a:cs typeface="Lucida Grande" pitchFamily="34" charset="-120"/>
              </a:rPr>
              <a:t>Secure Password Practices: Use strong, unique passwords and consider using password managers to protect sensitive information.</a:t>
            </a:r>
            <a:endParaRPr lang="en-US" sz="2400" b="1" dirty="0"/>
          </a:p>
        </p:txBody>
      </p:sp>
      <p:sp>
        <p:nvSpPr>
          <p:cNvPr id="9" name="Text 3">
            <a:extLst>
              <a:ext uri="{FF2B5EF4-FFF2-40B4-BE49-F238E27FC236}">
                <a16:creationId xmlns:a16="http://schemas.microsoft.com/office/drawing/2014/main" id="{D742C6BD-5D5C-8E96-ED37-6B5C2BB650E2}"/>
              </a:ext>
            </a:extLst>
          </p:cNvPr>
          <p:cNvSpPr/>
          <p:nvPr/>
        </p:nvSpPr>
        <p:spPr>
          <a:xfrm>
            <a:off x="457200" y="228600"/>
            <a:ext cx="8229600" cy="822960"/>
          </a:xfrm>
          <a:prstGeom prst="rect">
            <a:avLst/>
          </a:prstGeom>
          <a:noFill/>
          <a:ln/>
        </p:spPr>
        <p:txBody>
          <a:bodyPr wrap="square" rtlCol="0" anchor="ctr"/>
          <a:lstStyle/>
          <a:p>
            <a:r>
              <a:rPr lang="en-US" sz="2800" b="1" dirty="0">
                <a:latin typeface="Lucida Grande" pitchFamily="34" charset="0"/>
                <a:ea typeface="Lucida Grande" pitchFamily="34" charset="-122"/>
                <a:cs typeface="Lucida Grande" pitchFamily="34" charset="-120"/>
              </a:rPr>
              <a:t>Security Measures Against Keyloggers</a:t>
            </a:r>
            <a:endParaRPr lang="en-US" sz="2800" b="1" dirty="0"/>
          </a:p>
        </p:txBody>
      </p:sp>
    </p:spTree>
    <p:extLst>
      <p:ext uri="{BB962C8B-B14F-4D97-AF65-F5344CB8AC3E}">
        <p14:creationId xmlns:p14="http://schemas.microsoft.com/office/powerpoint/2010/main" val="307508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search-letsfade-com.herokuapp.com/proxy?url=https://us.norton.com/content/dam/blogs/images/norton/am/what-is-a-keylogger-03.png">
            <a:extLst>
              <a:ext uri="{FF2B5EF4-FFF2-40B4-BE49-F238E27FC236}">
                <a16:creationId xmlns:a16="http://schemas.microsoft.com/office/drawing/2014/main" id="{8541BA1E-6984-2A28-47B6-CAB52FB12BD7}"/>
              </a:ext>
            </a:extLst>
          </p:cNvPr>
          <p:cNvPicPr>
            <a:picLocks noChangeAspect="1"/>
          </p:cNvPicPr>
          <p:nvPr/>
        </p:nvPicPr>
        <p:blipFill>
          <a:blip r:embed="rId2"/>
          <a:stretch>
            <a:fillRect/>
          </a:stretch>
        </p:blipFill>
        <p:spPr>
          <a:xfrm>
            <a:off x="6096000" y="1155031"/>
            <a:ext cx="5622757" cy="4764505"/>
          </a:xfrm>
          <a:prstGeom prst="rect">
            <a:avLst/>
          </a:prstGeom>
        </p:spPr>
      </p:pic>
      <p:sp>
        <p:nvSpPr>
          <p:cNvPr id="3" name="Text 4">
            <a:extLst>
              <a:ext uri="{FF2B5EF4-FFF2-40B4-BE49-F238E27FC236}">
                <a16:creationId xmlns:a16="http://schemas.microsoft.com/office/drawing/2014/main" id="{8B57E496-23AD-9990-4DB5-7D0482D21235}"/>
              </a:ext>
            </a:extLst>
          </p:cNvPr>
          <p:cNvSpPr/>
          <p:nvPr/>
        </p:nvSpPr>
        <p:spPr>
          <a:xfrm>
            <a:off x="473243" y="1155031"/>
            <a:ext cx="5622756" cy="4764505"/>
          </a:xfrm>
          <a:prstGeom prst="rect">
            <a:avLst/>
          </a:prstGeom>
          <a:noFill/>
          <a:ln/>
        </p:spPr>
        <p:txBody>
          <a:bodyPr wrap="square" rtlCol="0" anchor="t"/>
          <a:lstStyle/>
          <a:p>
            <a:r>
              <a:rPr lang="en-US" sz="2000" b="1" dirty="0">
                <a:solidFill>
                  <a:srgbClr val="222222"/>
                </a:solidFill>
                <a:latin typeface="Lucida Grande" pitchFamily="34" charset="0"/>
                <a:ea typeface="Lucida Grande" pitchFamily="34" charset="-122"/>
                <a:cs typeface="Lucida Grande" pitchFamily="34" charset="-120"/>
              </a:rPr>
              <a:t>Detection of Insider Threats: Keyloggers can help cybersecurity professionals identify malicious activities from within the organization.</a:t>
            </a:r>
            <a:endParaRPr lang="en-US" sz="2000" b="1" dirty="0"/>
          </a:p>
          <a:p>
            <a:endParaRPr lang="en-US" sz="2000" b="1" dirty="0"/>
          </a:p>
          <a:p>
            <a:r>
              <a:rPr lang="en-US" sz="2000" b="1" dirty="0">
                <a:solidFill>
                  <a:srgbClr val="222222"/>
                </a:solidFill>
                <a:latin typeface="Lucida Grande" pitchFamily="34" charset="0"/>
                <a:ea typeface="Lucida Grande" pitchFamily="34" charset="-122"/>
                <a:cs typeface="Lucida Grande" pitchFamily="34" charset="-120"/>
              </a:rPr>
              <a:t>Incident Response: Keyloggers provide valuable data during incident response investigations to understand the scope of a security breach.</a:t>
            </a:r>
            <a:endParaRPr lang="en-US" sz="2000" b="1" dirty="0"/>
          </a:p>
          <a:p>
            <a:endParaRPr lang="en-US" sz="2000" b="1" dirty="0"/>
          </a:p>
          <a:p>
            <a:r>
              <a:rPr lang="en-US" sz="2000" b="1" dirty="0">
                <a:solidFill>
                  <a:srgbClr val="222222"/>
                </a:solidFill>
                <a:latin typeface="Lucida Grande" pitchFamily="34" charset="0"/>
                <a:ea typeface="Lucida Grande" pitchFamily="34" charset="-122"/>
                <a:cs typeface="Lucida Grande" pitchFamily="34" charset="-120"/>
              </a:rPr>
              <a:t>User Behavior Analysis: Monitoring keystrokes can help analyze user behavior patterns and detect anomalies that may indicate a security threat.</a:t>
            </a:r>
            <a:endParaRPr lang="en-US" sz="2000" b="1" dirty="0"/>
          </a:p>
        </p:txBody>
      </p:sp>
      <p:sp>
        <p:nvSpPr>
          <p:cNvPr id="4" name="Text 3">
            <a:extLst>
              <a:ext uri="{FF2B5EF4-FFF2-40B4-BE49-F238E27FC236}">
                <a16:creationId xmlns:a16="http://schemas.microsoft.com/office/drawing/2014/main" id="{E8E57842-B555-AE3C-1AB9-4264E95947CB}"/>
              </a:ext>
            </a:extLst>
          </p:cNvPr>
          <p:cNvSpPr/>
          <p:nvPr/>
        </p:nvSpPr>
        <p:spPr>
          <a:xfrm>
            <a:off x="457200" y="228600"/>
            <a:ext cx="8229600" cy="822960"/>
          </a:xfrm>
          <a:prstGeom prst="rect">
            <a:avLst/>
          </a:prstGeom>
          <a:noFill/>
          <a:ln/>
        </p:spPr>
        <p:txBody>
          <a:bodyPr wrap="square" rtlCol="0" anchor="ctr"/>
          <a:lstStyle/>
          <a:p>
            <a:r>
              <a:rPr lang="en-US" sz="2400" b="1" dirty="0">
                <a:latin typeface="Lucida Grande" pitchFamily="34" charset="0"/>
                <a:ea typeface="Lucida Grande" pitchFamily="34" charset="-122"/>
                <a:cs typeface="Lucida Grande" pitchFamily="34" charset="-120"/>
              </a:rPr>
              <a:t>Advantages of Keyloggers for Cybersecurity Professionals</a:t>
            </a:r>
            <a:endParaRPr lang="en-US" sz="2400" dirty="0"/>
          </a:p>
        </p:txBody>
      </p:sp>
      <p:sp>
        <p:nvSpPr>
          <p:cNvPr id="5" name="TextBox 4">
            <a:extLst>
              <a:ext uri="{FF2B5EF4-FFF2-40B4-BE49-F238E27FC236}">
                <a16:creationId xmlns:a16="http://schemas.microsoft.com/office/drawing/2014/main" id="{782AD491-4953-729A-8291-C3792C61DE65}"/>
              </a:ext>
            </a:extLst>
          </p:cNvPr>
          <p:cNvSpPr txBox="1"/>
          <p:nvPr/>
        </p:nvSpPr>
        <p:spPr>
          <a:xfrm>
            <a:off x="11526252" y="6260068"/>
            <a:ext cx="665748" cy="461665"/>
          </a:xfrm>
          <a:prstGeom prst="rect">
            <a:avLst/>
          </a:prstGeom>
          <a:noFill/>
        </p:spPr>
        <p:txBody>
          <a:bodyPr wrap="square" rtlCol="0">
            <a:spAutoFit/>
          </a:bodyPr>
          <a:lstStyle/>
          <a:p>
            <a:r>
              <a:rPr lang="en-US" sz="2400" dirty="0"/>
              <a:t>7</a:t>
            </a:r>
          </a:p>
        </p:txBody>
      </p:sp>
    </p:spTree>
    <p:extLst>
      <p:ext uri="{BB962C8B-B14F-4D97-AF65-F5344CB8AC3E}">
        <p14:creationId xmlns:p14="http://schemas.microsoft.com/office/powerpoint/2010/main" val="417271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9C1DC5-06A2-C2E2-EA1D-8B82B34CC3FF}"/>
              </a:ext>
            </a:extLst>
          </p:cNvPr>
          <p:cNvPicPr>
            <a:picLocks noChangeAspect="1"/>
          </p:cNvPicPr>
          <p:nvPr/>
        </p:nvPicPr>
        <p:blipFill>
          <a:blip r:embed="rId2"/>
          <a:stretch>
            <a:fillRect/>
          </a:stretch>
        </p:blipFill>
        <p:spPr>
          <a:xfrm>
            <a:off x="6096000" y="1427747"/>
            <a:ext cx="5586840" cy="4090737"/>
          </a:xfrm>
          <a:prstGeom prst="rect">
            <a:avLst/>
          </a:prstGeom>
        </p:spPr>
      </p:pic>
      <p:sp>
        <p:nvSpPr>
          <p:cNvPr id="4" name="Text 4">
            <a:extLst>
              <a:ext uri="{FF2B5EF4-FFF2-40B4-BE49-F238E27FC236}">
                <a16:creationId xmlns:a16="http://schemas.microsoft.com/office/drawing/2014/main" id="{8D970C1F-72ED-CDC1-4180-0A46F281DDE1}"/>
              </a:ext>
            </a:extLst>
          </p:cNvPr>
          <p:cNvSpPr/>
          <p:nvPr/>
        </p:nvSpPr>
        <p:spPr>
          <a:xfrm>
            <a:off x="457199" y="1427746"/>
            <a:ext cx="5586839" cy="4090738"/>
          </a:xfrm>
          <a:prstGeom prst="rect">
            <a:avLst/>
          </a:prstGeom>
          <a:noFill/>
          <a:ln/>
        </p:spPr>
        <p:txBody>
          <a:bodyPr wrap="square" rtlCol="0" anchor="t"/>
          <a:lstStyle/>
          <a:p>
            <a:r>
              <a:rPr lang="en-US" sz="2000" b="1" dirty="0">
                <a:solidFill>
                  <a:srgbClr val="222222"/>
                </a:solidFill>
                <a:latin typeface="Lucida Grande" pitchFamily="34" charset="0"/>
                <a:ea typeface="Lucida Grande" pitchFamily="34" charset="-122"/>
                <a:cs typeface="Lucida Grande" pitchFamily="34" charset="-120"/>
              </a:rPr>
              <a:t>Ethical Concerns: Using keyloggers to monitor employees or individuals without their knowledge raises ethical questions about privacy.</a:t>
            </a:r>
            <a:endParaRPr lang="en-US" sz="2000" b="1" dirty="0"/>
          </a:p>
          <a:p>
            <a:endParaRPr lang="en-US" sz="2000" b="1" dirty="0"/>
          </a:p>
          <a:p>
            <a:r>
              <a:rPr lang="en-US" sz="2000" b="1" dirty="0">
                <a:solidFill>
                  <a:srgbClr val="222222"/>
                </a:solidFill>
                <a:latin typeface="Lucida Grande" pitchFamily="34" charset="0"/>
                <a:ea typeface="Lucida Grande" pitchFamily="34" charset="-122"/>
                <a:cs typeface="Lucida Grande" pitchFamily="34" charset="-120"/>
              </a:rPr>
              <a:t>False Positives: Keyloggers may generate false positives, leading to unnecessary investigations and potential breaches of privacy.</a:t>
            </a:r>
            <a:endParaRPr lang="en-US" sz="2000" b="1" dirty="0"/>
          </a:p>
          <a:p>
            <a:endParaRPr lang="en-US" sz="2000" b="1" dirty="0"/>
          </a:p>
          <a:p>
            <a:r>
              <a:rPr lang="en-US" sz="2000" b="1" dirty="0">
                <a:solidFill>
                  <a:srgbClr val="222222"/>
                </a:solidFill>
                <a:latin typeface="Lucida Grande" pitchFamily="34" charset="0"/>
                <a:ea typeface="Lucida Grande" pitchFamily="34" charset="-122"/>
                <a:cs typeface="Lucida Grande" pitchFamily="34" charset="-120"/>
              </a:rPr>
              <a:t>Data Security Risks: Storing captured keystrokes poses a risk of data exposure if not properly secured, potentially leading to data breaches.</a:t>
            </a:r>
            <a:endParaRPr lang="en-US" sz="2000" b="1" dirty="0"/>
          </a:p>
        </p:txBody>
      </p:sp>
      <p:sp>
        <p:nvSpPr>
          <p:cNvPr id="5" name="Text 3">
            <a:extLst>
              <a:ext uri="{FF2B5EF4-FFF2-40B4-BE49-F238E27FC236}">
                <a16:creationId xmlns:a16="http://schemas.microsoft.com/office/drawing/2014/main" id="{157AF014-DBAF-97A2-DCB2-A2FFDC7D25AC}"/>
              </a:ext>
            </a:extLst>
          </p:cNvPr>
          <p:cNvSpPr/>
          <p:nvPr/>
        </p:nvSpPr>
        <p:spPr>
          <a:xfrm>
            <a:off x="457200" y="228600"/>
            <a:ext cx="8229600" cy="822960"/>
          </a:xfrm>
          <a:prstGeom prst="rect">
            <a:avLst/>
          </a:prstGeom>
          <a:noFill/>
          <a:ln/>
        </p:spPr>
        <p:txBody>
          <a:bodyPr wrap="square" rtlCol="0" anchor="ctr"/>
          <a:lstStyle/>
          <a:p>
            <a:r>
              <a:rPr lang="en-US" sz="2800" b="1" dirty="0">
                <a:latin typeface="Lucida Grande" pitchFamily="34" charset="0"/>
                <a:ea typeface="Lucida Grande" pitchFamily="34" charset="-122"/>
                <a:cs typeface="Lucida Grande" pitchFamily="34" charset="-120"/>
              </a:rPr>
              <a:t>Disadvantages of Keyloggers for Cybersecurity Professionals</a:t>
            </a:r>
            <a:endParaRPr lang="en-US" sz="2800" b="1" dirty="0"/>
          </a:p>
        </p:txBody>
      </p:sp>
      <p:sp>
        <p:nvSpPr>
          <p:cNvPr id="6" name="TextBox 5">
            <a:extLst>
              <a:ext uri="{FF2B5EF4-FFF2-40B4-BE49-F238E27FC236}">
                <a16:creationId xmlns:a16="http://schemas.microsoft.com/office/drawing/2014/main" id="{62989AA4-00C2-46B6-2AB2-FB5F6F788021}"/>
              </a:ext>
            </a:extLst>
          </p:cNvPr>
          <p:cNvSpPr txBox="1"/>
          <p:nvPr/>
        </p:nvSpPr>
        <p:spPr>
          <a:xfrm>
            <a:off x="11526252" y="6260068"/>
            <a:ext cx="665748" cy="461665"/>
          </a:xfrm>
          <a:prstGeom prst="rect">
            <a:avLst/>
          </a:prstGeom>
          <a:noFill/>
        </p:spPr>
        <p:txBody>
          <a:bodyPr wrap="square" rtlCol="0">
            <a:spAutoFit/>
          </a:bodyPr>
          <a:lstStyle/>
          <a:p>
            <a:r>
              <a:rPr lang="en-US" sz="2400" dirty="0"/>
              <a:t>8</a:t>
            </a:r>
          </a:p>
        </p:txBody>
      </p:sp>
    </p:spTree>
    <p:extLst>
      <p:ext uri="{BB962C8B-B14F-4D97-AF65-F5344CB8AC3E}">
        <p14:creationId xmlns:p14="http://schemas.microsoft.com/office/powerpoint/2010/main" val="153913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595607-9C58-297D-5263-45820B2180A1}"/>
              </a:ext>
            </a:extLst>
          </p:cNvPr>
          <p:cNvPicPr>
            <a:picLocks noChangeAspect="1"/>
          </p:cNvPicPr>
          <p:nvPr/>
        </p:nvPicPr>
        <p:blipFill rotWithShape="1">
          <a:blip r:embed="rId2"/>
          <a:srcRect b="6010"/>
          <a:stretch/>
        </p:blipFill>
        <p:spPr>
          <a:xfrm>
            <a:off x="5201264" y="914400"/>
            <a:ext cx="6990736" cy="5152103"/>
          </a:xfrm>
          <a:prstGeom prst="rect">
            <a:avLst/>
          </a:prstGeom>
        </p:spPr>
      </p:pic>
      <p:sp>
        <p:nvSpPr>
          <p:cNvPr id="5" name="TextBox 4">
            <a:extLst>
              <a:ext uri="{FF2B5EF4-FFF2-40B4-BE49-F238E27FC236}">
                <a16:creationId xmlns:a16="http://schemas.microsoft.com/office/drawing/2014/main" id="{D2FFBE5D-8107-960B-9ACC-FAA0A9AFB9B3}"/>
              </a:ext>
            </a:extLst>
          </p:cNvPr>
          <p:cNvSpPr txBox="1"/>
          <p:nvPr/>
        </p:nvSpPr>
        <p:spPr>
          <a:xfrm>
            <a:off x="422788" y="914400"/>
            <a:ext cx="4778476" cy="5262979"/>
          </a:xfrm>
          <a:prstGeom prst="rect">
            <a:avLst/>
          </a:prstGeom>
          <a:noFill/>
        </p:spPr>
        <p:txBody>
          <a:bodyPr wrap="square" rtlCol="0">
            <a:spAutoFit/>
          </a:bodyPr>
          <a:lstStyle/>
          <a:p>
            <a:r>
              <a:rPr lang="en-US" sz="1600" b="1" dirty="0"/>
              <a:t>For the working of the keylogger we have a keylogger.py file which containing the payload that is used to monitor the target device.</a:t>
            </a:r>
          </a:p>
          <a:p>
            <a:endParaRPr lang="en-US" sz="1600" b="1" dirty="0"/>
          </a:p>
          <a:p>
            <a:r>
              <a:rPr lang="en-US" sz="1600" b="1" dirty="0"/>
              <a:t>First we need to execute the keylogger file either we can run it in the idle for python execution or else we can execute the file in the command prompt as seen in the left side of the picture.</a:t>
            </a:r>
          </a:p>
          <a:p>
            <a:endParaRPr lang="en-US" sz="1600" b="1" dirty="0"/>
          </a:p>
          <a:p>
            <a:r>
              <a:rPr lang="en-US" sz="1600" b="1" dirty="0"/>
              <a:t>The we get a display for whether to start or stop the keylogger as shown in right bottom of the picture.</a:t>
            </a:r>
          </a:p>
          <a:p>
            <a:endParaRPr lang="en-US" sz="1600" b="1" dirty="0"/>
          </a:p>
          <a:p>
            <a:r>
              <a:rPr lang="en-US" sz="1600" b="1" dirty="0"/>
              <a:t>After we have started we can do whatever we want to do then automatically that is recorded in the form of the characters.</a:t>
            </a:r>
          </a:p>
          <a:p>
            <a:endParaRPr lang="en-US" sz="1600" b="1" dirty="0"/>
          </a:p>
          <a:p>
            <a:r>
              <a:rPr lang="en-US" sz="1600" b="1" dirty="0"/>
              <a:t>After stopping the keylogger file we can see a file like keylogger.txt which stores the result of the execution.</a:t>
            </a:r>
          </a:p>
        </p:txBody>
      </p:sp>
      <p:sp>
        <p:nvSpPr>
          <p:cNvPr id="6" name="TextBox 5">
            <a:extLst>
              <a:ext uri="{FF2B5EF4-FFF2-40B4-BE49-F238E27FC236}">
                <a16:creationId xmlns:a16="http://schemas.microsoft.com/office/drawing/2014/main" id="{A099E4E3-36BD-187D-958F-049656B00A95}"/>
              </a:ext>
            </a:extLst>
          </p:cNvPr>
          <p:cNvSpPr txBox="1"/>
          <p:nvPr/>
        </p:nvSpPr>
        <p:spPr>
          <a:xfrm>
            <a:off x="422788" y="127820"/>
            <a:ext cx="5693482" cy="523220"/>
          </a:xfrm>
          <a:prstGeom prst="rect">
            <a:avLst/>
          </a:prstGeom>
          <a:noFill/>
        </p:spPr>
        <p:txBody>
          <a:bodyPr wrap="none" rtlCol="0">
            <a:spAutoFit/>
          </a:bodyPr>
          <a:lstStyle/>
          <a:p>
            <a:r>
              <a:rPr lang="en-US" sz="2800" b="1" dirty="0"/>
              <a:t>WORKING WITH KEYLOGGER</a:t>
            </a:r>
          </a:p>
        </p:txBody>
      </p:sp>
    </p:spTree>
    <p:extLst>
      <p:ext uri="{BB962C8B-B14F-4D97-AF65-F5344CB8AC3E}">
        <p14:creationId xmlns:p14="http://schemas.microsoft.com/office/powerpoint/2010/main" val="32218896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153</TotalTime>
  <Words>727</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Lucida Grande</vt:lpstr>
      <vt:lpstr>Gallery</vt:lpstr>
      <vt:lpstr>KEYLOGGER AND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Sisindhri Devatoti</dc:creator>
  <cp:lastModifiedBy>Sisindhri Devatoti</cp:lastModifiedBy>
  <cp:revision>1</cp:revision>
  <dcterms:created xsi:type="dcterms:W3CDTF">2024-06-17T05:20:11Z</dcterms:created>
  <dcterms:modified xsi:type="dcterms:W3CDTF">2024-06-17T07:56:18Z</dcterms:modified>
</cp:coreProperties>
</file>