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61" r:id="rId3"/>
    <p:sldId id="299" r:id="rId4"/>
    <p:sldId id="300" r:id="rId5"/>
    <p:sldId id="301" r:id="rId6"/>
    <p:sldId id="302" r:id="rId7"/>
    <p:sldId id="303" r:id="rId8"/>
    <p:sldId id="304"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84C4"/>
    <a:srgbClr val="B1D2EA"/>
    <a:srgbClr val="0F75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49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F8254-27CD-44A5-A803-F29E358F60D5}" type="datetimeFigureOut">
              <a:rPr lang="pt-BR" smtClean="0"/>
              <a:t>13/06/2023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75990-5804-42A7-88D1-0724906C4311}" type="slidenum">
              <a:rPr lang="pt-BR" smtClean="0"/>
              <a:t>‹nº›</a:t>
            </a:fld>
            <a:endParaRPr lang="pt-BR"/>
          </a:p>
        </p:txBody>
      </p:sp>
    </p:spTree>
    <p:extLst>
      <p:ext uri="{BB962C8B-B14F-4D97-AF65-F5344CB8AC3E}">
        <p14:creationId xmlns:p14="http://schemas.microsoft.com/office/powerpoint/2010/main" val="215761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7CE5D-08BD-4F18-8844-397D3867BFE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59F39F4-9D89-4B30-9074-CBD350BA05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F6EB55B-F461-490B-A67F-362F746C85F5}"/>
              </a:ext>
            </a:extLst>
          </p:cNvPr>
          <p:cNvSpPr>
            <a:spLocks noGrp="1"/>
          </p:cNvSpPr>
          <p:nvPr>
            <p:ph type="dt" sz="half" idx="10"/>
          </p:nvPr>
        </p:nvSpPr>
        <p:spPr/>
        <p:txBody>
          <a:bodyPr/>
          <a:lstStyle/>
          <a:p>
            <a:fld id="{C942B3C3-9A9D-4654-A363-19338A4D0E5C}" type="datetime1">
              <a:rPr lang="pt-BR" smtClean="0"/>
              <a:t>13/06/2023</a:t>
            </a:fld>
            <a:endParaRPr lang="pt-BR"/>
          </a:p>
        </p:txBody>
      </p:sp>
      <p:sp>
        <p:nvSpPr>
          <p:cNvPr id="5" name="Espaço Reservado para Rodapé 4">
            <a:extLst>
              <a:ext uri="{FF2B5EF4-FFF2-40B4-BE49-F238E27FC236}">
                <a16:creationId xmlns:a16="http://schemas.microsoft.com/office/drawing/2014/main" id="{11D4397B-6BEF-48EC-8525-17DE5A9132D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8746920-FD8F-4893-AA26-7C7939465AC8}"/>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270707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B144F-5F65-4F43-9779-07BD4D6C9B4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F56A722-8631-4140-8B17-DF68DE595FC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3C8F50C-6ACE-462E-AF05-742CCEB213AB}"/>
              </a:ext>
            </a:extLst>
          </p:cNvPr>
          <p:cNvSpPr>
            <a:spLocks noGrp="1"/>
          </p:cNvSpPr>
          <p:nvPr>
            <p:ph type="dt" sz="half" idx="10"/>
          </p:nvPr>
        </p:nvSpPr>
        <p:spPr/>
        <p:txBody>
          <a:bodyPr/>
          <a:lstStyle/>
          <a:p>
            <a:fld id="{203D2009-98FD-4B73-976D-A621B6157BA4}" type="datetime1">
              <a:rPr lang="pt-BR" smtClean="0"/>
              <a:t>13/06/2023</a:t>
            </a:fld>
            <a:endParaRPr lang="pt-BR"/>
          </a:p>
        </p:txBody>
      </p:sp>
      <p:sp>
        <p:nvSpPr>
          <p:cNvPr id="5" name="Espaço Reservado para Rodapé 4">
            <a:extLst>
              <a:ext uri="{FF2B5EF4-FFF2-40B4-BE49-F238E27FC236}">
                <a16:creationId xmlns:a16="http://schemas.microsoft.com/office/drawing/2014/main" id="{1032871A-1389-454B-8DF8-EEDA6A59B67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27ED90A-244F-42A2-9D2D-FDC7475B162F}"/>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374547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38FBED0-9AB8-4F52-9A0E-FB3EFECA510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9A14E4D-8F31-4EC4-AE91-77D8B1D6180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735CA15-B5AF-423B-8C86-8D927D364442}"/>
              </a:ext>
            </a:extLst>
          </p:cNvPr>
          <p:cNvSpPr>
            <a:spLocks noGrp="1"/>
          </p:cNvSpPr>
          <p:nvPr>
            <p:ph type="dt" sz="half" idx="10"/>
          </p:nvPr>
        </p:nvSpPr>
        <p:spPr/>
        <p:txBody>
          <a:bodyPr/>
          <a:lstStyle/>
          <a:p>
            <a:fld id="{102C756E-1245-47E4-8384-21E0299CF43B}" type="datetime1">
              <a:rPr lang="pt-BR" smtClean="0"/>
              <a:t>13/06/2023</a:t>
            </a:fld>
            <a:endParaRPr lang="pt-BR"/>
          </a:p>
        </p:txBody>
      </p:sp>
      <p:sp>
        <p:nvSpPr>
          <p:cNvPr id="5" name="Espaço Reservado para Rodapé 4">
            <a:extLst>
              <a:ext uri="{FF2B5EF4-FFF2-40B4-BE49-F238E27FC236}">
                <a16:creationId xmlns:a16="http://schemas.microsoft.com/office/drawing/2014/main" id="{0BE63555-9FFF-485A-ACB9-F60B1FEF787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D8BC6AE-E8A2-4123-A2B5-D29012A3A075}"/>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44627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22F01-B44E-4D78-8BDA-B4538D50957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15418A8-A144-43B3-92AD-00A08BADF5B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FA780CA-4D29-49D0-A44A-EBF01992BE6B}"/>
              </a:ext>
            </a:extLst>
          </p:cNvPr>
          <p:cNvSpPr>
            <a:spLocks noGrp="1"/>
          </p:cNvSpPr>
          <p:nvPr>
            <p:ph type="dt" sz="half" idx="10"/>
          </p:nvPr>
        </p:nvSpPr>
        <p:spPr/>
        <p:txBody>
          <a:bodyPr/>
          <a:lstStyle/>
          <a:p>
            <a:fld id="{A60F31CD-6276-4299-9DC0-D9DD8E157473}" type="datetime1">
              <a:rPr lang="pt-BR" smtClean="0"/>
              <a:t>13/06/2023</a:t>
            </a:fld>
            <a:endParaRPr lang="pt-BR"/>
          </a:p>
        </p:txBody>
      </p:sp>
      <p:sp>
        <p:nvSpPr>
          <p:cNvPr id="5" name="Espaço Reservado para Rodapé 4">
            <a:extLst>
              <a:ext uri="{FF2B5EF4-FFF2-40B4-BE49-F238E27FC236}">
                <a16:creationId xmlns:a16="http://schemas.microsoft.com/office/drawing/2014/main" id="{A5DBF562-6609-4F6B-ACE6-5B6ECF97614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3BC66D2-9258-4187-8D49-7252F154FD74}"/>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26186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3DF4AB-4BFB-43AB-AEEA-D3E2D9DF9F3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4ABE97A-CCA2-4A28-8276-AD17C813AA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532C65E-5649-4140-A551-D2CF4EC70830}"/>
              </a:ext>
            </a:extLst>
          </p:cNvPr>
          <p:cNvSpPr>
            <a:spLocks noGrp="1"/>
          </p:cNvSpPr>
          <p:nvPr>
            <p:ph type="dt" sz="half" idx="10"/>
          </p:nvPr>
        </p:nvSpPr>
        <p:spPr/>
        <p:txBody>
          <a:bodyPr/>
          <a:lstStyle/>
          <a:p>
            <a:fld id="{C72B7EB7-4A8B-4166-99E6-DF763B42EFD8}" type="datetime1">
              <a:rPr lang="pt-BR" smtClean="0"/>
              <a:t>13/06/2023</a:t>
            </a:fld>
            <a:endParaRPr lang="pt-BR"/>
          </a:p>
        </p:txBody>
      </p:sp>
      <p:sp>
        <p:nvSpPr>
          <p:cNvPr id="5" name="Espaço Reservado para Rodapé 4">
            <a:extLst>
              <a:ext uri="{FF2B5EF4-FFF2-40B4-BE49-F238E27FC236}">
                <a16:creationId xmlns:a16="http://schemas.microsoft.com/office/drawing/2014/main" id="{851DACEE-0C80-4328-8427-4DDAE7A42C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82E550A-81C9-4B93-8968-6D30B85D2AAF}"/>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190513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75F47-DC87-40F0-963B-3109D239F2D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B720D8D-D5CB-4EFF-BBD8-A98436A8657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FCF849-9E1C-4936-9683-F0F08F7DC24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74C2E1A-7317-4162-B946-31297A66EFF9}"/>
              </a:ext>
            </a:extLst>
          </p:cNvPr>
          <p:cNvSpPr>
            <a:spLocks noGrp="1"/>
          </p:cNvSpPr>
          <p:nvPr>
            <p:ph type="dt" sz="half" idx="10"/>
          </p:nvPr>
        </p:nvSpPr>
        <p:spPr/>
        <p:txBody>
          <a:bodyPr/>
          <a:lstStyle/>
          <a:p>
            <a:fld id="{22E3D233-26D9-4E2B-AFB7-519636FEBA65}" type="datetime1">
              <a:rPr lang="pt-BR" smtClean="0"/>
              <a:t>13/06/2023</a:t>
            </a:fld>
            <a:endParaRPr lang="pt-BR"/>
          </a:p>
        </p:txBody>
      </p:sp>
      <p:sp>
        <p:nvSpPr>
          <p:cNvPr id="6" name="Espaço Reservado para Rodapé 5">
            <a:extLst>
              <a:ext uri="{FF2B5EF4-FFF2-40B4-BE49-F238E27FC236}">
                <a16:creationId xmlns:a16="http://schemas.microsoft.com/office/drawing/2014/main" id="{2ED36A7C-616D-4683-8AFF-5890B368F2E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C29496D-81DF-4236-BF08-E07E4D4B5037}"/>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241406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259764-2F5A-4E06-A6E9-D65420D3F80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D27C068-244A-49DF-85FB-BD2DB2DE3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B649CA7-EB7B-4223-A183-8996AA34E5F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02A30642-176F-405A-A7B0-D6F949199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8A68BB6-5CCB-4EE9-8C6E-C594ED5C2F1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0FAFF98-D8CC-40EF-9FCA-1C5E00D319C0}"/>
              </a:ext>
            </a:extLst>
          </p:cNvPr>
          <p:cNvSpPr>
            <a:spLocks noGrp="1"/>
          </p:cNvSpPr>
          <p:nvPr>
            <p:ph type="dt" sz="half" idx="10"/>
          </p:nvPr>
        </p:nvSpPr>
        <p:spPr/>
        <p:txBody>
          <a:bodyPr/>
          <a:lstStyle/>
          <a:p>
            <a:fld id="{B080D576-D93D-4A67-9E97-0266A0E55F87}" type="datetime1">
              <a:rPr lang="pt-BR" smtClean="0"/>
              <a:t>13/06/2023</a:t>
            </a:fld>
            <a:endParaRPr lang="pt-BR"/>
          </a:p>
        </p:txBody>
      </p:sp>
      <p:sp>
        <p:nvSpPr>
          <p:cNvPr id="8" name="Espaço Reservado para Rodapé 7">
            <a:extLst>
              <a:ext uri="{FF2B5EF4-FFF2-40B4-BE49-F238E27FC236}">
                <a16:creationId xmlns:a16="http://schemas.microsoft.com/office/drawing/2014/main" id="{5A3180D9-9240-4D4F-84CC-A1EAD57D16F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D40EA45-0211-43BF-A73A-48106203BB02}"/>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287157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FBD23-4380-418C-A82F-9ED3AA88C6B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0280A6B-9C3E-4BBE-A931-A04FF440BF41}"/>
              </a:ext>
            </a:extLst>
          </p:cNvPr>
          <p:cNvSpPr>
            <a:spLocks noGrp="1"/>
          </p:cNvSpPr>
          <p:nvPr>
            <p:ph type="dt" sz="half" idx="10"/>
          </p:nvPr>
        </p:nvSpPr>
        <p:spPr/>
        <p:txBody>
          <a:bodyPr/>
          <a:lstStyle/>
          <a:p>
            <a:fld id="{B10C307B-5D04-4C81-84D5-BB853A19DBC0}" type="datetime1">
              <a:rPr lang="pt-BR" smtClean="0"/>
              <a:t>13/06/2023</a:t>
            </a:fld>
            <a:endParaRPr lang="pt-BR"/>
          </a:p>
        </p:txBody>
      </p:sp>
      <p:sp>
        <p:nvSpPr>
          <p:cNvPr id="4" name="Espaço Reservado para Rodapé 3">
            <a:extLst>
              <a:ext uri="{FF2B5EF4-FFF2-40B4-BE49-F238E27FC236}">
                <a16:creationId xmlns:a16="http://schemas.microsoft.com/office/drawing/2014/main" id="{57F177E6-3A92-483F-8DB7-AEB935C76F7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7F2B68C-7BE4-472B-A360-B578000B53E8}"/>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385362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EC3ADF2-2A46-4ADA-97B5-D0CABE44D155}"/>
              </a:ext>
            </a:extLst>
          </p:cNvPr>
          <p:cNvSpPr>
            <a:spLocks noGrp="1"/>
          </p:cNvSpPr>
          <p:nvPr>
            <p:ph type="dt" sz="half" idx="10"/>
          </p:nvPr>
        </p:nvSpPr>
        <p:spPr/>
        <p:txBody>
          <a:bodyPr/>
          <a:lstStyle/>
          <a:p>
            <a:fld id="{2AC7E4BB-6280-49C3-ACFB-CD81A7137E3D}" type="datetime1">
              <a:rPr lang="pt-BR" smtClean="0"/>
              <a:t>13/06/2023</a:t>
            </a:fld>
            <a:endParaRPr lang="pt-BR"/>
          </a:p>
        </p:txBody>
      </p:sp>
      <p:sp>
        <p:nvSpPr>
          <p:cNvPr id="3" name="Espaço Reservado para Rodapé 2">
            <a:extLst>
              <a:ext uri="{FF2B5EF4-FFF2-40B4-BE49-F238E27FC236}">
                <a16:creationId xmlns:a16="http://schemas.microsoft.com/office/drawing/2014/main" id="{91518D02-5302-4804-8494-55F838C6290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32F43FD-E707-49E9-A8E2-B5911F981506}"/>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383427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89EA0F-6C77-43C6-816F-F6A9EA49E32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AF09AEA-B5A9-411F-9BEC-2334C3561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F41DE38-C4F7-4491-A597-7F426F3BB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ABB2BB7-F895-4775-BC31-E7CF0CB96395}"/>
              </a:ext>
            </a:extLst>
          </p:cNvPr>
          <p:cNvSpPr>
            <a:spLocks noGrp="1"/>
          </p:cNvSpPr>
          <p:nvPr>
            <p:ph type="dt" sz="half" idx="10"/>
          </p:nvPr>
        </p:nvSpPr>
        <p:spPr/>
        <p:txBody>
          <a:bodyPr/>
          <a:lstStyle/>
          <a:p>
            <a:fld id="{F1C93FE8-F01A-4F17-8C1B-DB7810B0FCE9}" type="datetime1">
              <a:rPr lang="pt-BR" smtClean="0"/>
              <a:t>13/06/2023</a:t>
            </a:fld>
            <a:endParaRPr lang="pt-BR"/>
          </a:p>
        </p:txBody>
      </p:sp>
      <p:sp>
        <p:nvSpPr>
          <p:cNvPr id="6" name="Espaço Reservado para Rodapé 5">
            <a:extLst>
              <a:ext uri="{FF2B5EF4-FFF2-40B4-BE49-F238E27FC236}">
                <a16:creationId xmlns:a16="http://schemas.microsoft.com/office/drawing/2014/main" id="{270D2C5B-130D-4B7D-941E-D2868264B1B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E12C5B9-7118-4EF3-95AA-1F53BBE5E186}"/>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109707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53B200-48E0-45C4-AE4A-621ECBA64D2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14F9448-53DB-4A74-B264-6783CABB5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4661610B-DF8C-4602-A499-A27CF6A62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5244BB9-032C-4AE1-9D6D-665CE7916201}"/>
              </a:ext>
            </a:extLst>
          </p:cNvPr>
          <p:cNvSpPr>
            <a:spLocks noGrp="1"/>
          </p:cNvSpPr>
          <p:nvPr>
            <p:ph type="dt" sz="half" idx="10"/>
          </p:nvPr>
        </p:nvSpPr>
        <p:spPr/>
        <p:txBody>
          <a:bodyPr/>
          <a:lstStyle/>
          <a:p>
            <a:fld id="{AB2ED869-15AB-4532-B00A-06140BEFEA43}" type="datetime1">
              <a:rPr lang="pt-BR" smtClean="0"/>
              <a:t>13/06/2023</a:t>
            </a:fld>
            <a:endParaRPr lang="pt-BR"/>
          </a:p>
        </p:txBody>
      </p:sp>
      <p:sp>
        <p:nvSpPr>
          <p:cNvPr id="6" name="Espaço Reservado para Rodapé 5">
            <a:extLst>
              <a:ext uri="{FF2B5EF4-FFF2-40B4-BE49-F238E27FC236}">
                <a16:creationId xmlns:a16="http://schemas.microsoft.com/office/drawing/2014/main" id="{AD0715F6-F9EC-4451-83E3-42B5E88B6CB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70BBA48-C4C7-4A2A-BB20-075E3AF4644A}"/>
              </a:ext>
            </a:extLst>
          </p:cNvPr>
          <p:cNvSpPr>
            <a:spLocks noGrp="1"/>
          </p:cNvSpPr>
          <p:nvPr>
            <p:ph type="sldNum" sz="quarter" idx="12"/>
          </p:nvPr>
        </p:nvSpPr>
        <p:spPr/>
        <p:txBody>
          <a:bodyPr/>
          <a:lstStyle/>
          <a:p>
            <a:fld id="{7E12B6E2-40CE-469E-A4C3-8FAE9716836F}" type="slidenum">
              <a:rPr lang="pt-BR" smtClean="0"/>
              <a:t>‹nº›</a:t>
            </a:fld>
            <a:endParaRPr lang="pt-BR"/>
          </a:p>
        </p:txBody>
      </p:sp>
    </p:spTree>
    <p:extLst>
      <p:ext uri="{BB962C8B-B14F-4D97-AF65-F5344CB8AC3E}">
        <p14:creationId xmlns:p14="http://schemas.microsoft.com/office/powerpoint/2010/main" val="426303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389677C-7C87-43B3-B45D-2CB995BDB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F17EE6B-A0A6-4AB0-9DD5-503F7A696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67B94DD-C4C4-4101-BB8C-FFB50026A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C8B49-7DB7-4B25-A779-8C118D71C52D}" type="datetime1">
              <a:rPr lang="pt-BR" smtClean="0"/>
              <a:t>13/06/2023</a:t>
            </a:fld>
            <a:endParaRPr lang="pt-BR"/>
          </a:p>
        </p:txBody>
      </p:sp>
      <p:sp>
        <p:nvSpPr>
          <p:cNvPr id="5" name="Espaço Reservado para Rodapé 4">
            <a:extLst>
              <a:ext uri="{FF2B5EF4-FFF2-40B4-BE49-F238E27FC236}">
                <a16:creationId xmlns:a16="http://schemas.microsoft.com/office/drawing/2014/main" id="{BBEDB190-D6A8-41BA-9BC1-FEF02732A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78A8087-C4E0-415D-A591-F3B71217C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2B6E2-40CE-469E-A4C3-8FAE9716836F}" type="slidenum">
              <a:rPr lang="pt-BR" smtClean="0"/>
              <a:t>‹nº›</a:t>
            </a:fld>
            <a:endParaRPr lang="pt-BR"/>
          </a:p>
        </p:txBody>
      </p:sp>
    </p:spTree>
    <p:extLst>
      <p:ext uri="{BB962C8B-B14F-4D97-AF65-F5344CB8AC3E}">
        <p14:creationId xmlns:p14="http://schemas.microsoft.com/office/powerpoint/2010/main" val="334999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ço Reservado para Número de Slide 14">
            <a:extLst>
              <a:ext uri="{FF2B5EF4-FFF2-40B4-BE49-F238E27FC236}">
                <a16:creationId xmlns:a16="http://schemas.microsoft.com/office/drawing/2014/main" id="{10519AAA-6BD8-454A-B098-07C941C8F4D0}"/>
              </a:ext>
            </a:extLst>
          </p:cNvPr>
          <p:cNvSpPr>
            <a:spLocks noGrp="1"/>
          </p:cNvSpPr>
          <p:nvPr>
            <p:ph type="sldNum" sz="quarter" idx="12"/>
          </p:nvPr>
        </p:nvSpPr>
        <p:spPr/>
        <p:txBody>
          <a:bodyPr/>
          <a:lstStyle/>
          <a:p>
            <a:fld id="{7E12B6E2-40CE-469E-A4C3-8FAE9716836F}" type="slidenum">
              <a:rPr lang="pt-BR" smtClean="0"/>
              <a:t>1</a:t>
            </a:fld>
            <a:endParaRPr lang="pt-BR"/>
          </a:p>
        </p:txBody>
      </p:sp>
      <p:sp>
        <p:nvSpPr>
          <p:cNvPr id="18" name="Retângulo: Cantos Diagonais Recortados 17">
            <a:extLst>
              <a:ext uri="{FF2B5EF4-FFF2-40B4-BE49-F238E27FC236}">
                <a16:creationId xmlns:a16="http://schemas.microsoft.com/office/drawing/2014/main" id="{829D7B7F-961D-4ECF-BC03-EE1B827044DB}"/>
              </a:ext>
            </a:extLst>
          </p:cNvPr>
          <p:cNvSpPr/>
          <p:nvPr/>
        </p:nvSpPr>
        <p:spPr>
          <a:xfrm>
            <a:off x="0" y="0"/>
            <a:ext cx="12192000" cy="1508322"/>
          </a:xfrm>
          <a:prstGeom prst="snip2DiagRect">
            <a:avLst>
              <a:gd name="adj1" fmla="val 50000"/>
              <a:gd name="adj2" fmla="val 13265"/>
            </a:avLst>
          </a:prstGeom>
          <a:noFill/>
          <a:ln w="38100">
            <a:solidFill>
              <a:srgbClr val="0F75BD"/>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85;p13">
            <a:extLst>
              <a:ext uri="{FF2B5EF4-FFF2-40B4-BE49-F238E27FC236}">
                <a16:creationId xmlns:a16="http://schemas.microsoft.com/office/drawing/2014/main" id="{76373D65-228A-4758-A666-CF3D0BCB7313}"/>
              </a:ext>
            </a:extLst>
          </p:cNvPr>
          <p:cNvSpPr txBox="1"/>
          <p:nvPr/>
        </p:nvSpPr>
        <p:spPr>
          <a:xfrm>
            <a:off x="124290" y="5571560"/>
            <a:ext cx="87909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dirty="0">
                <a:solidFill>
                  <a:schemeClr val="dk1"/>
                </a:solidFill>
                <a:effectLst>
                  <a:outerShdw blurRad="38100" dist="38100" dir="2700000" algn="tl">
                    <a:srgbClr val="000000">
                      <a:alpha val="43137"/>
                    </a:srgbClr>
                  </a:outerShdw>
                </a:effectLst>
                <a:latin typeface="Calibri"/>
                <a:ea typeface="Calibri"/>
                <a:cs typeface="Calibri"/>
                <a:sym typeface="Calibri"/>
              </a:rPr>
              <a:t>Aluna(o)</a:t>
            </a:r>
            <a:r>
              <a:rPr lang="pt-BR" sz="1800" dirty="0">
                <a:solidFill>
                  <a:schemeClr val="dk1"/>
                </a:solidFill>
                <a:effectLst>
                  <a:outerShdw blurRad="38100" dist="38100" dir="2700000" algn="tl">
                    <a:srgbClr val="000000">
                      <a:alpha val="43137"/>
                    </a:srgbClr>
                  </a:outerShdw>
                </a:effectLst>
                <a:latin typeface="Calibri"/>
                <a:ea typeface="Calibri"/>
                <a:cs typeface="Calibri"/>
                <a:sym typeface="Calibri"/>
              </a:rPr>
              <a:t>: 		</a:t>
            </a:r>
            <a:r>
              <a:rPr lang="pt-BR" b="1" dirty="0">
                <a:solidFill>
                  <a:schemeClr val="dk1"/>
                </a:solidFill>
                <a:effectLst>
                  <a:outerShdw blurRad="38100" dist="38100" dir="2700000" algn="tl">
                    <a:srgbClr val="000000">
                      <a:alpha val="43137"/>
                    </a:srgbClr>
                  </a:outerShdw>
                </a:effectLst>
                <a:latin typeface="Calibri"/>
                <a:ea typeface="Calibri"/>
                <a:cs typeface="Calibri"/>
                <a:sym typeface="Calibri"/>
              </a:rPr>
              <a:t>Nome do Aluno</a:t>
            </a:r>
            <a:r>
              <a:rPr lang="pt-BR" sz="1800" b="1" dirty="0">
                <a:solidFill>
                  <a:schemeClr val="dk1"/>
                </a:solidFill>
                <a:effectLst>
                  <a:outerShdw blurRad="38100" dist="38100" dir="2700000" algn="tl">
                    <a:srgbClr val="000000">
                      <a:alpha val="43137"/>
                    </a:srgbClr>
                  </a:outerShdw>
                </a:effectLst>
                <a:latin typeface="Calibri"/>
                <a:ea typeface="Calibri"/>
                <a:cs typeface="Calibri"/>
                <a:sym typeface="Calibri"/>
              </a:rPr>
              <a:t> </a:t>
            </a:r>
          </a:p>
          <a:p>
            <a:r>
              <a:rPr lang="pt-BR" sz="1800" dirty="0">
                <a:solidFill>
                  <a:schemeClr val="dk1"/>
                </a:solidFill>
                <a:effectLst>
                  <a:outerShdw blurRad="38100" dist="38100" dir="2700000" algn="tl">
                    <a:srgbClr val="000000">
                      <a:alpha val="43137"/>
                    </a:srgbClr>
                  </a:outerShdw>
                </a:effectLst>
                <a:latin typeface="Calibri"/>
                <a:ea typeface="Calibri"/>
                <a:cs typeface="Calibri"/>
                <a:sym typeface="Calibri"/>
              </a:rPr>
              <a:t>Orientador(a): 	</a:t>
            </a:r>
            <a:r>
              <a:rPr lang="pt-BR" sz="1800" b="1" dirty="0">
                <a:solidFill>
                  <a:schemeClr val="dk1"/>
                </a:solidFill>
                <a:effectLst>
                  <a:outerShdw blurRad="38100" dist="38100" dir="2700000" algn="tl">
                    <a:srgbClr val="000000">
                      <a:alpha val="43137"/>
                    </a:srgbClr>
                  </a:outerShdw>
                </a:effectLst>
                <a:latin typeface="Calibri"/>
                <a:ea typeface="Calibri"/>
                <a:cs typeface="Calibri"/>
                <a:sym typeface="Calibri"/>
              </a:rPr>
              <a:t>Luiz Fernando M. Arruda, Me. Eng.</a:t>
            </a:r>
            <a:endParaRPr lang="pt-BR" dirty="0">
              <a:effectLst>
                <a:outerShdw blurRad="38100" dist="38100" dir="2700000" algn="tl">
                  <a:srgbClr val="000000">
                    <a:alpha val="43137"/>
                  </a:srgbClr>
                </a:outerShdw>
              </a:effectLst>
            </a:endParaRPr>
          </a:p>
        </p:txBody>
      </p:sp>
      <p:sp>
        <p:nvSpPr>
          <p:cNvPr id="21" name="CaixaDeTexto 20">
            <a:extLst>
              <a:ext uri="{FF2B5EF4-FFF2-40B4-BE49-F238E27FC236}">
                <a16:creationId xmlns:a16="http://schemas.microsoft.com/office/drawing/2014/main" id="{9358B5CD-9F1E-465F-AEAD-9226FD73E7F9}"/>
              </a:ext>
            </a:extLst>
          </p:cNvPr>
          <p:cNvSpPr txBox="1"/>
          <p:nvPr/>
        </p:nvSpPr>
        <p:spPr>
          <a:xfrm>
            <a:off x="1650389" y="2839739"/>
            <a:ext cx="8891221" cy="861774"/>
          </a:xfrm>
          <a:prstGeom prst="rect">
            <a:avLst/>
          </a:prstGeom>
          <a:noFill/>
        </p:spPr>
        <p:txBody>
          <a:bodyPr wrap="square">
            <a:spAutoFit/>
          </a:bodyPr>
          <a:lstStyle/>
          <a:p>
            <a:pPr algn="ctr"/>
            <a:r>
              <a:rPr lang="pt-BR" sz="5000" b="1" dirty="0">
                <a:effectLst>
                  <a:outerShdw blurRad="38100" dist="38100" dir="2700000" algn="tl">
                    <a:srgbClr val="000000">
                      <a:alpha val="43137"/>
                    </a:srgbClr>
                  </a:outerShdw>
                </a:effectLst>
              </a:rPr>
              <a:t>Título do Trabalho</a:t>
            </a:r>
          </a:p>
        </p:txBody>
      </p:sp>
      <p:sp>
        <p:nvSpPr>
          <p:cNvPr id="22" name="CaixaDeTexto 21">
            <a:extLst>
              <a:ext uri="{FF2B5EF4-FFF2-40B4-BE49-F238E27FC236}">
                <a16:creationId xmlns:a16="http://schemas.microsoft.com/office/drawing/2014/main" id="{1F9C85BA-D335-486B-97AA-CD217820B1CC}"/>
              </a:ext>
            </a:extLst>
          </p:cNvPr>
          <p:cNvSpPr txBox="1"/>
          <p:nvPr/>
        </p:nvSpPr>
        <p:spPr>
          <a:xfrm>
            <a:off x="3019196" y="289666"/>
            <a:ext cx="6153608" cy="861774"/>
          </a:xfrm>
          <a:prstGeom prst="rect">
            <a:avLst/>
          </a:prstGeom>
          <a:noFill/>
        </p:spPr>
        <p:txBody>
          <a:bodyPr wrap="none" rtlCol="0">
            <a:spAutoFit/>
          </a:bodyPr>
          <a:lstStyle/>
          <a:p>
            <a:pPr algn="ctr"/>
            <a:r>
              <a:rPr lang="pt-BR" sz="2500" b="1" i="0" u="none" strike="noStrike" baseline="0" dirty="0">
                <a:effectLst>
                  <a:outerShdw blurRad="38100" dist="38100" dir="2700000" algn="tl">
                    <a:srgbClr val="000000">
                      <a:alpha val="43137"/>
                    </a:srgbClr>
                  </a:outerShdw>
                </a:effectLst>
                <a:latin typeface="TFRHJG+Nunito-ExtraLight"/>
              </a:rPr>
              <a:t>CENTRO UNIVERSITÁRIO AVANTIS - UNIAVAN</a:t>
            </a:r>
          </a:p>
          <a:p>
            <a:pPr algn="ctr"/>
            <a:r>
              <a:rPr lang="pt-BR" sz="2500" b="1" dirty="0">
                <a:effectLst>
                  <a:outerShdw blurRad="38100" dist="38100" dir="2700000" algn="tl">
                    <a:srgbClr val="000000">
                      <a:alpha val="43137"/>
                    </a:srgbClr>
                  </a:outerShdw>
                </a:effectLst>
                <a:latin typeface="TFRHJG+Nunito-ExtraLight"/>
              </a:rPr>
              <a:t>CURSO DE SISTEMAS DE INFORMAÇÃO</a:t>
            </a:r>
          </a:p>
        </p:txBody>
      </p:sp>
      <p:pic>
        <p:nvPicPr>
          <p:cNvPr id="5" name="Imagem 4">
            <a:extLst>
              <a:ext uri="{FF2B5EF4-FFF2-40B4-BE49-F238E27FC236}">
                <a16:creationId xmlns:a16="http://schemas.microsoft.com/office/drawing/2014/main" id="{2DE4E416-7DFF-2C0C-E42C-35C33E729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50" y="129640"/>
            <a:ext cx="1305161" cy="1267752"/>
          </a:xfrm>
          <a:prstGeom prst="rect">
            <a:avLst/>
          </a:prstGeom>
        </p:spPr>
      </p:pic>
      <p:pic>
        <p:nvPicPr>
          <p:cNvPr id="10" name="Imagem 9">
            <a:extLst>
              <a:ext uri="{FF2B5EF4-FFF2-40B4-BE49-F238E27FC236}">
                <a16:creationId xmlns:a16="http://schemas.microsoft.com/office/drawing/2014/main" id="{95CC6F14-5064-DFED-9A2B-46408EBF8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9779" y="5894705"/>
            <a:ext cx="2773371" cy="923289"/>
          </a:xfrm>
          <a:prstGeom prst="rect">
            <a:avLst/>
          </a:prstGeom>
        </p:spPr>
      </p:pic>
      <p:pic>
        <p:nvPicPr>
          <p:cNvPr id="11" name="Imagem 10">
            <a:extLst>
              <a:ext uri="{FF2B5EF4-FFF2-40B4-BE49-F238E27FC236}">
                <a16:creationId xmlns:a16="http://schemas.microsoft.com/office/drawing/2014/main" id="{26D17D96-275C-990F-BB5A-3D9301B8B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5002" y="120285"/>
            <a:ext cx="1456548" cy="1267752"/>
          </a:xfrm>
          <a:prstGeom prst="rect">
            <a:avLst/>
          </a:prstGeom>
        </p:spPr>
      </p:pic>
    </p:spTree>
    <p:extLst>
      <p:ext uri="{BB962C8B-B14F-4D97-AF65-F5344CB8AC3E}">
        <p14:creationId xmlns:p14="http://schemas.microsoft.com/office/powerpoint/2010/main" val="39396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Diagonais Recortados 1">
            <a:extLst>
              <a:ext uri="{FF2B5EF4-FFF2-40B4-BE49-F238E27FC236}">
                <a16:creationId xmlns:a16="http://schemas.microsoft.com/office/drawing/2014/main" id="{70B52C78-9D36-4A95-80AD-BEE1EFA449B8}"/>
              </a:ext>
            </a:extLst>
          </p:cNvPr>
          <p:cNvSpPr/>
          <p:nvPr/>
        </p:nvSpPr>
        <p:spPr>
          <a:xfrm rot="5400000">
            <a:off x="-2746861" y="2746861"/>
            <a:ext cx="6858001" cy="1364280"/>
          </a:xfrm>
          <a:prstGeom prst="snip2DiagRect">
            <a:avLst>
              <a:gd name="adj1" fmla="val 50000"/>
              <a:gd name="adj2" fmla="val 13265"/>
            </a:avLst>
          </a:prstGeom>
          <a:noFill/>
          <a:ln w="38100">
            <a:solidFill>
              <a:srgbClr val="0F75BD"/>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Número de Slide 9">
            <a:extLst>
              <a:ext uri="{FF2B5EF4-FFF2-40B4-BE49-F238E27FC236}">
                <a16:creationId xmlns:a16="http://schemas.microsoft.com/office/drawing/2014/main" id="{7C0DCEB8-B311-4EFB-915A-260FFF75B6E6}"/>
              </a:ext>
            </a:extLst>
          </p:cNvPr>
          <p:cNvSpPr>
            <a:spLocks noGrp="1"/>
          </p:cNvSpPr>
          <p:nvPr>
            <p:ph type="sldNum" sz="quarter" idx="12"/>
          </p:nvPr>
        </p:nvSpPr>
        <p:spPr>
          <a:xfrm>
            <a:off x="-2" y="6477274"/>
            <a:ext cx="422030" cy="380726"/>
          </a:xfrm>
        </p:spPr>
        <p:txBody>
          <a:bodyPr/>
          <a:lstStyle/>
          <a:p>
            <a:fld id="{7E12B6E2-40CE-469E-A4C3-8FAE9716836F}" type="slidenum">
              <a:rPr lang="pt-BR" sz="1600" smtClean="0">
                <a:solidFill>
                  <a:srgbClr val="0F75BD"/>
                </a:solidFill>
              </a:rPr>
              <a:t>2</a:t>
            </a:fld>
            <a:endParaRPr lang="pt-BR" sz="1600" dirty="0">
              <a:solidFill>
                <a:srgbClr val="0F75BD"/>
              </a:solidFill>
            </a:endParaRPr>
          </a:p>
        </p:txBody>
      </p:sp>
      <p:sp>
        <p:nvSpPr>
          <p:cNvPr id="25" name="CaixaDeTexto 24">
            <a:extLst>
              <a:ext uri="{FF2B5EF4-FFF2-40B4-BE49-F238E27FC236}">
                <a16:creationId xmlns:a16="http://schemas.microsoft.com/office/drawing/2014/main" id="{53B532E5-2282-41C5-9A05-E5EDCF8867C9}"/>
              </a:ext>
            </a:extLst>
          </p:cNvPr>
          <p:cNvSpPr txBox="1"/>
          <p:nvPr/>
        </p:nvSpPr>
        <p:spPr>
          <a:xfrm>
            <a:off x="1425252" y="-17140"/>
            <a:ext cx="1764907" cy="707886"/>
          </a:xfrm>
          <a:prstGeom prst="rect">
            <a:avLst/>
          </a:prstGeom>
          <a:noFill/>
        </p:spPr>
        <p:txBody>
          <a:bodyPr wrap="none" rtlCol="0">
            <a:spAutoFit/>
          </a:bodyPr>
          <a:lstStyle/>
          <a:p>
            <a:r>
              <a:rPr lang="pt-BR" sz="4000" b="1" dirty="0">
                <a:effectLst>
                  <a:outerShdw blurRad="38100" dist="38100" dir="2700000" algn="tl">
                    <a:srgbClr val="000000">
                      <a:alpha val="43137"/>
                    </a:srgbClr>
                  </a:outerShdw>
                </a:effectLst>
              </a:rPr>
              <a:t>Tópicos</a:t>
            </a:r>
          </a:p>
        </p:txBody>
      </p:sp>
      <p:pic>
        <p:nvPicPr>
          <p:cNvPr id="4" name="Imagem 3">
            <a:extLst>
              <a:ext uri="{FF2B5EF4-FFF2-40B4-BE49-F238E27FC236}">
                <a16:creationId xmlns:a16="http://schemas.microsoft.com/office/drawing/2014/main" id="{6E457852-E55C-448B-0F04-CF4504722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7" y="722892"/>
            <a:ext cx="1305161" cy="1267752"/>
          </a:xfrm>
          <a:prstGeom prst="rect">
            <a:avLst/>
          </a:prstGeom>
        </p:spPr>
      </p:pic>
      <p:pic>
        <p:nvPicPr>
          <p:cNvPr id="5" name="Imagem 4">
            <a:extLst>
              <a:ext uri="{FF2B5EF4-FFF2-40B4-BE49-F238E27FC236}">
                <a16:creationId xmlns:a16="http://schemas.microsoft.com/office/drawing/2014/main" id="{A8B92210-BDDF-40FD-EB49-6576E5159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 y="4995639"/>
            <a:ext cx="1456548" cy="1267752"/>
          </a:xfrm>
          <a:prstGeom prst="rect">
            <a:avLst/>
          </a:prstGeom>
        </p:spPr>
      </p:pic>
      <p:sp>
        <p:nvSpPr>
          <p:cNvPr id="9" name="Google Shape;169;p20">
            <a:extLst>
              <a:ext uri="{FF2B5EF4-FFF2-40B4-BE49-F238E27FC236}">
                <a16:creationId xmlns:a16="http://schemas.microsoft.com/office/drawing/2014/main" id="{AE6CD5CE-C9EF-FCD7-16EE-E16DDB1F14DB}"/>
              </a:ext>
            </a:extLst>
          </p:cNvPr>
          <p:cNvSpPr txBox="1"/>
          <p:nvPr/>
        </p:nvSpPr>
        <p:spPr>
          <a:xfrm>
            <a:off x="1906969" y="1194356"/>
            <a:ext cx="4800305" cy="341627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Necessidade; </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X</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X</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A</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X</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X</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A</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X</a:t>
            </a:r>
          </a:p>
          <a:p>
            <a:pPr marL="342900" marR="0" lvl="0" indent="-342900" algn="l" rtl="0">
              <a:spcBef>
                <a:spcPts val="0"/>
              </a:spcBef>
              <a:spcAft>
                <a:spcPts val="0"/>
              </a:spcAft>
              <a:buFont typeface="Arial" panose="020B0604020202020204" pitchFamily="34" charset="0"/>
              <a:buChar char="•"/>
            </a:pPr>
            <a:endParaRPr lang="pt-BR" sz="2400" dirty="0">
              <a:solidFill>
                <a:schemeClr val="dk1"/>
              </a:solidFill>
              <a:effectLst>
                <a:outerShdw blurRad="38100" dist="38100" dir="2700000" algn="tl">
                  <a:srgbClr val="000000">
                    <a:alpha val="43137"/>
                  </a:srgbClr>
                </a:outerShdw>
              </a:effectLst>
              <a:latin typeface="Calibri"/>
              <a:cs typeface="Calibri"/>
              <a:sym typeface="Calibri"/>
            </a:endParaRPr>
          </a:p>
        </p:txBody>
      </p:sp>
      <p:pic>
        <p:nvPicPr>
          <p:cNvPr id="41" name="Imagem 40">
            <a:extLst>
              <a:ext uri="{FF2B5EF4-FFF2-40B4-BE49-F238E27FC236}">
                <a16:creationId xmlns:a16="http://schemas.microsoft.com/office/drawing/2014/main" id="{B2F143B9-53C3-8A54-F91F-2C8A31CA4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6647" y="2749449"/>
            <a:ext cx="2426968" cy="1359102"/>
          </a:xfrm>
          <a:prstGeom prst="rect">
            <a:avLst/>
          </a:prstGeom>
        </p:spPr>
      </p:pic>
      <p:cxnSp>
        <p:nvCxnSpPr>
          <p:cNvPr id="42" name="Conector reto 41">
            <a:extLst>
              <a:ext uri="{FF2B5EF4-FFF2-40B4-BE49-F238E27FC236}">
                <a16:creationId xmlns:a16="http://schemas.microsoft.com/office/drawing/2014/main" id="{50B35639-5EDD-DEB5-AA4C-372F0F1928E8}"/>
              </a:ext>
            </a:extLst>
          </p:cNvPr>
          <p:cNvCxnSpPr>
            <a:cxnSpLocks/>
          </p:cNvCxnSpPr>
          <p:nvPr/>
        </p:nvCxnSpPr>
        <p:spPr>
          <a:xfrm>
            <a:off x="1537397" y="690746"/>
            <a:ext cx="7793639" cy="32146"/>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3" name="Imagem 42">
            <a:extLst>
              <a:ext uri="{FF2B5EF4-FFF2-40B4-BE49-F238E27FC236}">
                <a16:creationId xmlns:a16="http://schemas.microsoft.com/office/drawing/2014/main" id="{378600AE-CC53-E9B7-15B2-C2CDF28A9F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8629" y="138702"/>
            <a:ext cx="2773371" cy="923289"/>
          </a:xfrm>
          <a:prstGeom prst="rect">
            <a:avLst/>
          </a:prstGeom>
        </p:spPr>
      </p:pic>
    </p:spTree>
    <p:extLst>
      <p:ext uri="{BB962C8B-B14F-4D97-AF65-F5344CB8AC3E}">
        <p14:creationId xmlns:p14="http://schemas.microsoft.com/office/powerpoint/2010/main" val="138514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Diagonais Recortados 1">
            <a:extLst>
              <a:ext uri="{FF2B5EF4-FFF2-40B4-BE49-F238E27FC236}">
                <a16:creationId xmlns:a16="http://schemas.microsoft.com/office/drawing/2014/main" id="{70B52C78-9D36-4A95-80AD-BEE1EFA449B8}"/>
              </a:ext>
            </a:extLst>
          </p:cNvPr>
          <p:cNvSpPr/>
          <p:nvPr/>
        </p:nvSpPr>
        <p:spPr>
          <a:xfrm rot="5400000">
            <a:off x="-2746861" y="2746861"/>
            <a:ext cx="6858001" cy="1364280"/>
          </a:xfrm>
          <a:prstGeom prst="snip2DiagRect">
            <a:avLst>
              <a:gd name="adj1" fmla="val 50000"/>
              <a:gd name="adj2" fmla="val 13265"/>
            </a:avLst>
          </a:prstGeom>
          <a:noFill/>
          <a:ln w="38100">
            <a:solidFill>
              <a:srgbClr val="0F75BD"/>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Número de Slide 9">
            <a:extLst>
              <a:ext uri="{FF2B5EF4-FFF2-40B4-BE49-F238E27FC236}">
                <a16:creationId xmlns:a16="http://schemas.microsoft.com/office/drawing/2014/main" id="{7C0DCEB8-B311-4EFB-915A-260FFF75B6E6}"/>
              </a:ext>
            </a:extLst>
          </p:cNvPr>
          <p:cNvSpPr>
            <a:spLocks noGrp="1"/>
          </p:cNvSpPr>
          <p:nvPr>
            <p:ph type="sldNum" sz="quarter" idx="12"/>
          </p:nvPr>
        </p:nvSpPr>
        <p:spPr>
          <a:xfrm>
            <a:off x="-2" y="6477274"/>
            <a:ext cx="422030" cy="380726"/>
          </a:xfrm>
        </p:spPr>
        <p:txBody>
          <a:bodyPr/>
          <a:lstStyle/>
          <a:p>
            <a:fld id="{7E12B6E2-40CE-469E-A4C3-8FAE9716836F}" type="slidenum">
              <a:rPr lang="pt-BR" sz="1600" smtClean="0">
                <a:solidFill>
                  <a:srgbClr val="0F75BD"/>
                </a:solidFill>
              </a:rPr>
              <a:t>3</a:t>
            </a:fld>
            <a:endParaRPr lang="pt-BR" sz="1600" dirty="0">
              <a:solidFill>
                <a:srgbClr val="0F75BD"/>
              </a:solidFill>
            </a:endParaRPr>
          </a:p>
        </p:txBody>
      </p:sp>
      <p:sp>
        <p:nvSpPr>
          <p:cNvPr id="25" name="CaixaDeTexto 24">
            <a:extLst>
              <a:ext uri="{FF2B5EF4-FFF2-40B4-BE49-F238E27FC236}">
                <a16:creationId xmlns:a16="http://schemas.microsoft.com/office/drawing/2014/main" id="{53B532E5-2282-41C5-9A05-E5EDCF8867C9}"/>
              </a:ext>
            </a:extLst>
          </p:cNvPr>
          <p:cNvSpPr txBox="1"/>
          <p:nvPr/>
        </p:nvSpPr>
        <p:spPr>
          <a:xfrm>
            <a:off x="1425252" y="-17140"/>
            <a:ext cx="2514214" cy="707886"/>
          </a:xfrm>
          <a:prstGeom prst="rect">
            <a:avLst/>
          </a:prstGeom>
          <a:noFill/>
        </p:spPr>
        <p:txBody>
          <a:bodyPr wrap="none" rtlCol="0">
            <a:spAutoFit/>
          </a:bodyPr>
          <a:lstStyle/>
          <a:p>
            <a:r>
              <a:rPr lang="pt-BR" sz="4000" b="1" dirty="0">
                <a:effectLst>
                  <a:outerShdw blurRad="38100" dist="38100" dir="2700000" algn="tl">
                    <a:srgbClr val="000000">
                      <a:alpha val="43137"/>
                    </a:srgbClr>
                  </a:outerShdw>
                </a:effectLst>
              </a:rPr>
              <a:t>Introdução</a:t>
            </a:r>
          </a:p>
        </p:txBody>
      </p:sp>
      <p:pic>
        <p:nvPicPr>
          <p:cNvPr id="4" name="Imagem 3">
            <a:extLst>
              <a:ext uri="{FF2B5EF4-FFF2-40B4-BE49-F238E27FC236}">
                <a16:creationId xmlns:a16="http://schemas.microsoft.com/office/drawing/2014/main" id="{6E457852-E55C-448B-0F04-CF4504722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7" y="722892"/>
            <a:ext cx="1305161" cy="1267752"/>
          </a:xfrm>
          <a:prstGeom prst="rect">
            <a:avLst/>
          </a:prstGeom>
        </p:spPr>
      </p:pic>
      <p:pic>
        <p:nvPicPr>
          <p:cNvPr id="5" name="Imagem 4">
            <a:extLst>
              <a:ext uri="{FF2B5EF4-FFF2-40B4-BE49-F238E27FC236}">
                <a16:creationId xmlns:a16="http://schemas.microsoft.com/office/drawing/2014/main" id="{A8B92210-BDDF-40FD-EB49-6576E5159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 y="4995639"/>
            <a:ext cx="1456548" cy="1267752"/>
          </a:xfrm>
          <a:prstGeom prst="rect">
            <a:avLst/>
          </a:prstGeom>
        </p:spPr>
      </p:pic>
      <p:sp>
        <p:nvSpPr>
          <p:cNvPr id="9" name="Google Shape;169;p20">
            <a:extLst>
              <a:ext uri="{FF2B5EF4-FFF2-40B4-BE49-F238E27FC236}">
                <a16:creationId xmlns:a16="http://schemas.microsoft.com/office/drawing/2014/main" id="{AE6CD5CE-C9EF-FCD7-16EE-E16DDB1F14DB}"/>
              </a:ext>
            </a:extLst>
          </p:cNvPr>
          <p:cNvSpPr txBox="1"/>
          <p:nvPr/>
        </p:nvSpPr>
        <p:spPr>
          <a:xfrm>
            <a:off x="1906969" y="1194356"/>
            <a:ext cx="4800305" cy="341627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Necessidade; </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X</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X</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A</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X</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X</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A</a:t>
            </a:r>
          </a:p>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X</a:t>
            </a:r>
          </a:p>
          <a:p>
            <a:pPr marL="342900" marR="0" lvl="0" indent="-342900" algn="l" rtl="0">
              <a:spcBef>
                <a:spcPts val="0"/>
              </a:spcBef>
              <a:spcAft>
                <a:spcPts val="0"/>
              </a:spcAft>
              <a:buFont typeface="Arial" panose="020B0604020202020204" pitchFamily="34" charset="0"/>
              <a:buChar char="•"/>
            </a:pPr>
            <a:endParaRPr lang="pt-BR" sz="2400" dirty="0">
              <a:solidFill>
                <a:schemeClr val="dk1"/>
              </a:solidFill>
              <a:effectLst>
                <a:outerShdw blurRad="38100" dist="38100" dir="2700000" algn="tl">
                  <a:srgbClr val="000000">
                    <a:alpha val="43137"/>
                  </a:srgbClr>
                </a:outerShdw>
              </a:effectLst>
              <a:latin typeface="Calibri"/>
              <a:cs typeface="Calibri"/>
              <a:sym typeface="Calibri"/>
            </a:endParaRPr>
          </a:p>
        </p:txBody>
      </p:sp>
      <p:pic>
        <p:nvPicPr>
          <p:cNvPr id="41" name="Imagem 40">
            <a:extLst>
              <a:ext uri="{FF2B5EF4-FFF2-40B4-BE49-F238E27FC236}">
                <a16:creationId xmlns:a16="http://schemas.microsoft.com/office/drawing/2014/main" id="{B2F143B9-53C3-8A54-F91F-2C8A31CA4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6647" y="2749449"/>
            <a:ext cx="2426968" cy="1359102"/>
          </a:xfrm>
          <a:prstGeom prst="rect">
            <a:avLst/>
          </a:prstGeom>
        </p:spPr>
      </p:pic>
      <p:cxnSp>
        <p:nvCxnSpPr>
          <p:cNvPr id="3" name="Conector reto 2">
            <a:extLst>
              <a:ext uri="{FF2B5EF4-FFF2-40B4-BE49-F238E27FC236}">
                <a16:creationId xmlns:a16="http://schemas.microsoft.com/office/drawing/2014/main" id="{0E4B4BFA-5519-FFA5-9502-A76836774D46}"/>
              </a:ext>
            </a:extLst>
          </p:cNvPr>
          <p:cNvCxnSpPr>
            <a:cxnSpLocks/>
          </p:cNvCxnSpPr>
          <p:nvPr/>
        </p:nvCxnSpPr>
        <p:spPr>
          <a:xfrm>
            <a:off x="1537397" y="690746"/>
            <a:ext cx="7793639" cy="32146"/>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869EC841-1937-839E-70E9-2B4D4C7928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8629" y="138702"/>
            <a:ext cx="2773371" cy="923289"/>
          </a:xfrm>
          <a:prstGeom prst="rect">
            <a:avLst/>
          </a:prstGeom>
        </p:spPr>
      </p:pic>
    </p:spTree>
    <p:extLst>
      <p:ext uri="{BB962C8B-B14F-4D97-AF65-F5344CB8AC3E}">
        <p14:creationId xmlns:p14="http://schemas.microsoft.com/office/powerpoint/2010/main" val="197308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Diagonais Recortados 1">
            <a:extLst>
              <a:ext uri="{FF2B5EF4-FFF2-40B4-BE49-F238E27FC236}">
                <a16:creationId xmlns:a16="http://schemas.microsoft.com/office/drawing/2014/main" id="{70B52C78-9D36-4A95-80AD-BEE1EFA449B8}"/>
              </a:ext>
            </a:extLst>
          </p:cNvPr>
          <p:cNvSpPr/>
          <p:nvPr/>
        </p:nvSpPr>
        <p:spPr>
          <a:xfrm rot="5400000">
            <a:off x="-2746861" y="2746861"/>
            <a:ext cx="6858001" cy="1364280"/>
          </a:xfrm>
          <a:prstGeom prst="snip2DiagRect">
            <a:avLst>
              <a:gd name="adj1" fmla="val 50000"/>
              <a:gd name="adj2" fmla="val 13265"/>
            </a:avLst>
          </a:prstGeom>
          <a:noFill/>
          <a:ln w="38100">
            <a:solidFill>
              <a:srgbClr val="0F75BD"/>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Número de Slide 9">
            <a:extLst>
              <a:ext uri="{FF2B5EF4-FFF2-40B4-BE49-F238E27FC236}">
                <a16:creationId xmlns:a16="http://schemas.microsoft.com/office/drawing/2014/main" id="{7C0DCEB8-B311-4EFB-915A-260FFF75B6E6}"/>
              </a:ext>
            </a:extLst>
          </p:cNvPr>
          <p:cNvSpPr>
            <a:spLocks noGrp="1"/>
          </p:cNvSpPr>
          <p:nvPr>
            <p:ph type="sldNum" sz="quarter" idx="12"/>
          </p:nvPr>
        </p:nvSpPr>
        <p:spPr>
          <a:xfrm>
            <a:off x="-2" y="6477274"/>
            <a:ext cx="422030" cy="380726"/>
          </a:xfrm>
        </p:spPr>
        <p:txBody>
          <a:bodyPr/>
          <a:lstStyle/>
          <a:p>
            <a:fld id="{7E12B6E2-40CE-469E-A4C3-8FAE9716836F}" type="slidenum">
              <a:rPr lang="pt-BR" sz="1600" smtClean="0">
                <a:solidFill>
                  <a:srgbClr val="0F75BD"/>
                </a:solidFill>
              </a:rPr>
              <a:t>4</a:t>
            </a:fld>
            <a:endParaRPr lang="pt-BR" sz="1600" dirty="0">
              <a:solidFill>
                <a:srgbClr val="0F75BD"/>
              </a:solidFill>
            </a:endParaRPr>
          </a:p>
        </p:txBody>
      </p:sp>
      <p:sp>
        <p:nvSpPr>
          <p:cNvPr id="25" name="CaixaDeTexto 24">
            <a:extLst>
              <a:ext uri="{FF2B5EF4-FFF2-40B4-BE49-F238E27FC236}">
                <a16:creationId xmlns:a16="http://schemas.microsoft.com/office/drawing/2014/main" id="{53B532E5-2282-41C5-9A05-E5EDCF8867C9}"/>
              </a:ext>
            </a:extLst>
          </p:cNvPr>
          <p:cNvSpPr txBox="1"/>
          <p:nvPr/>
        </p:nvSpPr>
        <p:spPr>
          <a:xfrm>
            <a:off x="1425252" y="-17140"/>
            <a:ext cx="3678828" cy="707886"/>
          </a:xfrm>
          <a:prstGeom prst="rect">
            <a:avLst/>
          </a:prstGeom>
          <a:noFill/>
        </p:spPr>
        <p:txBody>
          <a:bodyPr wrap="none" rtlCol="0">
            <a:spAutoFit/>
          </a:bodyPr>
          <a:lstStyle/>
          <a:p>
            <a:pPr marL="0" marR="0" lvl="0" indent="0" algn="l" rtl="0">
              <a:spcBef>
                <a:spcPts val="0"/>
              </a:spcBef>
              <a:spcAft>
                <a:spcPts val="0"/>
              </a:spcAft>
              <a:buNone/>
            </a:pPr>
            <a:r>
              <a:rPr lang="pt-BR" sz="4000" b="1" dirty="0">
                <a:solidFill>
                  <a:schemeClr val="dk1"/>
                </a:solidFill>
                <a:effectLst>
                  <a:outerShdw blurRad="38100" dist="38100" dir="2700000" algn="tl">
                    <a:srgbClr val="000000">
                      <a:alpha val="43137"/>
                    </a:srgbClr>
                  </a:outerShdw>
                </a:effectLst>
                <a:latin typeface="Calibri"/>
                <a:cs typeface="Calibri"/>
                <a:sym typeface="Calibri"/>
              </a:rPr>
              <a:t>Estudo Proposto</a:t>
            </a:r>
            <a:endParaRPr lang="pt-BR" sz="4000" b="1" dirty="0">
              <a:effectLst>
                <a:outerShdw blurRad="38100" dist="38100" dir="2700000" algn="tl">
                  <a:srgbClr val="000000">
                    <a:alpha val="43137"/>
                  </a:srgbClr>
                </a:outerShdw>
              </a:effectLst>
            </a:endParaRPr>
          </a:p>
        </p:txBody>
      </p:sp>
      <p:pic>
        <p:nvPicPr>
          <p:cNvPr id="4" name="Imagem 3">
            <a:extLst>
              <a:ext uri="{FF2B5EF4-FFF2-40B4-BE49-F238E27FC236}">
                <a16:creationId xmlns:a16="http://schemas.microsoft.com/office/drawing/2014/main" id="{6E457852-E55C-448B-0F04-CF4504722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7" y="722892"/>
            <a:ext cx="1305161" cy="1267752"/>
          </a:xfrm>
          <a:prstGeom prst="rect">
            <a:avLst/>
          </a:prstGeom>
        </p:spPr>
      </p:pic>
      <p:pic>
        <p:nvPicPr>
          <p:cNvPr id="5" name="Imagem 4">
            <a:extLst>
              <a:ext uri="{FF2B5EF4-FFF2-40B4-BE49-F238E27FC236}">
                <a16:creationId xmlns:a16="http://schemas.microsoft.com/office/drawing/2014/main" id="{A8B92210-BDDF-40FD-EB49-6576E5159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 y="4995639"/>
            <a:ext cx="1456548" cy="1267752"/>
          </a:xfrm>
          <a:prstGeom prst="rect">
            <a:avLst/>
          </a:prstGeom>
        </p:spPr>
      </p:pic>
      <p:sp>
        <p:nvSpPr>
          <p:cNvPr id="9" name="Google Shape;169;p20">
            <a:extLst>
              <a:ext uri="{FF2B5EF4-FFF2-40B4-BE49-F238E27FC236}">
                <a16:creationId xmlns:a16="http://schemas.microsoft.com/office/drawing/2014/main" id="{AE6CD5CE-C9EF-FCD7-16EE-E16DDB1F14DB}"/>
              </a:ext>
            </a:extLst>
          </p:cNvPr>
          <p:cNvSpPr txBox="1"/>
          <p:nvPr/>
        </p:nvSpPr>
        <p:spPr>
          <a:xfrm>
            <a:off x="1906969" y="1194356"/>
            <a:ext cx="4800305" cy="4616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Necessidade; </a:t>
            </a:r>
          </a:p>
        </p:txBody>
      </p:sp>
      <p:pic>
        <p:nvPicPr>
          <p:cNvPr id="41" name="Imagem 40">
            <a:extLst>
              <a:ext uri="{FF2B5EF4-FFF2-40B4-BE49-F238E27FC236}">
                <a16:creationId xmlns:a16="http://schemas.microsoft.com/office/drawing/2014/main" id="{B2F143B9-53C3-8A54-F91F-2C8A31CA4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6647" y="2749449"/>
            <a:ext cx="2426968" cy="1359102"/>
          </a:xfrm>
          <a:prstGeom prst="rect">
            <a:avLst/>
          </a:prstGeom>
        </p:spPr>
      </p:pic>
      <p:cxnSp>
        <p:nvCxnSpPr>
          <p:cNvPr id="6" name="Conector reto 5">
            <a:extLst>
              <a:ext uri="{FF2B5EF4-FFF2-40B4-BE49-F238E27FC236}">
                <a16:creationId xmlns:a16="http://schemas.microsoft.com/office/drawing/2014/main" id="{83E3C05C-CE79-FF91-3EB4-AD5BED3F1AA5}"/>
              </a:ext>
            </a:extLst>
          </p:cNvPr>
          <p:cNvCxnSpPr>
            <a:cxnSpLocks/>
          </p:cNvCxnSpPr>
          <p:nvPr/>
        </p:nvCxnSpPr>
        <p:spPr>
          <a:xfrm>
            <a:off x="1537397" y="690746"/>
            <a:ext cx="7793639" cy="32146"/>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Imagem 6">
            <a:extLst>
              <a:ext uri="{FF2B5EF4-FFF2-40B4-BE49-F238E27FC236}">
                <a16:creationId xmlns:a16="http://schemas.microsoft.com/office/drawing/2014/main" id="{A9AC9198-7E39-9C97-8C32-08242A682C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8629" y="138702"/>
            <a:ext cx="2773371" cy="923289"/>
          </a:xfrm>
          <a:prstGeom prst="rect">
            <a:avLst/>
          </a:prstGeom>
        </p:spPr>
      </p:pic>
    </p:spTree>
    <p:extLst>
      <p:ext uri="{BB962C8B-B14F-4D97-AF65-F5344CB8AC3E}">
        <p14:creationId xmlns:p14="http://schemas.microsoft.com/office/powerpoint/2010/main" val="151076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Diagonais Recortados 1">
            <a:extLst>
              <a:ext uri="{FF2B5EF4-FFF2-40B4-BE49-F238E27FC236}">
                <a16:creationId xmlns:a16="http://schemas.microsoft.com/office/drawing/2014/main" id="{70B52C78-9D36-4A95-80AD-BEE1EFA449B8}"/>
              </a:ext>
            </a:extLst>
          </p:cNvPr>
          <p:cNvSpPr/>
          <p:nvPr/>
        </p:nvSpPr>
        <p:spPr>
          <a:xfrm rot="5400000">
            <a:off x="-2746861" y="2746861"/>
            <a:ext cx="6858001" cy="1364280"/>
          </a:xfrm>
          <a:prstGeom prst="snip2DiagRect">
            <a:avLst>
              <a:gd name="adj1" fmla="val 50000"/>
              <a:gd name="adj2" fmla="val 13265"/>
            </a:avLst>
          </a:prstGeom>
          <a:noFill/>
          <a:ln w="38100">
            <a:solidFill>
              <a:srgbClr val="0F75BD"/>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Número de Slide 9">
            <a:extLst>
              <a:ext uri="{FF2B5EF4-FFF2-40B4-BE49-F238E27FC236}">
                <a16:creationId xmlns:a16="http://schemas.microsoft.com/office/drawing/2014/main" id="{7C0DCEB8-B311-4EFB-915A-260FFF75B6E6}"/>
              </a:ext>
            </a:extLst>
          </p:cNvPr>
          <p:cNvSpPr>
            <a:spLocks noGrp="1"/>
          </p:cNvSpPr>
          <p:nvPr>
            <p:ph type="sldNum" sz="quarter" idx="12"/>
          </p:nvPr>
        </p:nvSpPr>
        <p:spPr>
          <a:xfrm>
            <a:off x="-2" y="6477274"/>
            <a:ext cx="422030" cy="380726"/>
          </a:xfrm>
        </p:spPr>
        <p:txBody>
          <a:bodyPr/>
          <a:lstStyle/>
          <a:p>
            <a:fld id="{7E12B6E2-40CE-469E-A4C3-8FAE9716836F}" type="slidenum">
              <a:rPr lang="pt-BR" sz="1600" smtClean="0">
                <a:solidFill>
                  <a:srgbClr val="0F75BD"/>
                </a:solidFill>
              </a:rPr>
              <a:t>5</a:t>
            </a:fld>
            <a:endParaRPr lang="pt-BR" sz="1600" dirty="0">
              <a:solidFill>
                <a:srgbClr val="0F75BD"/>
              </a:solidFill>
            </a:endParaRPr>
          </a:p>
        </p:txBody>
      </p:sp>
      <p:sp>
        <p:nvSpPr>
          <p:cNvPr id="25" name="CaixaDeTexto 24">
            <a:extLst>
              <a:ext uri="{FF2B5EF4-FFF2-40B4-BE49-F238E27FC236}">
                <a16:creationId xmlns:a16="http://schemas.microsoft.com/office/drawing/2014/main" id="{53B532E5-2282-41C5-9A05-E5EDCF8867C9}"/>
              </a:ext>
            </a:extLst>
          </p:cNvPr>
          <p:cNvSpPr txBox="1"/>
          <p:nvPr/>
        </p:nvSpPr>
        <p:spPr>
          <a:xfrm>
            <a:off x="1425252" y="-17140"/>
            <a:ext cx="2514150" cy="707886"/>
          </a:xfrm>
          <a:prstGeom prst="rect">
            <a:avLst/>
          </a:prstGeom>
          <a:noFill/>
        </p:spPr>
        <p:txBody>
          <a:bodyPr wrap="none" rtlCol="0">
            <a:spAutoFit/>
          </a:bodyPr>
          <a:lstStyle/>
          <a:p>
            <a:pPr marL="0" marR="0" lvl="0" indent="0" algn="l" rtl="0">
              <a:spcBef>
                <a:spcPts val="0"/>
              </a:spcBef>
              <a:spcAft>
                <a:spcPts val="0"/>
              </a:spcAft>
              <a:buNone/>
            </a:pPr>
            <a:r>
              <a:rPr lang="pt-BR" sz="4000" b="1" dirty="0">
                <a:solidFill>
                  <a:schemeClr val="dk1"/>
                </a:solidFill>
                <a:effectLst>
                  <a:outerShdw blurRad="38100" dist="38100" dir="2700000" algn="tl">
                    <a:srgbClr val="000000">
                      <a:alpha val="43137"/>
                    </a:srgbClr>
                  </a:outerShdw>
                </a:effectLst>
                <a:latin typeface="Calibri"/>
                <a:cs typeface="Calibri"/>
                <a:sym typeface="Calibri"/>
              </a:rPr>
              <a:t>Resultados</a:t>
            </a:r>
            <a:endParaRPr lang="pt-BR" sz="4000" b="1" dirty="0">
              <a:effectLst>
                <a:outerShdw blurRad="38100" dist="38100" dir="2700000" algn="tl">
                  <a:srgbClr val="000000">
                    <a:alpha val="43137"/>
                  </a:srgbClr>
                </a:outerShdw>
              </a:effectLst>
            </a:endParaRPr>
          </a:p>
        </p:txBody>
      </p:sp>
      <p:pic>
        <p:nvPicPr>
          <p:cNvPr id="4" name="Imagem 3">
            <a:extLst>
              <a:ext uri="{FF2B5EF4-FFF2-40B4-BE49-F238E27FC236}">
                <a16:creationId xmlns:a16="http://schemas.microsoft.com/office/drawing/2014/main" id="{6E457852-E55C-448B-0F04-CF4504722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7" y="722892"/>
            <a:ext cx="1305161" cy="1267752"/>
          </a:xfrm>
          <a:prstGeom prst="rect">
            <a:avLst/>
          </a:prstGeom>
        </p:spPr>
      </p:pic>
      <p:pic>
        <p:nvPicPr>
          <p:cNvPr id="5" name="Imagem 4">
            <a:extLst>
              <a:ext uri="{FF2B5EF4-FFF2-40B4-BE49-F238E27FC236}">
                <a16:creationId xmlns:a16="http://schemas.microsoft.com/office/drawing/2014/main" id="{A8B92210-BDDF-40FD-EB49-6576E5159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 y="4995639"/>
            <a:ext cx="1456548" cy="1267752"/>
          </a:xfrm>
          <a:prstGeom prst="rect">
            <a:avLst/>
          </a:prstGeom>
        </p:spPr>
      </p:pic>
      <p:sp>
        <p:nvSpPr>
          <p:cNvPr id="9" name="Google Shape;169;p20">
            <a:extLst>
              <a:ext uri="{FF2B5EF4-FFF2-40B4-BE49-F238E27FC236}">
                <a16:creationId xmlns:a16="http://schemas.microsoft.com/office/drawing/2014/main" id="{AE6CD5CE-C9EF-FCD7-16EE-E16DDB1F14DB}"/>
              </a:ext>
            </a:extLst>
          </p:cNvPr>
          <p:cNvSpPr txBox="1"/>
          <p:nvPr/>
        </p:nvSpPr>
        <p:spPr>
          <a:xfrm>
            <a:off x="1906969" y="1194356"/>
            <a:ext cx="4800305" cy="4616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Necessidade; </a:t>
            </a:r>
          </a:p>
        </p:txBody>
      </p:sp>
      <p:pic>
        <p:nvPicPr>
          <p:cNvPr id="41" name="Imagem 40">
            <a:extLst>
              <a:ext uri="{FF2B5EF4-FFF2-40B4-BE49-F238E27FC236}">
                <a16:creationId xmlns:a16="http://schemas.microsoft.com/office/drawing/2014/main" id="{B2F143B9-53C3-8A54-F91F-2C8A31CA4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6647" y="2749449"/>
            <a:ext cx="2426968" cy="1359102"/>
          </a:xfrm>
          <a:prstGeom prst="rect">
            <a:avLst/>
          </a:prstGeom>
        </p:spPr>
      </p:pic>
      <p:cxnSp>
        <p:nvCxnSpPr>
          <p:cNvPr id="3" name="Conector reto 2">
            <a:extLst>
              <a:ext uri="{FF2B5EF4-FFF2-40B4-BE49-F238E27FC236}">
                <a16:creationId xmlns:a16="http://schemas.microsoft.com/office/drawing/2014/main" id="{D00BA8F5-DA45-C2FF-E843-8863AB02530F}"/>
              </a:ext>
            </a:extLst>
          </p:cNvPr>
          <p:cNvCxnSpPr>
            <a:cxnSpLocks/>
          </p:cNvCxnSpPr>
          <p:nvPr/>
        </p:nvCxnSpPr>
        <p:spPr>
          <a:xfrm>
            <a:off x="1537397" y="690746"/>
            <a:ext cx="7793639" cy="32146"/>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A52B0613-E0C0-96B6-C402-B4C3E58110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8629" y="138702"/>
            <a:ext cx="2773371" cy="923289"/>
          </a:xfrm>
          <a:prstGeom prst="rect">
            <a:avLst/>
          </a:prstGeom>
        </p:spPr>
      </p:pic>
    </p:spTree>
    <p:extLst>
      <p:ext uri="{BB962C8B-B14F-4D97-AF65-F5344CB8AC3E}">
        <p14:creationId xmlns:p14="http://schemas.microsoft.com/office/powerpoint/2010/main" val="179528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Diagonais Recortados 1">
            <a:extLst>
              <a:ext uri="{FF2B5EF4-FFF2-40B4-BE49-F238E27FC236}">
                <a16:creationId xmlns:a16="http://schemas.microsoft.com/office/drawing/2014/main" id="{70B52C78-9D36-4A95-80AD-BEE1EFA449B8}"/>
              </a:ext>
            </a:extLst>
          </p:cNvPr>
          <p:cNvSpPr/>
          <p:nvPr/>
        </p:nvSpPr>
        <p:spPr>
          <a:xfrm rot="5400000">
            <a:off x="-2746861" y="2746861"/>
            <a:ext cx="6858001" cy="1364280"/>
          </a:xfrm>
          <a:prstGeom prst="snip2DiagRect">
            <a:avLst>
              <a:gd name="adj1" fmla="val 50000"/>
              <a:gd name="adj2" fmla="val 13265"/>
            </a:avLst>
          </a:prstGeom>
          <a:noFill/>
          <a:ln w="38100">
            <a:solidFill>
              <a:srgbClr val="0F75BD"/>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Número de Slide 9">
            <a:extLst>
              <a:ext uri="{FF2B5EF4-FFF2-40B4-BE49-F238E27FC236}">
                <a16:creationId xmlns:a16="http://schemas.microsoft.com/office/drawing/2014/main" id="{7C0DCEB8-B311-4EFB-915A-260FFF75B6E6}"/>
              </a:ext>
            </a:extLst>
          </p:cNvPr>
          <p:cNvSpPr>
            <a:spLocks noGrp="1"/>
          </p:cNvSpPr>
          <p:nvPr>
            <p:ph type="sldNum" sz="quarter" idx="12"/>
          </p:nvPr>
        </p:nvSpPr>
        <p:spPr>
          <a:xfrm>
            <a:off x="-2" y="6477274"/>
            <a:ext cx="422030" cy="380726"/>
          </a:xfrm>
        </p:spPr>
        <p:txBody>
          <a:bodyPr/>
          <a:lstStyle/>
          <a:p>
            <a:fld id="{7E12B6E2-40CE-469E-A4C3-8FAE9716836F}" type="slidenum">
              <a:rPr lang="pt-BR" sz="1600" smtClean="0">
                <a:solidFill>
                  <a:srgbClr val="0F75BD"/>
                </a:solidFill>
              </a:rPr>
              <a:t>6</a:t>
            </a:fld>
            <a:endParaRPr lang="pt-BR" sz="1600" dirty="0">
              <a:solidFill>
                <a:srgbClr val="0F75BD"/>
              </a:solidFill>
            </a:endParaRPr>
          </a:p>
        </p:txBody>
      </p:sp>
      <p:sp>
        <p:nvSpPr>
          <p:cNvPr id="25" name="CaixaDeTexto 24">
            <a:extLst>
              <a:ext uri="{FF2B5EF4-FFF2-40B4-BE49-F238E27FC236}">
                <a16:creationId xmlns:a16="http://schemas.microsoft.com/office/drawing/2014/main" id="{53B532E5-2282-41C5-9A05-E5EDCF8867C9}"/>
              </a:ext>
            </a:extLst>
          </p:cNvPr>
          <p:cNvSpPr txBox="1"/>
          <p:nvPr/>
        </p:nvSpPr>
        <p:spPr>
          <a:xfrm>
            <a:off x="1425252" y="-17140"/>
            <a:ext cx="4587153" cy="707886"/>
          </a:xfrm>
          <a:prstGeom prst="rect">
            <a:avLst/>
          </a:prstGeom>
          <a:noFill/>
        </p:spPr>
        <p:txBody>
          <a:bodyPr wrap="none" rtlCol="0">
            <a:spAutoFit/>
          </a:bodyPr>
          <a:lstStyle/>
          <a:p>
            <a:pPr marL="0" marR="0" lvl="0" indent="0" algn="l" rtl="0">
              <a:spcBef>
                <a:spcPts val="0"/>
              </a:spcBef>
              <a:spcAft>
                <a:spcPts val="0"/>
              </a:spcAft>
              <a:buNone/>
            </a:pPr>
            <a:r>
              <a:rPr lang="pt-BR" sz="4000" b="1" dirty="0">
                <a:solidFill>
                  <a:schemeClr val="dk1"/>
                </a:solidFill>
                <a:effectLst>
                  <a:outerShdw blurRad="38100" dist="38100" dir="2700000" algn="tl">
                    <a:srgbClr val="000000">
                      <a:alpha val="43137"/>
                    </a:srgbClr>
                  </a:outerShdw>
                </a:effectLst>
                <a:latin typeface="Calibri"/>
                <a:cs typeface="Calibri"/>
                <a:sym typeface="Calibri"/>
              </a:rPr>
              <a:t>Considerações Finais</a:t>
            </a:r>
            <a:endParaRPr lang="pt-BR" sz="4000" b="1" dirty="0">
              <a:effectLst>
                <a:outerShdw blurRad="38100" dist="38100" dir="2700000" algn="tl">
                  <a:srgbClr val="000000">
                    <a:alpha val="43137"/>
                  </a:srgbClr>
                </a:outerShdw>
              </a:effectLst>
            </a:endParaRPr>
          </a:p>
        </p:txBody>
      </p:sp>
      <p:pic>
        <p:nvPicPr>
          <p:cNvPr id="4" name="Imagem 3">
            <a:extLst>
              <a:ext uri="{FF2B5EF4-FFF2-40B4-BE49-F238E27FC236}">
                <a16:creationId xmlns:a16="http://schemas.microsoft.com/office/drawing/2014/main" id="{6E457852-E55C-448B-0F04-CF4504722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7" y="722892"/>
            <a:ext cx="1305161" cy="1267752"/>
          </a:xfrm>
          <a:prstGeom prst="rect">
            <a:avLst/>
          </a:prstGeom>
        </p:spPr>
      </p:pic>
      <p:pic>
        <p:nvPicPr>
          <p:cNvPr id="5" name="Imagem 4">
            <a:extLst>
              <a:ext uri="{FF2B5EF4-FFF2-40B4-BE49-F238E27FC236}">
                <a16:creationId xmlns:a16="http://schemas.microsoft.com/office/drawing/2014/main" id="{A8B92210-BDDF-40FD-EB49-6576E5159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 y="4995639"/>
            <a:ext cx="1456548" cy="1267752"/>
          </a:xfrm>
          <a:prstGeom prst="rect">
            <a:avLst/>
          </a:prstGeom>
        </p:spPr>
      </p:pic>
      <p:sp>
        <p:nvSpPr>
          <p:cNvPr id="9" name="Google Shape;169;p20">
            <a:extLst>
              <a:ext uri="{FF2B5EF4-FFF2-40B4-BE49-F238E27FC236}">
                <a16:creationId xmlns:a16="http://schemas.microsoft.com/office/drawing/2014/main" id="{AE6CD5CE-C9EF-FCD7-16EE-E16DDB1F14DB}"/>
              </a:ext>
            </a:extLst>
          </p:cNvPr>
          <p:cNvSpPr txBox="1"/>
          <p:nvPr/>
        </p:nvSpPr>
        <p:spPr>
          <a:xfrm>
            <a:off x="1906969" y="1194356"/>
            <a:ext cx="4800305" cy="4616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pt-BR" sz="2400" dirty="0">
                <a:solidFill>
                  <a:schemeClr val="dk1"/>
                </a:solidFill>
                <a:effectLst>
                  <a:outerShdw blurRad="38100" dist="38100" dir="2700000" algn="tl">
                    <a:srgbClr val="000000">
                      <a:alpha val="43137"/>
                    </a:srgbClr>
                  </a:outerShdw>
                </a:effectLst>
                <a:latin typeface="Calibri"/>
                <a:cs typeface="Calibri"/>
                <a:sym typeface="Calibri"/>
              </a:rPr>
              <a:t>Necessidade; </a:t>
            </a:r>
          </a:p>
        </p:txBody>
      </p:sp>
      <p:pic>
        <p:nvPicPr>
          <p:cNvPr id="41" name="Imagem 40">
            <a:extLst>
              <a:ext uri="{FF2B5EF4-FFF2-40B4-BE49-F238E27FC236}">
                <a16:creationId xmlns:a16="http://schemas.microsoft.com/office/drawing/2014/main" id="{B2F143B9-53C3-8A54-F91F-2C8A31CA4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6647" y="2749449"/>
            <a:ext cx="2426968" cy="1359102"/>
          </a:xfrm>
          <a:prstGeom prst="rect">
            <a:avLst/>
          </a:prstGeom>
        </p:spPr>
      </p:pic>
      <p:cxnSp>
        <p:nvCxnSpPr>
          <p:cNvPr id="6" name="Conector reto 5">
            <a:extLst>
              <a:ext uri="{FF2B5EF4-FFF2-40B4-BE49-F238E27FC236}">
                <a16:creationId xmlns:a16="http://schemas.microsoft.com/office/drawing/2014/main" id="{0C9A80E8-109D-F45F-7D59-CA619241D7D7}"/>
              </a:ext>
            </a:extLst>
          </p:cNvPr>
          <p:cNvCxnSpPr>
            <a:cxnSpLocks/>
          </p:cNvCxnSpPr>
          <p:nvPr/>
        </p:nvCxnSpPr>
        <p:spPr>
          <a:xfrm>
            <a:off x="1537397" y="690746"/>
            <a:ext cx="7793639" cy="32146"/>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Imagem 6">
            <a:extLst>
              <a:ext uri="{FF2B5EF4-FFF2-40B4-BE49-F238E27FC236}">
                <a16:creationId xmlns:a16="http://schemas.microsoft.com/office/drawing/2014/main" id="{25601B78-FD9F-40E4-AAE1-1B81F09182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8629" y="138702"/>
            <a:ext cx="2773371" cy="923289"/>
          </a:xfrm>
          <a:prstGeom prst="rect">
            <a:avLst/>
          </a:prstGeom>
        </p:spPr>
      </p:pic>
    </p:spTree>
    <p:extLst>
      <p:ext uri="{BB962C8B-B14F-4D97-AF65-F5344CB8AC3E}">
        <p14:creationId xmlns:p14="http://schemas.microsoft.com/office/powerpoint/2010/main" val="114633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Diagonais Recortados 1">
            <a:extLst>
              <a:ext uri="{FF2B5EF4-FFF2-40B4-BE49-F238E27FC236}">
                <a16:creationId xmlns:a16="http://schemas.microsoft.com/office/drawing/2014/main" id="{70B52C78-9D36-4A95-80AD-BEE1EFA449B8}"/>
              </a:ext>
            </a:extLst>
          </p:cNvPr>
          <p:cNvSpPr/>
          <p:nvPr/>
        </p:nvSpPr>
        <p:spPr>
          <a:xfrm rot="5400000">
            <a:off x="-2746861" y="2746861"/>
            <a:ext cx="6858001" cy="1364280"/>
          </a:xfrm>
          <a:prstGeom prst="snip2DiagRect">
            <a:avLst>
              <a:gd name="adj1" fmla="val 50000"/>
              <a:gd name="adj2" fmla="val 13265"/>
            </a:avLst>
          </a:prstGeom>
          <a:noFill/>
          <a:ln w="38100">
            <a:solidFill>
              <a:srgbClr val="0F75BD"/>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Número de Slide 9">
            <a:extLst>
              <a:ext uri="{FF2B5EF4-FFF2-40B4-BE49-F238E27FC236}">
                <a16:creationId xmlns:a16="http://schemas.microsoft.com/office/drawing/2014/main" id="{7C0DCEB8-B311-4EFB-915A-260FFF75B6E6}"/>
              </a:ext>
            </a:extLst>
          </p:cNvPr>
          <p:cNvSpPr>
            <a:spLocks noGrp="1"/>
          </p:cNvSpPr>
          <p:nvPr>
            <p:ph type="sldNum" sz="quarter" idx="12"/>
          </p:nvPr>
        </p:nvSpPr>
        <p:spPr>
          <a:xfrm>
            <a:off x="-2" y="6477274"/>
            <a:ext cx="422030" cy="380726"/>
          </a:xfrm>
        </p:spPr>
        <p:txBody>
          <a:bodyPr/>
          <a:lstStyle/>
          <a:p>
            <a:fld id="{7E12B6E2-40CE-469E-A4C3-8FAE9716836F}" type="slidenum">
              <a:rPr lang="pt-BR" sz="1600" smtClean="0">
                <a:solidFill>
                  <a:srgbClr val="0F75BD"/>
                </a:solidFill>
              </a:rPr>
              <a:t>7</a:t>
            </a:fld>
            <a:endParaRPr lang="pt-BR" sz="1600" dirty="0">
              <a:solidFill>
                <a:srgbClr val="0F75BD"/>
              </a:solidFill>
            </a:endParaRPr>
          </a:p>
        </p:txBody>
      </p:sp>
      <p:cxnSp>
        <p:nvCxnSpPr>
          <p:cNvPr id="13" name="Conector reto 12">
            <a:extLst>
              <a:ext uri="{FF2B5EF4-FFF2-40B4-BE49-F238E27FC236}">
                <a16:creationId xmlns:a16="http://schemas.microsoft.com/office/drawing/2014/main" id="{D228FE9E-78AD-4369-BD75-684045FA4A7A}"/>
              </a:ext>
            </a:extLst>
          </p:cNvPr>
          <p:cNvCxnSpPr>
            <a:cxnSpLocks/>
          </p:cNvCxnSpPr>
          <p:nvPr/>
        </p:nvCxnSpPr>
        <p:spPr>
          <a:xfrm>
            <a:off x="1537397" y="690746"/>
            <a:ext cx="7793639" cy="3214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53B532E5-2282-41C5-9A05-E5EDCF8867C9}"/>
              </a:ext>
            </a:extLst>
          </p:cNvPr>
          <p:cNvSpPr txBox="1"/>
          <p:nvPr/>
        </p:nvSpPr>
        <p:spPr>
          <a:xfrm>
            <a:off x="1425252" y="-17140"/>
            <a:ext cx="5599738" cy="707886"/>
          </a:xfrm>
          <a:prstGeom prst="rect">
            <a:avLst/>
          </a:prstGeom>
          <a:noFill/>
        </p:spPr>
        <p:txBody>
          <a:bodyPr wrap="none" rtlCol="0">
            <a:spAutoFit/>
          </a:bodyPr>
          <a:lstStyle/>
          <a:p>
            <a:pPr marL="0" marR="0" lvl="0" indent="0" algn="l" rtl="0">
              <a:spcBef>
                <a:spcPts val="0"/>
              </a:spcBef>
              <a:spcAft>
                <a:spcPts val="0"/>
              </a:spcAft>
              <a:buNone/>
            </a:pPr>
            <a:r>
              <a:rPr lang="pt-BR" sz="4000" b="1" dirty="0">
                <a:solidFill>
                  <a:schemeClr val="dk1"/>
                </a:solidFill>
                <a:effectLst>
                  <a:outerShdw blurRad="38100" dist="38100" dir="2700000" algn="tl">
                    <a:srgbClr val="000000">
                      <a:alpha val="43137"/>
                    </a:srgbClr>
                  </a:outerShdw>
                </a:effectLst>
                <a:latin typeface="Calibri"/>
                <a:cs typeface="Calibri"/>
                <a:sym typeface="Calibri"/>
              </a:rPr>
              <a:t>Referências Bibliográficas</a:t>
            </a:r>
            <a:endParaRPr lang="pt-BR" sz="4000" b="1" dirty="0">
              <a:effectLst>
                <a:outerShdw blurRad="38100" dist="38100" dir="2700000" algn="tl">
                  <a:srgbClr val="000000">
                    <a:alpha val="43137"/>
                  </a:srgbClr>
                </a:outerShdw>
              </a:effectLst>
            </a:endParaRPr>
          </a:p>
        </p:txBody>
      </p:sp>
      <p:pic>
        <p:nvPicPr>
          <p:cNvPr id="4" name="Imagem 3">
            <a:extLst>
              <a:ext uri="{FF2B5EF4-FFF2-40B4-BE49-F238E27FC236}">
                <a16:creationId xmlns:a16="http://schemas.microsoft.com/office/drawing/2014/main" id="{6E457852-E55C-448B-0F04-CF4504722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7" y="722892"/>
            <a:ext cx="1305161" cy="1267752"/>
          </a:xfrm>
          <a:prstGeom prst="rect">
            <a:avLst/>
          </a:prstGeom>
        </p:spPr>
      </p:pic>
      <p:pic>
        <p:nvPicPr>
          <p:cNvPr id="5" name="Imagem 4">
            <a:extLst>
              <a:ext uri="{FF2B5EF4-FFF2-40B4-BE49-F238E27FC236}">
                <a16:creationId xmlns:a16="http://schemas.microsoft.com/office/drawing/2014/main" id="{A8B92210-BDDF-40FD-EB49-6576E5159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 y="4995639"/>
            <a:ext cx="1456548" cy="1267752"/>
          </a:xfrm>
          <a:prstGeom prst="rect">
            <a:avLst/>
          </a:prstGeom>
        </p:spPr>
      </p:pic>
      <p:pic>
        <p:nvPicPr>
          <p:cNvPr id="8" name="Imagem 7">
            <a:extLst>
              <a:ext uri="{FF2B5EF4-FFF2-40B4-BE49-F238E27FC236}">
                <a16:creationId xmlns:a16="http://schemas.microsoft.com/office/drawing/2014/main" id="{05B88832-BCBA-C4E4-3429-D5DEE1E0F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629" y="138702"/>
            <a:ext cx="2773371" cy="923289"/>
          </a:xfrm>
          <a:prstGeom prst="rect">
            <a:avLst/>
          </a:prstGeom>
        </p:spPr>
      </p:pic>
      <p:pic>
        <p:nvPicPr>
          <p:cNvPr id="41" name="Imagem 40">
            <a:extLst>
              <a:ext uri="{FF2B5EF4-FFF2-40B4-BE49-F238E27FC236}">
                <a16:creationId xmlns:a16="http://schemas.microsoft.com/office/drawing/2014/main" id="{B2F143B9-53C3-8A54-F91F-2C8A31CA40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36647" y="2749449"/>
            <a:ext cx="2426968" cy="1359102"/>
          </a:xfrm>
          <a:prstGeom prst="rect">
            <a:avLst/>
          </a:prstGeom>
        </p:spPr>
      </p:pic>
      <p:sp>
        <p:nvSpPr>
          <p:cNvPr id="12" name="Google Shape;169;p20">
            <a:extLst>
              <a:ext uri="{FF2B5EF4-FFF2-40B4-BE49-F238E27FC236}">
                <a16:creationId xmlns:a16="http://schemas.microsoft.com/office/drawing/2014/main" id="{CA86AAF0-D6F4-31CE-4658-D3541A9BF7C0}"/>
              </a:ext>
            </a:extLst>
          </p:cNvPr>
          <p:cNvSpPr txBox="1"/>
          <p:nvPr/>
        </p:nvSpPr>
        <p:spPr>
          <a:xfrm>
            <a:off x="1496451" y="690746"/>
            <a:ext cx="10380702" cy="5755381"/>
          </a:xfrm>
          <a:prstGeom prst="rect">
            <a:avLst/>
          </a:prstGeom>
          <a:noFill/>
          <a:ln>
            <a:noFill/>
          </a:ln>
        </p:spPr>
        <p:txBody>
          <a:bodyPr spcFirstLastPara="1" wrap="square" lIns="91425" tIns="45700" rIns="91425" bIns="45700" anchor="t" anchorCtr="0">
            <a:spAutoFit/>
          </a:bodyPr>
          <a:lstStyle/>
          <a:p>
            <a:pPr marR="0" lvl="0" algn="just" rtl="0"/>
            <a:r>
              <a:rPr lang="pt-BR" sz="1600" dirty="0">
                <a:solidFill>
                  <a:schemeClr val="dk1"/>
                </a:solidFill>
                <a:cs typeface="Calibri"/>
                <a:sym typeface="Calibri"/>
              </a:rPr>
              <a:t>[1] </a:t>
            </a:r>
            <a:r>
              <a:rPr lang="pt-BR" sz="1600" dirty="0" err="1">
                <a:solidFill>
                  <a:schemeClr val="dk1"/>
                </a:solidFill>
                <a:cs typeface="Calibri"/>
                <a:sym typeface="Calibri"/>
              </a:rPr>
              <a:t>Tamrakar</a:t>
            </a:r>
            <a:r>
              <a:rPr lang="pt-BR" sz="1600" dirty="0">
                <a:solidFill>
                  <a:schemeClr val="dk1"/>
                </a:solidFill>
                <a:cs typeface="Calibri"/>
                <a:sym typeface="Calibri"/>
              </a:rPr>
              <a:t>, U et al. </a:t>
            </a:r>
            <a:r>
              <a:rPr lang="en-US" sz="1600" dirty="0">
                <a:solidFill>
                  <a:schemeClr val="dk1"/>
                </a:solidFill>
                <a:cs typeface="Calibri"/>
                <a:sym typeface="Calibri"/>
              </a:rPr>
              <a:t>Virtual Inertia: Current Trends and Future Directions. Applied Sciences </a:t>
            </a:r>
            <a:r>
              <a:rPr lang="en-US" sz="1600" i="0" u="none" strike="noStrike" baseline="0" dirty="0"/>
              <a:t>2017 by the authors. Licensee MDPI, Basel, Switzerland. </a:t>
            </a:r>
            <a:r>
              <a:rPr lang="pt-BR" sz="1600" i="0" u="none" strike="noStrike" baseline="0" dirty="0" err="1"/>
              <a:t>Published</a:t>
            </a:r>
            <a:r>
              <a:rPr lang="pt-BR" sz="1600" i="0" u="none" strike="noStrike" baseline="0" dirty="0"/>
              <a:t>: 26 </a:t>
            </a:r>
            <a:r>
              <a:rPr lang="pt-BR" sz="1600" i="0" u="none" strike="noStrike" baseline="0" dirty="0" err="1"/>
              <a:t>June</a:t>
            </a:r>
            <a:r>
              <a:rPr lang="pt-BR" sz="1600" i="0" u="none" strike="noStrike" baseline="0" dirty="0"/>
              <a:t> 2017.</a:t>
            </a:r>
          </a:p>
          <a:p>
            <a:pPr marR="0" lvl="0" algn="just" rtl="0"/>
            <a:endParaRPr lang="pt-BR" sz="1600" i="0" u="none" strike="noStrike" baseline="0" dirty="0"/>
          </a:p>
          <a:p>
            <a:pPr algn="just"/>
            <a:r>
              <a:rPr lang="pt-BR" sz="1600" dirty="0">
                <a:solidFill>
                  <a:schemeClr val="dk1"/>
                </a:solidFill>
                <a:cs typeface="Calibri"/>
                <a:sym typeface="Calibri"/>
              </a:rPr>
              <a:t>[2] </a:t>
            </a:r>
            <a:r>
              <a:rPr lang="en-US" sz="1600" i="0" u="none" strike="noStrike" baseline="0" dirty="0"/>
              <a:t>Rodriguez, P.; Candela, I.; Luna, A. Control of PV generation systems using the synchronous power controller. In Proceedings of the IEEE Energy Conversion Congress and Exposition (ECCE), Denver, CO, </a:t>
            </a:r>
            <a:r>
              <a:rPr lang="nn-NO" sz="1600" i="0" u="none" strike="noStrike" baseline="0" dirty="0"/>
              <a:t>USA, 15–19 September 2013; pp. 993–998.</a:t>
            </a:r>
          </a:p>
          <a:p>
            <a:pPr algn="just"/>
            <a:endParaRPr lang="pt-BR" sz="1600" dirty="0">
              <a:solidFill>
                <a:schemeClr val="dk1"/>
              </a:solidFill>
              <a:cs typeface="Calibri"/>
              <a:sym typeface="Calibri"/>
            </a:endParaRPr>
          </a:p>
          <a:p>
            <a:pPr algn="just"/>
            <a:r>
              <a:rPr lang="pt-BR" sz="1600" dirty="0">
                <a:solidFill>
                  <a:schemeClr val="dk1"/>
                </a:solidFill>
                <a:cs typeface="Calibri"/>
                <a:sym typeface="Calibri"/>
              </a:rPr>
              <a:t>[3] </a:t>
            </a:r>
            <a:r>
              <a:rPr lang="pt-BR" sz="1600" i="0" u="none" strike="noStrike" baseline="0" dirty="0"/>
              <a:t>Rodriguez, C.; Candela, G.; </a:t>
            </a:r>
            <a:r>
              <a:rPr lang="pt-BR" sz="1600" i="0" u="none" strike="noStrike" baseline="0" dirty="0" err="1"/>
              <a:t>Rocabert</a:t>
            </a:r>
            <a:r>
              <a:rPr lang="pt-BR" sz="1600" i="0" u="none" strike="noStrike" baseline="0" dirty="0"/>
              <a:t>, D.; </a:t>
            </a:r>
            <a:r>
              <a:rPr lang="pt-BR" sz="1600" i="0" u="none" strike="noStrike" baseline="0" dirty="0" err="1"/>
              <a:t>Teodorescu</a:t>
            </a:r>
            <a:r>
              <a:rPr lang="pt-BR" sz="1600" i="0" u="none" strike="noStrike" baseline="0" dirty="0"/>
              <a:t>, R. Virtual </a:t>
            </a:r>
            <a:r>
              <a:rPr lang="pt-BR" sz="1600" i="0" u="none" strike="noStrike" baseline="0" dirty="0" err="1"/>
              <a:t>Controller</a:t>
            </a:r>
            <a:r>
              <a:rPr lang="pt-BR" sz="1600" i="0" u="none" strike="noStrike" baseline="0" dirty="0"/>
              <a:t> of </a:t>
            </a:r>
            <a:r>
              <a:rPr lang="pt-BR" sz="1600" i="0" u="none" strike="noStrike" baseline="0" dirty="0" err="1"/>
              <a:t>Electromechanical</a:t>
            </a:r>
            <a:r>
              <a:rPr lang="pt-BR" sz="1600" i="0" u="none" strike="noStrike" baseline="0" dirty="0"/>
              <a:t> </a:t>
            </a:r>
            <a:r>
              <a:rPr lang="en-US" sz="1600" i="0" u="none" strike="noStrike" baseline="0" dirty="0"/>
              <a:t>Characteristics for Static Power Converters. U.S. Patent US20140067138 A1, 27 February 2012.</a:t>
            </a:r>
          </a:p>
          <a:p>
            <a:pPr algn="just"/>
            <a:endParaRPr lang="pt-BR" sz="1600" dirty="0">
              <a:solidFill>
                <a:schemeClr val="dk1"/>
              </a:solidFill>
              <a:cs typeface="Calibri"/>
              <a:sym typeface="Calibri"/>
            </a:endParaRPr>
          </a:p>
          <a:p>
            <a:pPr algn="just"/>
            <a:r>
              <a:rPr lang="pt-BR" sz="1600" dirty="0">
                <a:solidFill>
                  <a:schemeClr val="dk1"/>
                </a:solidFill>
                <a:cs typeface="Calibri"/>
                <a:sym typeface="Calibri"/>
              </a:rPr>
              <a:t>[4] </a:t>
            </a:r>
            <a:r>
              <a:rPr lang="pt-BR" sz="1600" i="0" u="none" strike="noStrike" baseline="0" dirty="0"/>
              <a:t>Cortés, P.; Garcia, J.; Delgado, J.; </a:t>
            </a:r>
            <a:r>
              <a:rPr lang="pt-BR" sz="1600" i="0" u="none" strike="noStrike" baseline="0" dirty="0" err="1"/>
              <a:t>Teodorescu</a:t>
            </a:r>
            <a:r>
              <a:rPr lang="pt-BR" sz="1600" i="0" u="none" strike="noStrike" baseline="0" dirty="0"/>
              <a:t>, R. Virtual </a:t>
            </a:r>
            <a:r>
              <a:rPr lang="pt-BR" sz="1600" i="0" u="none" strike="noStrike" baseline="0" dirty="0" err="1"/>
              <a:t>Admittance</a:t>
            </a:r>
            <a:r>
              <a:rPr lang="pt-BR" sz="1600" i="0" u="none" strike="noStrike" baseline="0" dirty="0"/>
              <a:t> </a:t>
            </a:r>
            <a:r>
              <a:rPr lang="pt-BR" sz="1600" i="0" u="none" strike="noStrike" baseline="0" dirty="0" err="1"/>
              <a:t>Controller</a:t>
            </a:r>
            <a:r>
              <a:rPr lang="pt-BR" sz="1600" i="0" u="none" strike="noStrike" baseline="0" dirty="0"/>
              <a:t> </a:t>
            </a:r>
            <a:r>
              <a:rPr lang="pt-BR" sz="1600" i="0" u="none" strike="noStrike" baseline="0" dirty="0" err="1"/>
              <a:t>Based</a:t>
            </a:r>
            <a:r>
              <a:rPr lang="pt-BR" sz="1600" i="0" u="none" strike="noStrike" baseline="0" dirty="0"/>
              <a:t> </a:t>
            </a:r>
            <a:r>
              <a:rPr lang="pt-BR" sz="1600" i="0" u="none" strike="noStrike" baseline="0" dirty="0" err="1"/>
              <a:t>on</a:t>
            </a:r>
            <a:r>
              <a:rPr lang="pt-BR" sz="1600" i="0" u="none" strike="noStrike" baseline="0" dirty="0"/>
              <a:t> </a:t>
            </a:r>
            <a:r>
              <a:rPr lang="pt-BR" sz="1600" i="0" u="none" strike="noStrike" baseline="0" dirty="0" err="1"/>
              <a:t>Static</a:t>
            </a:r>
            <a:r>
              <a:rPr lang="pt-BR" sz="1600" i="0" u="none" strike="noStrike" baseline="0" dirty="0"/>
              <a:t> Power </a:t>
            </a:r>
            <a:r>
              <a:rPr lang="en-US" sz="1600" i="0" u="none" strike="noStrike" baseline="0" dirty="0"/>
              <a:t>Converters. U.S. Patent US20140049233 A1, 20 February 2014.</a:t>
            </a:r>
          </a:p>
          <a:p>
            <a:pPr algn="just"/>
            <a:endParaRPr lang="pt-BR" sz="1600" dirty="0">
              <a:solidFill>
                <a:schemeClr val="dk1"/>
              </a:solidFill>
              <a:cs typeface="Calibri"/>
              <a:sym typeface="Calibri"/>
            </a:endParaRPr>
          </a:p>
          <a:p>
            <a:pPr algn="just"/>
            <a:r>
              <a:rPr lang="pt-BR" sz="1600" dirty="0">
                <a:solidFill>
                  <a:schemeClr val="dk1"/>
                </a:solidFill>
                <a:cs typeface="Calibri"/>
                <a:sym typeface="Calibri"/>
              </a:rPr>
              <a:t>[5]</a:t>
            </a:r>
            <a:r>
              <a:rPr lang="pt-BR" sz="1600" i="0" u="none" strike="noStrike" baseline="0" dirty="0"/>
              <a:t> D’Arco, S.; </a:t>
            </a:r>
            <a:r>
              <a:rPr lang="pt-BR" sz="1600" i="0" u="none" strike="noStrike" baseline="0" dirty="0" err="1"/>
              <a:t>Suul</a:t>
            </a:r>
            <a:r>
              <a:rPr lang="pt-BR" sz="1600" i="0" u="none" strike="noStrike" baseline="0" dirty="0"/>
              <a:t>, J.A.; Fosso, O.B. </a:t>
            </a:r>
            <a:r>
              <a:rPr lang="pt-BR" sz="1600" i="0" u="none" strike="noStrike" baseline="0" dirty="0" err="1"/>
              <a:t>Control</a:t>
            </a:r>
            <a:r>
              <a:rPr lang="pt-BR" sz="1600" i="0" u="none" strike="noStrike" baseline="0" dirty="0"/>
              <a:t> system </a:t>
            </a:r>
            <a:r>
              <a:rPr lang="pt-BR" sz="1600" i="0" u="none" strike="noStrike" baseline="0" dirty="0" err="1"/>
              <a:t>tuning</a:t>
            </a:r>
            <a:r>
              <a:rPr lang="pt-BR" sz="1600" i="0" u="none" strike="noStrike" baseline="0" dirty="0"/>
              <a:t> </a:t>
            </a:r>
            <a:r>
              <a:rPr lang="pt-BR" sz="1600" i="0" u="none" strike="noStrike" baseline="0" dirty="0" err="1"/>
              <a:t>and</a:t>
            </a:r>
            <a:r>
              <a:rPr lang="pt-BR" sz="1600" i="0" u="none" strike="noStrike" baseline="0" dirty="0"/>
              <a:t> </a:t>
            </a:r>
            <a:r>
              <a:rPr lang="pt-BR" sz="1600" i="0" u="none" strike="noStrike" baseline="0" dirty="0" err="1"/>
              <a:t>stability</a:t>
            </a:r>
            <a:r>
              <a:rPr lang="pt-BR" sz="1600" i="0" u="none" strike="noStrike" baseline="0" dirty="0"/>
              <a:t> </a:t>
            </a:r>
            <a:r>
              <a:rPr lang="pt-BR" sz="1600" i="0" u="none" strike="noStrike" baseline="0" dirty="0" err="1"/>
              <a:t>analysis</a:t>
            </a:r>
            <a:r>
              <a:rPr lang="pt-BR" sz="1600" i="0" u="none" strike="noStrike" baseline="0" dirty="0"/>
              <a:t> of Virtual </a:t>
            </a:r>
            <a:r>
              <a:rPr lang="pt-BR" sz="1600" i="0" u="none" strike="noStrike" baseline="0" dirty="0" err="1"/>
              <a:t>Synchronous</a:t>
            </a:r>
            <a:r>
              <a:rPr lang="pt-BR" sz="1600" i="0" u="none" strike="noStrike" baseline="0" dirty="0"/>
              <a:t> </a:t>
            </a:r>
            <a:r>
              <a:rPr lang="en-US" sz="1600" i="0" u="none" strike="noStrike" baseline="0" dirty="0"/>
              <a:t>Machines. In Proceedings of the IEEE Energy Conversion Congress and Exposition (ECCE), Denver, CO, </a:t>
            </a:r>
            <a:r>
              <a:rPr lang="nn-NO" sz="1600" i="0" u="none" strike="noStrike" baseline="0" dirty="0"/>
              <a:t>USA, 15–19 September 2013; pp. 2664–2671.</a:t>
            </a:r>
          </a:p>
          <a:p>
            <a:pPr algn="just"/>
            <a:endParaRPr lang="pt-BR" sz="1600" dirty="0">
              <a:solidFill>
                <a:schemeClr val="dk1"/>
              </a:solidFill>
              <a:cs typeface="Calibri"/>
              <a:sym typeface="Calibri"/>
            </a:endParaRPr>
          </a:p>
          <a:p>
            <a:pPr algn="just"/>
            <a:r>
              <a:rPr lang="pt-BR" sz="1600" dirty="0">
                <a:solidFill>
                  <a:schemeClr val="dk1"/>
                </a:solidFill>
                <a:cs typeface="Calibri"/>
                <a:sym typeface="Calibri"/>
              </a:rPr>
              <a:t>[6]</a:t>
            </a:r>
            <a:r>
              <a:rPr lang="pt-BR" sz="1600" i="0" u="none" strike="noStrike" baseline="0" dirty="0"/>
              <a:t> Zhang, W.; Remon, D.; Mir, A.; Luna, A.; </a:t>
            </a:r>
            <a:r>
              <a:rPr lang="pt-BR" sz="1600" i="0" u="none" strike="noStrike" baseline="0" dirty="0" err="1"/>
              <a:t>Rocabert</a:t>
            </a:r>
            <a:r>
              <a:rPr lang="pt-BR" sz="1600" i="0" u="none" strike="noStrike" baseline="0" dirty="0"/>
              <a:t>, J.; Candela, I.; Rodriguez, P. </a:t>
            </a:r>
            <a:r>
              <a:rPr lang="pt-BR" sz="1600" i="0" u="none" strike="noStrike" baseline="0" dirty="0" err="1"/>
              <a:t>Comparison</a:t>
            </a:r>
            <a:r>
              <a:rPr lang="pt-BR" sz="1600" i="0" u="none" strike="noStrike" baseline="0" dirty="0"/>
              <a:t> of diferente </a:t>
            </a:r>
            <a:r>
              <a:rPr lang="en-US" sz="1600" i="0" u="none" strike="noStrike" baseline="0" dirty="0"/>
              <a:t>power loop controllers for synchronous power controlled grid-interactive converters. In Proceedings of the IEEE Energy Conversion Congress and Exposition (ECCE), Montreal, QC, Canada, 20–24 September 2015; </a:t>
            </a:r>
            <a:r>
              <a:rPr lang="pt-BR" sz="1600" i="0" u="none" strike="noStrike" baseline="0" dirty="0"/>
              <a:t>pp. 3780–3787.</a:t>
            </a:r>
          </a:p>
          <a:p>
            <a:pPr algn="just"/>
            <a:endParaRPr lang="pt-BR" sz="1600" dirty="0">
              <a:solidFill>
                <a:schemeClr val="dk1"/>
              </a:solidFill>
              <a:cs typeface="Calibri"/>
              <a:sym typeface="Calibri"/>
            </a:endParaRPr>
          </a:p>
          <a:p>
            <a:pPr algn="just"/>
            <a:r>
              <a:rPr lang="pt-BR" sz="1600" dirty="0">
                <a:solidFill>
                  <a:schemeClr val="dk1"/>
                </a:solidFill>
                <a:cs typeface="Calibri"/>
                <a:sym typeface="Calibri"/>
              </a:rPr>
              <a:t>[7]</a:t>
            </a:r>
            <a:r>
              <a:rPr lang="pt-BR" sz="1600" i="0" u="none" strike="noStrike" baseline="0" dirty="0"/>
              <a:t> Zhang, W.; </a:t>
            </a:r>
            <a:r>
              <a:rPr lang="pt-BR" sz="1600" i="0" u="none" strike="noStrike" baseline="0" dirty="0" err="1"/>
              <a:t>Cantarellas</a:t>
            </a:r>
            <a:r>
              <a:rPr lang="pt-BR" sz="1600" i="0" u="none" strike="noStrike" baseline="0" dirty="0"/>
              <a:t>, A.M.; </a:t>
            </a:r>
            <a:r>
              <a:rPr lang="pt-BR" sz="1600" i="0" u="none" strike="noStrike" baseline="0" dirty="0" err="1"/>
              <a:t>Rocabert</a:t>
            </a:r>
            <a:r>
              <a:rPr lang="pt-BR" sz="1600" i="0" u="none" strike="noStrike" baseline="0" dirty="0"/>
              <a:t>, J.; Luna, A.; Rodriguez, P. </a:t>
            </a:r>
            <a:r>
              <a:rPr lang="pt-BR" sz="1600" i="0" u="none" strike="noStrike" baseline="0" dirty="0" err="1"/>
              <a:t>Synchronous</a:t>
            </a:r>
            <a:r>
              <a:rPr lang="pt-BR" sz="1600" i="0" u="none" strike="noStrike" baseline="0" dirty="0"/>
              <a:t> Power </a:t>
            </a:r>
            <a:r>
              <a:rPr lang="pt-BR" sz="1600" i="0" u="none" strike="noStrike" baseline="0" dirty="0" err="1"/>
              <a:t>Controller</a:t>
            </a:r>
            <a:r>
              <a:rPr lang="pt-BR" sz="1600" i="0" u="none" strike="noStrike" baseline="0" dirty="0"/>
              <a:t> </a:t>
            </a:r>
            <a:r>
              <a:rPr lang="pt-BR" sz="1600" i="0" u="none" strike="noStrike" baseline="0" dirty="0" err="1"/>
              <a:t>With</a:t>
            </a:r>
            <a:r>
              <a:rPr lang="pt-BR" sz="1600" i="0" u="none" strike="noStrike" baseline="0" dirty="0"/>
              <a:t> </a:t>
            </a:r>
            <a:r>
              <a:rPr lang="en-US" sz="1600" i="0" u="none" strike="noStrike" baseline="0" dirty="0"/>
              <a:t>Flexible Droop Characteristics for Renewable Power Generation Systems. IEEE Trans. Sustain. Energy 2016, </a:t>
            </a:r>
            <a:r>
              <a:rPr lang="pt-BR" sz="1600" i="0" u="none" strike="noStrike" baseline="0" dirty="0"/>
              <a:t>7, 1572–1582.</a:t>
            </a:r>
            <a:endParaRPr lang="pt-BR" sz="1600" dirty="0">
              <a:solidFill>
                <a:schemeClr val="dk1"/>
              </a:solidFill>
              <a:cs typeface="Calibri"/>
              <a:sym typeface="Calibri"/>
            </a:endParaRPr>
          </a:p>
        </p:txBody>
      </p:sp>
    </p:spTree>
    <p:extLst>
      <p:ext uri="{BB962C8B-B14F-4D97-AF65-F5344CB8AC3E}">
        <p14:creationId xmlns:p14="http://schemas.microsoft.com/office/powerpoint/2010/main" val="127955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ço Reservado para Número de Slide 14">
            <a:extLst>
              <a:ext uri="{FF2B5EF4-FFF2-40B4-BE49-F238E27FC236}">
                <a16:creationId xmlns:a16="http://schemas.microsoft.com/office/drawing/2014/main" id="{10519AAA-6BD8-454A-B098-07C941C8F4D0}"/>
              </a:ext>
            </a:extLst>
          </p:cNvPr>
          <p:cNvSpPr>
            <a:spLocks noGrp="1"/>
          </p:cNvSpPr>
          <p:nvPr>
            <p:ph type="sldNum" sz="quarter" idx="12"/>
          </p:nvPr>
        </p:nvSpPr>
        <p:spPr/>
        <p:txBody>
          <a:bodyPr/>
          <a:lstStyle/>
          <a:p>
            <a:fld id="{7E12B6E2-40CE-469E-A4C3-8FAE9716836F}" type="slidenum">
              <a:rPr lang="pt-BR" smtClean="0"/>
              <a:t>8</a:t>
            </a:fld>
            <a:endParaRPr lang="pt-BR"/>
          </a:p>
        </p:txBody>
      </p:sp>
      <p:sp>
        <p:nvSpPr>
          <p:cNvPr id="18" name="Retângulo: Cantos Diagonais Recortados 17">
            <a:extLst>
              <a:ext uri="{FF2B5EF4-FFF2-40B4-BE49-F238E27FC236}">
                <a16:creationId xmlns:a16="http://schemas.microsoft.com/office/drawing/2014/main" id="{829D7B7F-961D-4ECF-BC03-EE1B827044DB}"/>
              </a:ext>
            </a:extLst>
          </p:cNvPr>
          <p:cNvSpPr/>
          <p:nvPr/>
        </p:nvSpPr>
        <p:spPr>
          <a:xfrm>
            <a:off x="0" y="0"/>
            <a:ext cx="12192000" cy="1508322"/>
          </a:xfrm>
          <a:prstGeom prst="snip2DiagRect">
            <a:avLst>
              <a:gd name="adj1" fmla="val 50000"/>
              <a:gd name="adj2" fmla="val 13265"/>
            </a:avLst>
          </a:prstGeom>
          <a:noFill/>
          <a:ln w="38100">
            <a:solidFill>
              <a:srgbClr val="0F75BD"/>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85;p13">
            <a:extLst>
              <a:ext uri="{FF2B5EF4-FFF2-40B4-BE49-F238E27FC236}">
                <a16:creationId xmlns:a16="http://schemas.microsoft.com/office/drawing/2014/main" id="{76373D65-228A-4758-A666-CF3D0BCB7313}"/>
              </a:ext>
            </a:extLst>
          </p:cNvPr>
          <p:cNvSpPr txBox="1"/>
          <p:nvPr/>
        </p:nvSpPr>
        <p:spPr>
          <a:xfrm>
            <a:off x="124290" y="5571560"/>
            <a:ext cx="87909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dirty="0">
                <a:solidFill>
                  <a:schemeClr val="dk1"/>
                </a:solidFill>
                <a:effectLst>
                  <a:outerShdw blurRad="38100" dist="38100" dir="2700000" algn="tl">
                    <a:srgbClr val="000000">
                      <a:alpha val="43137"/>
                    </a:srgbClr>
                  </a:outerShdw>
                </a:effectLst>
                <a:latin typeface="Calibri"/>
                <a:ea typeface="Calibri"/>
                <a:cs typeface="Calibri"/>
                <a:sym typeface="Calibri"/>
              </a:rPr>
              <a:t>Aluna(o)</a:t>
            </a:r>
            <a:r>
              <a:rPr lang="pt-BR" sz="1800" dirty="0">
                <a:solidFill>
                  <a:schemeClr val="dk1"/>
                </a:solidFill>
                <a:effectLst>
                  <a:outerShdw blurRad="38100" dist="38100" dir="2700000" algn="tl">
                    <a:srgbClr val="000000">
                      <a:alpha val="43137"/>
                    </a:srgbClr>
                  </a:outerShdw>
                </a:effectLst>
                <a:latin typeface="Calibri"/>
                <a:ea typeface="Calibri"/>
                <a:cs typeface="Calibri"/>
                <a:sym typeface="Calibri"/>
              </a:rPr>
              <a:t>: 		</a:t>
            </a:r>
            <a:r>
              <a:rPr lang="pt-BR" b="1" dirty="0">
                <a:solidFill>
                  <a:schemeClr val="dk1"/>
                </a:solidFill>
                <a:effectLst>
                  <a:outerShdw blurRad="38100" dist="38100" dir="2700000" algn="tl">
                    <a:srgbClr val="000000">
                      <a:alpha val="43137"/>
                    </a:srgbClr>
                  </a:outerShdw>
                </a:effectLst>
                <a:latin typeface="Calibri"/>
                <a:ea typeface="Calibri"/>
                <a:cs typeface="Calibri"/>
                <a:sym typeface="Calibri"/>
              </a:rPr>
              <a:t>Nome do Aluno</a:t>
            </a:r>
            <a:r>
              <a:rPr lang="pt-BR" sz="1800" b="1" dirty="0">
                <a:solidFill>
                  <a:schemeClr val="dk1"/>
                </a:solidFill>
                <a:effectLst>
                  <a:outerShdw blurRad="38100" dist="38100" dir="2700000" algn="tl">
                    <a:srgbClr val="000000">
                      <a:alpha val="43137"/>
                    </a:srgbClr>
                  </a:outerShdw>
                </a:effectLst>
                <a:latin typeface="Calibri"/>
                <a:ea typeface="Calibri"/>
                <a:cs typeface="Calibri"/>
                <a:sym typeface="Calibri"/>
              </a:rPr>
              <a:t> </a:t>
            </a:r>
          </a:p>
          <a:p>
            <a:r>
              <a:rPr lang="pt-BR" sz="1800" dirty="0">
                <a:solidFill>
                  <a:schemeClr val="dk1"/>
                </a:solidFill>
                <a:effectLst>
                  <a:outerShdw blurRad="38100" dist="38100" dir="2700000" algn="tl">
                    <a:srgbClr val="000000">
                      <a:alpha val="43137"/>
                    </a:srgbClr>
                  </a:outerShdw>
                </a:effectLst>
                <a:latin typeface="Calibri"/>
                <a:ea typeface="Calibri"/>
                <a:cs typeface="Calibri"/>
                <a:sym typeface="Calibri"/>
              </a:rPr>
              <a:t>Orientador(a): 	</a:t>
            </a:r>
            <a:r>
              <a:rPr lang="pt-BR" sz="1800" b="1" dirty="0">
                <a:solidFill>
                  <a:schemeClr val="dk1"/>
                </a:solidFill>
                <a:effectLst>
                  <a:outerShdw blurRad="38100" dist="38100" dir="2700000" algn="tl">
                    <a:srgbClr val="000000">
                      <a:alpha val="43137"/>
                    </a:srgbClr>
                  </a:outerShdw>
                </a:effectLst>
                <a:latin typeface="Calibri"/>
                <a:ea typeface="Calibri"/>
                <a:cs typeface="Calibri"/>
                <a:sym typeface="Calibri"/>
              </a:rPr>
              <a:t>Luiz Fernando M. Arruda, Me. Eng.</a:t>
            </a:r>
            <a:endParaRPr lang="pt-BR" dirty="0">
              <a:effectLst>
                <a:outerShdw blurRad="38100" dist="38100" dir="2700000" algn="tl">
                  <a:srgbClr val="000000">
                    <a:alpha val="43137"/>
                  </a:srgbClr>
                </a:outerShdw>
              </a:effectLst>
            </a:endParaRPr>
          </a:p>
        </p:txBody>
      </p:sp>
      <p:sp>
        <p:nvSpPr>
          <p:cNvPr id="21" name="CaixaDeTexto 20">
            <a:extLst>
              <a:ext uri="{FF2B5EF4-FFF2-40B4-BE49-F238E27FC236}">
                <a16:creationId xmlns:a16="http://schemas.microsoft.com/office/drawing/2014/main" id="{9358B5CD-9F1E-465F-AEAD-9226FD73E7F9}"/>
              </a:ext>
            </a:extLst>
          </p:cNvPr>
          <p:cNvSpPr txBox="1"/>
          <p:nvPr/>
        </p:nvSpPr>
        <p:spPr>
          <a:xfrm>
            <a:off x="1650389" y="2839739"/>
            <a:ext cx="8891221" cy="861774"/>
          </a:xfrm>
          <a:prstGeom prst="rect">
            <a:avLst/>
          </a:prstGeom>
          <a:noFill/>
        </p:spPr>
        <p:txBody>
          <a:bodyPr wrap="square">
            <a:spAutoFit/>
          </a:bodyPr>
          <a:lstStyle/>
          <a:p>
            <a:pPr algn="ctr"/>
            <a:r>
              <a:rPr lang="pt-BR" sz="5000" b="1" dirty="0">
                <a:effectLst>
                  <a:outerShdw blurRad="38100" dist="38100" dir="2700000" algn="tl">
                    <a:srgbClr val="000000">
                      <a:alpha val="43137"/>
                    </a:srgbClr>
                  </a:outerShdw>
                </a:effectLst>
              </a:rPr>
              <a:t>Obrigado!</a:t>
            </a:r>
          </a:p>
        </p:txBody>
      </p:sp>
      <p:sp>
        <p:nvSpPr>
          <p:cNvPr id="22" name="CaixaDeTexto 21">
            <a:extLst>
              <a:ext uri="{FF2B5EF4-FFF2-40B4-BE49-F238E27FC236}">
                <a16:creationId xmlns:a16="http://schemas.microsoft.com/office/drawing/2014/main" id="{1F9C85BA-D335-486B-97AA-CD217820B1CC}"/>
              </a:ext>
            </a:extLst>
          </p:cNvPr>
          <p:cNvSpPr txBox="1"/>
          <p:nvPr/>
        </p:nvSpPr>
        <p:spPr>
          <a:xfrm>
            <a:off x="3019196" y="289666"/>
            <a:ext cx="6153608" cy="861774"/>
          </a:xfrm>
          <a:prstGeom prst="rect">
            <a:avLst/>
          </a:prstGeom>
          <a:noFill/>
        </p:spPr>
        <p:txBody>
          <a:bodyPr wrap="none" rtlCol="0">
            <a:spAutoFit/>
          </a:bodyPr>
          <a:lstStyle/>
          <a:p>
            <a:pPr algn="ctr"/>
            <a:r>
              <a:rPr lang="pt-BR" sz="2500" b="1" i="0" u="none" strike="noStrike" baseline="0" dirty="0">
                <a:effectLst>
                  <a:outerShdw blurRad="38100" dist="38100" dir="2700000" algn="tl">
                    <a:srgbClr val="000000">
                      <a:alpha val="43137"/>
                    </a:srgbClr>
                  </a:outerShdw>
                </a:effectLst>
                <a:latin typeface="TFRHJG+Nunito-ExtraLight"/>
              </a:rPr>
              <a:t>CENTRO UNIVERSITÁRIO AVANTIS - UNIAVAN</a:t>
            </a:r>
          </a:p>
          <a:p>
            <a:pPr algn="ctr"/>
            <a:r>
              <a:rPr lang="pt-BR" sz="2500" b="1" dirty="0">
                <a:effectLst>
                  <a:outerShdw blurRad="38100" dist="38100" dir="2700000" algn="tl">
                    <a:srgbClr val="000000">
                      <a:alpha val="43137"/>
                    </a:srgbClr>
                  </a:outerShdw>
                </a:effectLst>
                <a:latin typeface="TFRHJG+Nunito-ExtraLight"/>
              </a:rPr>
              <a:t>CURSO DE SISTEMAS DE INFORMAÇÃO</a:t>
            </a:r>
          </a:p>
        </p:txBody>
      </p:sp>
      <p:pic>
        <p:nvPicPr>
          <p:cNvPr id="5" name="Imagem 4">
            <a:extLst>
              <a:ext uri="{FF2B5EF4-FFF2-40B4-BE49-F238E27FC236}">
                <a16:creationId xmlns:a16="http://schemas.microsoft.com/office/drawing/2014/main" id="{2DE4E416-7DFF-2C0C-E42C-35C33E729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50" y="129640"/>
            <a:ext cx="1305161" cy="1267752"/>
          </a:xfrm>
          <a:prstGeom prst="rect">
            <a:avLst/>
          </a:prstGeom>
        </p:spPr>
      </p:pic>
      <p:pic>
        <p:nvPicPr>
          <p:cNvPr id="10" name="Imagem 9">
            <a:extLst>
              <a:ext uri="{FF2B5EF4-FFF2-40B4-BE49-F238E27FC236}">
                <a16:creationId xmlns:a16="http://schemas.microsoft.com/office/drawing/2014/main" id="{95CC6F14-5064-DFED-9A2B-46408EBF8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9779" y="5894705"/>
            <a:ext cx="2773371" cy="923289"/>
          </a:xfrm>
          <a:prstGeom prst="rect">
            <a:avLst/>
          </a:prstGeom>
        </p:spPr>
      </p:pic>
      <p:pic>
        <p:nvPicPr>
          <p:cNvPr id="11" name="Imagem 10">
            <a:extLst>
              <a:ext uri="{FF2B5EF4-FFF2-40B4-BE49-F238E27FC236}">
                <a16:creationId xmlns:a16="http://schemas.microsoft.com/office/drawing/2014/main" id="{26D17D96-275C-990F-BB5A-3D9301B8B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5002" y="120285"/>
            <a:ext cx="1456548" cy="1267752"/>
          </a:xfrm>
          <a:prstGeom prst="rect">
            <a:avLst/>
          </a:prstGeom>
        </p:spPr>
      </p:pic>
    </p:spTree>
    <p:extLst>
      <p:ext uri="{BB962C8B-B14F-4D97-AF65-F5344CB8AC3E}">
        <p14:creationId xmlns:p14="http://schemas.microsoft.com/office/powerpoint/2010/main" val="319614307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2342</TotalTime>
  <Words>464</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Calibri</vt:lpstr>
      <vt:lpstr>Calibri Light</vt:lpstr>
      <vt:lpstr>TFRHJG+Nunito-ExtraLight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popular topology for virtual inertia implementation is the SPC as proposed in [72–74]. The general structure of the control algorithm is similar to the structure proposed in the Ise lab’s topology, but instead of operating the converter as a voltage controlled system or a current controlled system, it implements a cascaded control system, with an outer voltage loop and an inner current control loop through the use of a virtual admittance. In general, such a cascaded control structure provides inherent over-current protection during severe transient operating conditions. This is lacking in other open-loop approaches such as synchronverters or the Ise lab’s topology [75] described previously. SPC also avoids the discontinuities encountered in solving the mathematical models, thus making the system more robust against numerical instabilities. The nested loop structure however does entail complexity in tuning the control system parameters. Furthermore, at its core, instead of using the swing equation for inertia emulation, a second order model with an over-damped response is proposed. This helps to reduce the oscillations in the system [55]. Improved forms of this second-order model was presented in [55,76].</dc:title>
  <dc:creator>Valdecir</dc:creator>
  <cp:lastModifiedBy>Luiz Fernando</cp:lastModifiedBy>
  <cp:revision>59</cp:revision>
  <dcterms:created xsi:type="dcterms:W3CDTF">2021-09-18T01:47:35Z</dcterms:created>
  <dcterms:modified xsi:type="dcterms:W3CDTF">2023-06-14T00:09:34Z</dcterms:modified>
</cp:coreProperties>
</file>