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tags/tag6.xml" ContentType="application/vnd.openxmlformats-officedocument.presentationml.tags+xml"/>
  <Override PartName="/ppt/charts/chart5.xml" ContentType="application/vnd.openxmlformats-officedocument.drawingml.chart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739" r:id="rId1"/>
  </p:sldMasterIdLst>
  <p:notesMasterIdLst>
    <p:notesMasterId r:id="rId22"/>
  </p:notesMasterIdLst>
  <p:handoutMasterIdLst>
    <p:handoutMasterId r:id="rId23"/>
  </p:handoutMasterIdLst>
  <p:sldIdLst>
    <p:sldId id="606" r:id="rId2"/>
    <p:sldId id="600" r:id="rId3"/>
    <p:sldId id="617" r:id="rId4"/>
    <p:sldId id="611" r:id="rId5"/>
    <p:sldId id="638" r:id="rId6"/>
    <p:sldId id="613" r:id="rId7"/>
    <p:sldId id="612" r:id="rId8"/>
    <p:sldId id="627" r:id="rId9"/>
    <p:sldId id="626" r:id="rId10"/>
    <p:sldId id="628" r:id="rId11"/>
    <p:sldId id="625" r:id="rId12"/>
    <p:sldId id="637" r:id="rId13"/>
    <p:sldId id="635" r:id="rId14"/>
    <p:sldId id="636" r:id="rId15"/>
    <p:sldId id="641" r:id="rId16"/>
    <p:sldId id="632" r:id="rId17"/>
    <p:sldId id="616" r:id="rId18"/>
    <p:sldId id="640" r:id="rId19"/>
    <p:sldId id="610" r:id="rId20"/>
    <p:sldId id="629" r:id="rId21"/>
  </p:sldIdLst>
  <p:sldSz cx="9144000" cy="6858000" type="screen4x3"/>
  <p:notesSz cx="6669088" cy="9926638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Bebas Neue" panose="020B0506020202020201" charset="0"/>
      <p:regular r:id="rId30"/>
    </p:embeddedFont>
  </p:embeddedFontLst>
  <p:custDataLst>
    <p:tags r:id="rId3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57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52" userDrawn="1">
          <p15:clr>
            <a:srgbClr val="A4A3A4"/>
          </p15:clr>
        </p15:guide>
        <p15:guide id="4" orient="horz" pos="1185" userDrawn="1">
          <p15:clr>
            <a:srgbClr val="A4A3A4"/>
          </p15:clr>
        </p15:guide>
        <p15:guide id="5" orient="horz">
          <p15:clr>
            <a:srgbClr val="A4A3A4"/>
          </p15:clr>
        </p15:guide>
        <p15:guide id="6">
          <p15:clr>
            <a:srgbClr val="A4A3A4"/>
          </p15:clr>
        </p15:guide>
        <p15:guide id="7" orient="horz" pos="3955">
          <p15:clr>
            <a:srgbClr val="A4A3A4"/>
          </p15:clr>
        </p15:guide>
        <p15:guide id="8" orient="horz" pos="945">
          <p15:clr>
            <a:srgbClr val="A4A3A4"/>
          </p15:clr>
        </p15:guide>
        <p15:guide id="9" pos="246">
          <p15:clr>
            <a:srgbClr val="A4A3A4"/>
          </p15:clr>
        </p15:guide>
        <p15:guide id="10" pos="54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" initials="T" lastIdx="6" clrIdx="0"/>
  <p:cmAuthor id="1" name="Rubino, Malena (GfK)" initials="MR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595959"/>
    <a:srgbClr val="FFFFFF"/>
    <a:srgbClr val="F2F2F2"/>
    <a:srgbClr val="404040"/>
    <a:srgbClr val="000000"/>
    <a:srgbClr val="262626"/>
    <a:srgbClr val="D9D9D9"/>
    <a:srgbClr val="7F7F7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86675" autoAdjust="0"/>
  </p:normalViewPr>
  <p:slideViewPr>
    <p:cSldViewPr snapToGrid="0" snapToObjects="1" showGuides="1">
      <p:cViewPr varScale="1">
        <p:scale>
          <a:sx n="70" d="100"/>
          <a:sy n="70" d="100"/>
        </p:scale>
        <p:origin x="-1566" y="-96"/>
      </p:cViewPr>
      <p:guideLst>
        <p:guide orient="horz" pos="3657"/>
        <p:guide orient="horz" pos="1185"/>
        <p:guide orient="horz"/>
        <p:guide orient="horz" pos="3955"/>
        <p:guide orient="horz" pos="945"/>
        <p:guide pos="438"/>
        <p:guide pos="7252"/>
        <p:guide/>
        <p:guide pos="246"/>
        <p:guide pos="5494"/>
      </p:guideLst>
    </p:cSldViewPr>
  </p:slideViewPr>
  <p:outlineViewPr>
    <p:cViewPr>
      <p:scale>
        <a:sx n="33" d="100"/>
        <a:sy n="33" d="100"/>
      </p:scale>
      <p:origin x="0" y="276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942" y="-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96701103287927E-4"/>
          <c:y val="7.5400188323917138E-4"/>
          <c:w val="0.49906220954932257"/>
          <c:h val="0.998841012184588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0070C0"/>
            </a:solidFill>
            <a:ln w="76200" cap="flat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76200" cap="flat">
                <a:noFill/>
                <a:miter lim="8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4B8-4C7D-8315-702DC02FE437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24B8-4C7D-8315-702DC02FE437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24B8-4C7D-8315-702DC02FE437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24B8-4C7D-8315-702DC02FE437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24B8-4C7D-8315-702DC02FE437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24B8-4C7D-8315-702DC02FE4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 sz="2400" b="0" i="0" u="none" strike="noStrike" kern="1200" baseline="0">
                    <a:solidFill>
                      <a:srgbClr val="595959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Sheet1!$B$1:$L$1</c:f>
              <c:numCache>
                <c:formatCode>General</c:formatCode>
                <c:ptCount val="11"/>
                <c:pt idx="0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numCache>
            </c:numRef>
          </c:cat>
          <c:val>
            <c:numRef>
              <c:f>Sheet1!$B$2:$L$2</c:f>
              <c:numCache>
                <c:formatCode>0%</c:formatCode>
                <c:ptCount val="11"/>
                <c:pt idx="0">
                  <c:v>0.65</c:v>
                </c:pt>
                <c:pt idx="1">
                  <c:v>0.67</c:v>
                </c:pt>
                <c:pt idx="2">
                  <c:v>0.66</c:v>
                </c:pt>
                <c:pt idx="3">
                  <c:v>0.64</c:v>
                </c:pt>
                <c:pt idx="4">
                  <c:v>0.61</c:v>
                </c:pt>
                <c:pt idx="5">
                  <c:v>0.09</c:v>
                </c:pt>
                <c:pt idx="6">
                  <c:v>0.59</c:v>
                </c:pt>
                <c:pt idx="7">
                  <c:v>0.59</c:v>
                </c:pt>
                <c:pt idx="8">
                  <c:v>0.57999999999999996</c:v>
                </c:pt>
                <c:pt idx="9">
                  <c:v>0.54</c:v>
                </c:pt>
                <c:pt idx="10">
                  <c:v>0.01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24B8-4C7D-8315-702DC02FE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85579264"/>
        <c:axId val="85581184"/>
      </c:barChart>
      <c:catAx>
        <c:axId val="85579264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85581184"/>
        <c:crosses val="autoZero"/>
        <c:auto val="1"/>
        <c:lblAlgn val="ctr"/>
        <c:lblOffset val="20"/>
        <c:noMultiLvlLbl val="0"/>
      </c:catAx>
      <c:valAx>
        <c:axId val="85581184"/>
        <c:scaling>
          <c:orientation val="minMax"/>
          <c:max val="0.75000000000000011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855792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96701103287927E-4"/>
          <c:y val="7.5400188323917138E-4"/>
          <c:w val="0.26345511313778563"/>
          <c:h val="0.998841012184588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0070C0"/>
            </a:solidFill>
            <a:ln w="76200" cap="flat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76200" cap="flat">
                <a:noFill/>
                <a:miter lim="8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C58-450D-88D2-BA37DA8599D9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DC58-450D-88D2-BA37DA8599D9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DC58-450D-88D2-BA37DA8599D9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DC58-450D-88D2-BA37DA8599D9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DC58-450D-88D2-BA37DA8599D9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DC58-450D-88D2-BA37DA8599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 sz="2400" b="0" i="0" u="none" strike="noStrike" kern="1200" baseline="0">
                    <a:solidFill>
                      <a:srgbClr val="595959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Sheet1!$B$1:$M$1</c:f>
              <c:numCache>
                <c:formatCode>General</c:formatCode>
                <c:ptCount val="12"/>
                <c:pt idx="0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  <c:pt idx="11">
                  <c:v>2025</c:v>
                </c:pt>
              </c:numCache>
            </c:numRef>
          </c:cat>
          <c:val>
            <c:numRef>
              <c:f>Sheet1!$B$2:$M$2</c:f>
              <c:numCache>
                <c:formatCode>0%</c:formatCode>
                <c:ptCount val="12"/>
                <c:pt idx="0">
                  <c:v>0.11</c:v>
                </c:pt>
                <c:pt idx="1">
                  <c:v>0.12</c:v>
                </c:pt>
                <c:pt idx="2">
                  <c:v>0.12</c:v>
                </c:pt>
                <c:pt idx="3">
                  <c:v>0.11</c:v>
                </c:pt>
                <c:pt idx="4">
                  <c:v>0.12</c:v>
                </c:pt>
                <c:pt idx="5">
                  <c:v>0.1</c:v>
                </c:pt>
                <c:pt idx="6">
                  <c:v>0.13</c:v>
                </c:pt>
                <c:pt idx="7">
                  <c:v>0.12</c:v>
                </c:pt>
                <c:pt idx="8">
                  <c:v>0.1</c:v>
                </c:pt>
                <c:pt idx="9">
                  <c:v>0.15</c:v>
                </c:pt>
                <c:pt idx="10">
                  <c:v>0.14000000000000001</c:v>
                </c:pt>
                <c:pt idx="11">
                  <c:v>0.11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DC58-450D-88D2-BA37DA8599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8285056"/>
        <c:axId val="101937536"/>
      </c:barChart>
      <c:catAx>
        <c:axId val="98285056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101937536"/>
        <c:crosses val="autoZero"/>
        <c:auto val="1"/>
        <c:lblAlgn val="ctr"/>
        <c:lblOffset val="20"/>
        <c:noMultiLvlLbl val="0"/>
      </c:catAx>
      <c:valAx>
        <c:axId val="101937536"/>
        <c:scaling>
          <c:orientation val="minMax"/>
          <c:max val="0.2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982850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96701103287927E-4"/>
          <c:y val="7.5400188323917138E-4"/>
          <c:w val="0.25874297120955486"/>
          <c:h val="0.998841012184588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0070C0"/>
            </a:solidFill>
            <a:ln w="76200" cap="flat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76200" cap="flat">
                <a:noFill/>
                <a:miter lim="8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31D-4F50-8DF0-F0B13F400A2D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B31D-4F50-8DF0-F0B13F400A2D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B31D-4F50-8DF0-F0B13F400A2D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B31D-4F50-8DF0-F0B13F400A2D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B31D-4F50-8DF0-F0B13F400A2D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B31D-4F50-8DF0-F0B13F400A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 sz="2400" b="0" i="0" u="none" strike="noStrike" kern="1200" baseline="0">
                    <a:solidFill>
                      <a:srgbClr val="595959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Sheet1!$B$1:$K$1</c:f>
              <c:numCache>
                <c:formatCode>General</c:formatCode>
                <c:ptCount val="10"/>
                <c:pt idx="0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</c:numCache>
            </c:numRef>
          </c:cat>
          <c:val>
            <c:numRef>
              <c:f>Sheet1!$B$2:$K$2</c:f>
              <c:numCache>
                <c:formatCode>0%</c:formatCode>
                <c:ptCount val="10"/>
                <c:pt idx="0">
                  <c:v>0.1</c:v>
                </c:pt>
                <c:pt idx="1">
                  <c:v>0.13</c:v>
                </c:pt>
                <c:pt idx="2">
                  <c:v>0.11</c:v>
                </c:pt>
                <c:pt idx="3">
                  <c:v>0.15</c:v>
                </c:pt>
                <c:pt idx="4">
                  <c:v>0.14000000000000001</c:v>
                </c:pt>
                <c:pt idx="5">
                  <c:v>0.09</c:v>
                </c:pt>
                <c:pt idx="6">
                  <c:v>0.09</c:v>
                </c:pt>
                <c:pt idx="7">
                  <c:v>0.08</c:v>
                </c:pt>
                <c:pt idx="8">
                  <c:v>0.06</c:v>
                </c:pt>
                <c:pt idx="9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31D-4F50-8DF0-F0B13F400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1667968"/>
        <c:axId val="121670272"/>
      </c:barChart>
      <c:catAx>
        <c:axId val="121667968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121670272"/>
        <c:crosses val="autoZero"/>
        <c:auto val="1"/>
        <c:lblAlgn val="ctr"/>
        <c:lblOffset val="20"/>
        <c:noMultiLvlLbl val="0"/>
      </c:catAx>
      <c:valAx>
        <c:axId val="121670272"/>
        <c:scaling>
          <c:orientation val="minMax"/>
          <c:max val="0.25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1216679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7.5400188323917138E-4"/>
          <c:w val="0.87971996779904649"/>
          <c:h val="0.998841012184588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0070C0"/>
            </a:solidFill>
            <a:ln w="76200" cap="flat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0DC6-4E34-A286-A73670452CCD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0DC6-4E34-A286-A73670452CCD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 w="76200" cap="flat">
                <a:noFill/>
                <a:miter lim="8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DC6-4E34-A286-A73670452CCD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0DC6-4E34-A286-A73670452CCD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0DC6-4E34-A286-A73670452CCD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0DC6-4E34-A286-A73670452C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</c:numCache>
            </c:numRef>
          </c:cat>
          <c:val>
            <c:numRef>
              <c:f>Sheet1!$B$2:$F$2</c:f>
              <c:numCache>
                <c:formatCode>0%</c:formatCode>
                <c:ptCount val="5"/>
                <c:pt idx="0">
                  <c:v>0.89170000000000005</c:v>
                </c:pt>
                <c:pt idx="1">
                  <c:v>0.91959999999999997</c:v>
                </c:pt>
                <c:pt idx="2">
                  <c:v>0.9234</c:v>
                </c:pt>
                <c:pt idx="3">
                  <c:v>0.94769999999999999</c:v>
                </c:pt>
                <c:pt idx="4">
                  <c:v>0.95879999999999999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0DC6-4E34-A286-A73670452C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4086144"/>
        <c:axId val="294102912"/>
      </c:barChart>
      <c:catAx>
        <c:axId val="294086144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294102912"/>
        <c:crosses val="autoZero"/>
        <c:auto val="1"/>
        <c:lblAlgn val="ctr"/>
        <c:lblOffset val="20"/>
        <c:noMultiLvlLbl val="0"/>
      </c:catAx>
      <c:valAx>
        <c:axId val="294102912"/>
        <c:scaling>
          <c:orientation val="minMax"/>
          <c:max val="1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29408614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80605884066414"/>
          <c:y val="7.5396683418576377E-4"/>
          <c:w val="0.67551366152053594"/>
          <c:h val="0.998841012184588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0070C0"/>
            </a:solidFill>
            <a:ln w="76200" cap="flat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0DC6-4E34-A286-A73670452CCD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0DC6-4E34-A286-A73670452CCD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 w="76200" cap="flat">
                <a:noFill/>
                <a:miter lim="8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DC6-4E34-A286-A73670452CCD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0DC6-4E34-A286-A73670452CCD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0DC6-4E34-A286-A73670452CCD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0DC6-4E34-A286-A73670452CCD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/>
              </a:solidFill>
              <a:ln w="76200" cap="flat">
                <a:noFill/>
                <a:miter lim="800000"/>
              </a:ln>
              <a:effectLst/>
            </c:spPr>
          </c:dPt>
          <c:dPt>
            <c:idx val="12"/>
            <c:invertIfNegative val="0"/>
            <c:bubble3D val="0"/>
            <c:spPr>
              <a:solidFill>
                <a:schemeClr val="accent6"/>
              </a:solidFill>
              <a:ln w="76200" cap="flat">
                <a:noFill/>
                <a:miter lim="800000"/>
              </a:ln>
              <a:effectLst/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Sheet1!$B$1:$M$1</c:f>
              <c:numCache>
                <c:formatCode>General</c:formatCode>
                <c:ptCount val="12"/>
              </c:numCache>
            </c:numRef>
          </c:cat>
          <c:val>
            <c:numRef>
              <c:f>Sheet1!$B$2:$M$2</c:f>
              <c:numCache>
                <c:formatCode>0%</c:formatCode>
                <c:ptCount val="12"/>
                <c:pt idx="0">
                  <c:v>-0.21</c:v>
                </c:pt>
                <c:pt idx="1">
                  <c:v>-7.6999999999999999E-2</c:v>
                </c:pt>
                <c:pt idx="2">
                  <c:v>-9.1999999999999998E-2</c:v>
                </c:pt>
                <c:pt idx="3">
                  <c:v>-9.6000000000000002E-2</c:v>
                </c:pt>
                <c:pt idx="4">
                  <c:v>-0.09</c:v>
                </c:pt>
                <c:pt idx="5">
                  <c:v>-0.12</c:v>
                </c:pt>
                <c:pt idx="6">
                  <c:v>-0.105</c:v>
                </c:pt>
                <c:pt idx="7">
                  <c:v>-9.6000000000000002E-2</c:v>
                </c:pt>
                <c:pt idx="8">
                  <c:v>-0.11</c:v>
                </c:pt>
                <c:pt idx="9">
                  <c:v>-6.6000000000000003E-2</c:v>
                </c:pt>
                <c:pt idx="10">
                  <c:v>0</c:v>
                </c:pt>
                <c:pt idx="11">
                  <c:v>3.9E-2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0DC6-4E34-A286-A73670452C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4749184"/>
        <c:axId val="285316224"/>
      </c:barChart>
      <c:catAx>
        <c:axId val="2847491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85316224"/>
        <c:crosses val="autoZero"/>
        <c:auto val="1"/>
        <c:lblAlgn val="ctr"/>
        <c:lblOffset val="20"/>
        <c:noMultiLvlLbl val="0"/>
      </c:catAx>
      <c:valAx>
        <c:axId val="285316224"/>
        <c:scaling>
          <c:orientation val="minMax"/>
          <c:max val="0.1"/>
          <c:min val="-0.25"/>
        </c:scaling>
        <c:delete val="1"/>
        <c:axPos val="b"/>
        <c:numFmt formatCode="General" sourceLinked="0"/>
        <c:majorTickMark val="out"/>
        <c:minorTickMark val="none"/>
        <c:tickLblPos val="nextTo"/>
        <c:crossAx val="28474918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9T03:56:29.912" idx="6">
    <p:pos x="10" y="10"/>
    <p:text>Model does not fit well.  Look at add'l variables, similar to prior model.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D39F0-67F7-47CA-98D5-0127F7C14ECB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C595F-8E4E-4171-A522-0BBDA941FA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24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C9874-DE1E-48CB-A603-4C70CD126593}" type="datetimeFigureOut">
              <a:rPr lang="de-DE" smtClean="0"/>
              <a:pPr/>
              <a:t>09.12.2016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CEB38-DA38-4F43-AFB8-94FE45CA586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4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17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5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6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7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8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9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10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12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15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1" y="0"/>
            <a:ext cx="9143998" cy="5803200"/>
          </a:xfrm>
          <a:prstGeom prst="rect">
            <a:avLst/>
          </a:prstGeom>
          <a:solidFill>
            <a:srgbClr val="292929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defTabSz="914309"/>
            <a:endParaRPr lang="de-DE" sz="1900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783384" y="1"/>
            <a:ext cx="7577234" cy="374144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80000"/>
              </a:lnSpc>
              <a:defRPr sz="8800" b="0" cap="all">
                <a:solidFill>
                  <a:srgbClr val="FFFFFF"/>
                </a:solidFill>
                <a:latin typeface="Bebas Neue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"/>
          </p:nvPr>
        </p:nvSpPr>
        <p:spPr>
          <a:xfrm>
            <a:off x="783384" y="3741442"/>
            <a:ext cx="7577234" cy="2061759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lnSpc>
                <a:spcPct val="80000"/>
              </a:lnSpc>
              <a:buNone/>
              <a:defRPr sz="4400">
                <a:solidFill>
                  <a:srgbClr val="B2B2B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637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415584" y="410830"/>
            <a:ext cx="8322913" cy="1073122"/>
          </a:xfrm>
          <a:prstGeom prst="rect">
            <a:avLst/>
          </a:prstGeom>
        </p:spPr>
        <p:txBody>
          <a:bodyPr lIns="0"/>
          <a:lstStyle>
            <a:lvl1pPr>
              <a:defRPr sz="38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2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5583" y="942478"/>
            <a:ext cx="8322755" cy="541474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>
                <a:solidFill>
                  <a:srgbClr val="7F7F7F"/>
                </a:solidFill>
              </a:defRPr>
            </a:lvl1pPr>
          </a:lstStyle>
          <a:p>
            <a:r>
              <a:rPr lang="en-US" noProof="1" smtClean="0">
                <a:latin typeface="Calibri Light" panose="020F0302020204030204" pitchFamily="34" charset="0"/>
              </a:rPr>
              <a:t>Enter your subheadline here</a:t>
            </a:r>
            <a:endParaRPr lang="en-US" noProof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15584" y="410830"/>
            <a:ext cx="8322913" cy="1073122"/>
          </a:xfrm>
          <a:prstGeom prst="rect">
            <a:avLst/>
          </a:prstGeom>
        </p:spPr>
        <p:txBody>
          <a:bodyPr lIns="0"/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5583" y="942478"/>
            <a:ext cx="8322755" cy="541474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>
                <a:solidFill>
                  <a:srgbClr val="7F7F7F"/>
                </a:solidFill>
              </a:defRPr>
            </a:lvl1pPr>
          </a:lstStyle>
          <a:p>
            <a:r>
              <a:rPr lang="en-US" noProof="1" smtClean="0">
                <a:latin typeface="Calibri Light" panose="020F0302020204030204" pitchFamily="34" charset="0"/>
              </a:rPr>
              <a:t>Enter your subheadline here</a:t>
            </a:r>
            <a:endParaRPr lang="en-US" noProof="1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4D4D4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15584" y="410830"/>
            <a:ext cx="8322913" cy="1073122"/>
          </a:xfrm>
          <a:prstGeom prst="rect">
            <a:avLst/>
          </a:prstGeom>
        </p:spPr>
        <p:txBody>
          <a:bodyPr lIns="0"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5583" y="942478"/>
            <a:ext cx="8322755" cy="541474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>
                <a:solidFill>
                  <a:srgbClr val="FFFFFF"/>
                </a:solidFill>
              </a:defRPr>
            </a:lvl1pPr>
          </a:lstStyle>
          <a:p>
            <a:r>
              <a:rPr lang="en-US" noProof="1" smtClean="0">
                <a:latin typeface="Calibri Light" panose="020F0302020204030204" pitchFamily="34" charset="0"/>
              </a:rPr>
              <a:t>Enter your subheadline here</a:t>
            </a:r>
            <a:endParaRPr lang="en-US" noProof="1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2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926CC-E1C3-4738-BF04-68594B3D562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6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1" r:id="rId2"/>
    <p:sldLayoutId id="2147483757" r:id="rId3"/>
    <p:sldLayoutId id="214748375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chart" Target="../charts/char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4.xml"/><Relationship Id="rId7" Type="http://schemas.openxmlformats.org/officeDocument/2006/relationships/chart" Target="../charts/char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Lending Club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767" y="3741442"/>
            <a:ext cx="8005776" cy="2061759"/>
          </a:xfrm>
        </p:spPr>
        <p:txBody>
          <a:bodyPr/>
          <a:lstStyle/>
          <a:p>
            <a:r>
              <a:rPr lang="en-US" dirty="0" smtClean="0"/>
              <a:t>How to Get a </a:t>
            </a:r>
            <a:r>
              <a:rPr lang="en-US" dirty="0" smtClean="0"/>
              <a:t>Loan: An Exploration with Logistic Regression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4842" y="6032310"/>
            <a:ext cx="492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Tianhong</a:t>
            </a:r>
            <a:r>
              <a:rPr lang="en-US" dirty="0" smtClean="0"/>
              <a:t> Ding &amp; William Raikes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Diagnostics – Fitting A Logistic Regression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0863" y="1604242"/>
            <a:ext cx="2873526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Multicollinearity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352"/>
              </p:ext>
            </p:extLst>
          </p:nvPr>
        </p:nvGraphicFramePr>
        <p:xfrm>
          <a:off x="436728" y="1932530"/>
          <a:ext cx="293426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9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02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104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VIF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51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DTI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1.42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51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 Loan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 Amount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1.54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151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Interaction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1.85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151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Year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1.02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2800"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State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1.00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039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Employment Length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1.01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28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Month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1.02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521122" y="1620859"/>
            <a:ext cx="5459095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Goodness of Fit</a:t>
            </a:r>
          </a:p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Interaction LR Test:		p-value &lt; 0.001</a:t>
            </a:r>
          </a:p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McFadden’s </a:t>
            </a:r>
            <a:r>
              <a:rPr lang="en-US" altLang="en-US" sz="1800" dirty="0" smtClean="0"/>
              <a:t>R2:	</a:t>
            </a:r>
            <a:r>
              <a:rPr lang="en-US" altLang="en-US" sz="1800" dirty="0" smtClean="0"/>
              <a:t>	0.503</a:t>
            </a:r>
            <a:endParaRPr lang="en-US" altLang="en-US" sz="1800" dirty="0" smtClean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521122" y="2854037"/>
            <a:ext cx="5459095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Influential Points (Cook’s Distance)</a:t>
            </a:r>
          </a:p>
          <a:p>
            <a:pPr marL="393700" indent="-2857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Zero data points with D</a:t>
            </a:r>
            <a:r>
              <a:rPr lang="en-US" altLang="en-US" sz="1800" baseline="-25000" dirty="0" smtClean="0"/>
              <a:t>i</a:t>
            </a:r>
            <a:r>
              <a:rPr lang="en-US" altLang="en-US" sz="1800" dirty="0" smtClean="0"/>
              <a:t> &gt; 1.</a:t>
            </a:r>
          </a:p>
          <a:p>
            <a:pPr marL="393700" indent="-2857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~7% of data points with D</a:t>
            </a:r>
            <a:r>
              <a:rPr lang="en-US" altLang="en-US" sz="1800" baseline="-25000" dirty="0" smtClean="0"/>
              <a:t>i</a:t>
            </a:r>
            <a:r>
              <a:rPr lang="en-US" altLang="en-US" sz="1800" dirty="0" smtClean="0"/>
              <a:t> &gt; 4/n</a:t>
            </a:r>
          </a:p>
          <a:p>
            <a:pPr marL="850900" lvl="1" indent="-2857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Removing influential pts. decrease AIC by 6.3%.</a:t>
            </a:r>
          </a:p>
          <a:p>
            <a:pPr marL="850900" lvl="1" indent="-2857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Practical and statistical significance remain unchanged.</a:t>
            </a:r>
          </a:p>
        </p:txBody>
      </p:sp>
    </p:spTree>
    <p:extLst>
      <p:ext uri="{BB962C8B-B14F-4D97-AF65-F5344CB8AC3E}">
        <p14:creationId xmlns:p14="http://schemas.microsoft.com/office/powerpoint/2010/main" val="8639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4067033"/>
            <a:ext cx="9144000" cy="1101815"/>
          </a:xfrm>
          <a:solidFill>
            <a:srgbClr val="595959"/>
          </a:solidFill>
        </p:spPr>
        <p:txBody>
          <a:bodyPr anchor="ctr"/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    Prediction: What About the Performance?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5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Prediction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135"/>
              </p:ext>
            </p:extLst>
          </p:nvPr>
        </p:nvGraphicFramePr>
        <p:xfrm>
          <a:off x="3736640" y="1471363"/>
          <a:ext cx="1721591" cy="464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5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9963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err="1" smtClean="0">
                          <a:solidFill>
                            <a:schemeClr val="tx2"/>
                          </a:solidFill>
                        </a:rPr>
                        <a:t>XGBoost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9963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Random Forest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9963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Logistic Regression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29963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Generalized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Additive Model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29963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Linear Discriminant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Analysis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_color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8773949"/>
              </p:ext>
            </p:extLst>
          </p:nvPr>
        </p:nvGraphicFramePr>
        <p:xfrm>
          <a:off x="5465302" y="1512483"/>
          <a:ext cx="3273195" cy="4583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6631" y="1604702"/>
            <a:ext cx="3345436" cy="4989513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err="1" smtClean="0"/>
              <a:t>XGBoost</a:t>
            </a:r>
            <a:r>
              <a:rPr lang="en-US" altLang="en-US" sz="2000" dirty="0" smtClean="0"/>
              <a:t> performs the best, with the highest ROC.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Random Forest comes in a close second.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Logistic Regression is not far behind.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Generalized Additive Model and LDA perform slightly worse.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dirty="0" smtClean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744993" y="774903"/>
            <a:ext cx="4015946" cy="1101653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algn="ctr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b="1" dirty="0" smtClean="0">
                <a:solidFill>
                  <a:schemeClr val="accent2"/>
                </a:solidFill>
              </a:rPr>
              <a:t>5 Fold Cross Validated ROC Metrics </a:t>
            </a:r>
          </a:p>
          <a:p>
            <a:pPr marL="107950" indent="0" algn="ctr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b="1" dirty="0" smtClean="0">
                <a:solidFill>
                  <a:schemeClr val="accent2"/>
                </a:solidFill>
              </a:rPr>
              <a:t>(Means)</a:t>
            </a:r>
            <a:endParaRPr lang="en-US" altLang="en-US" sz="2000" b="1" dirty="0" smtClean="0">
              <a:solidFill>
                <a:schemeClr val="accent2"/>
              </a:solidFill>
            </a:endParaRPr>
          </a:p>
          <a:p>
            <a:pPr marL="107950" indent="0" algn="ctr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080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4067033"/>
            <a:ext cx="9144000" cy="1101815"/>
          </a:xfrm>
          <a:solidFill>
            <a:srgbClr val="595959"/>
          </a:solidFill>
        </p:spPr>
        <p:txBody>
          <a:bodyPr anchor="ctr"/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    </a:t>
            </a:r>
            <a:r>
              <a:rPr lang="en-US" sz="3000" b="1" dirty="0" smtClean="0">
                <a:solidFill>
                  <a:schemeClr val="bg1"/>
                </a:solidFill>
              </a:rPr>
              <a:t>Validation: Did They Get it Right?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4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15584" y="410830"/>
            <a:ext cx="8322913" cy="1073122"/>
          </a:xfrm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validation</a:t>
            </a:r>
            <a:endParaRPr lang="en-US" dirty="0"/>
          </a:p>
        </p:txBody>
      </p:sp>
      <p:sp>
        <p:nvSpPr>
          <p:cNvPr id="9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15583" y="942478"/>
            <a:ext cx="8322755" cy="541474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16631" y="1604702"/>
            <a:ext cx="3345436" cy="4989513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Debt-to-Income ratio </a:t>
            </a:r>
            <a:r>
              <a:rPr lang="en-US" altLang="en-US" sz="2000" dirty="0" smtClean="0"/>
              <a:t>seems to have a similar impact on default rate as it does to rejection status.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/>
              <a:t>E</a:t>
            </a:r>
            <a:r>
              <a:rPr lang="en-US" altLang="en-US" sz="2000" dirty="0" smtClean="0"/>
              <a:t>mployment length does have a negative impact on default rates.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Could be an </a:t>
            </a:r>
            <a:r>
              <a:rPr lang="en-US" altLang="en-US" sz="2000" dirty="0" smtClean="0"/>
              <a:t>opportunity for more loans to people with less than a year’s worth of employment. (Less than 1% of people in this category were not rejected).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dirty="0" smtClean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36937" y="407695"/>
            <a:ext cx="410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Percentage Increase (Decrease) in Odds-Ratio for Likelihood to Default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3" name="_color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13367085"/>
              </p:ext>
            </p:extLst>
          </p:nvPr>
        </p:nvGraphicFramePr>
        <p:xfrm>
          <a:off x="3725101" y="1118044"/>
          <a:ext cx="4291250" cy="4974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44668"/>
              </p:ext>
            </p:extLst>
          </p:nvPr>
        </p:nvGraphicFramePr>
        <p:xfrm>
          <a:off x="4584446" y="1162063"/>
          <a:ext cx="2100794" cy="734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7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7143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DTI*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7143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Loan Amount*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41955"/>
              </p:ext>
            </p:extLst>
          </p:nvPr>
        </p:nvGraphicFramePr>
        <p:xfrm>
          <a:off x="6717389" y="1965268"/>
          <a:ext cx="1655673" cy="410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6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1 year*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2 years*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3 years*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4 years*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5 years*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6 years*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7 years*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8 years*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9 years*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10+ years*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336937" y="6515961"/>
            <a:ext cx="5762025" cy="473761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200" dirty="0" smtClean="0"/>
              <a:t>* Indicates significant difference at 95% confidence level.</a:t>
            </a:r>
            <a:endParaRPr lang="en-US" altLang="en-US" sz="1200" dirty="0" smtClean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1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7324622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Diagnostics – Fitting A Logistic </a:t>
            </a:r>
            <a:r>
              <a:rPr lang="en-US" noProof="1" smtClean="0"/>
              <a:t>Regression (again)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0863" y="1604242"/>
            <a:ext cx="2873526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Multicollinearity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64815"/>
              </p:ext>
            </p:extLst>
          </p:nvPr>
        </p:nvGraphicFramePr>
        <p:xfrm>
          <a:off x="436728" y="1932530"/>
          <a:ext cx="2934269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9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02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104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VIF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51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DTI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51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 Loan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 Amount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39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Employment Length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521122" y="1620859"/>
            <a:ext cx="5459095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Goodness of Fit</a:t>
            </a:r>
          </a:p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Interaction LR Test:		XXX</a:t>
            </a:r>
          </a:p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McFadden’s </a:t>
            </a:r>
            <a:r>
              <a:rPr lang="en-US" altLang="en-US" sz="1800" dirty="0" smtClean="0"/>
              <a:t>R2:	</a:t>
            </a:r>
            <a:r>
              <a:rPr lang="en-US" altLang="en-US" sz="1800" dirty="0" smtClean="0"/>
              <a:t>	0.503</a:t>
            </a:r>
            <a:endParaRPr lang="en-US" altLang="en-US" sz="1800" dirty="0" smtClean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521122" y="2854037"/>
            <a:ext cx="5459095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Influential Points (Cook’s Distance)</a:t>
            </a:r>
          </a:p>
          <a:p>
            <a:pPr marL="393700" indent="-2857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Zero data points with D</a:t>
            </a:r>
            <a:r>
              <a:rPr lang="en-US" altLang="en-US" sz="1800" baseline="-25000" dirty="0" smtClean="0"/>
              <a:t>i</a:t>
            </a:r>
            <a:r>
              <a:rPr lang="en-US" altLang="en-US" sz="1800" dirty="0" smtClean="0"/>
              <a:t> &gt; 1.</a:t>
            </a:r>
          </a:p>
          <a:p>
            <a:pPr marL="393700" indent="-2857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~7% of data points with D</a:t>
            </a:r>
            <a:r>
              <a:rPr lang="en-US" altLang="en-US" sz="1800" baseline="-25000" dirty="0" smtClean="0"/>
              <a:t>i</a:t>
            </a:r>
            <a:r>
              <a:rPr lang="en-US" altLang="en-US" sz="1800" dirty="0" smtClean="0"/>
              <a:t> &gt; 4/n</a:t>
            </a:r>
          </a:p>
          <a:p>
            <a:pPr marL="850900" lvl="1" indent="-2857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Removing influential pts. decrease AIC by 6.3%.</a:t>
            </a:r>
          </a:p>
          <a:p>
            <a:pPr marL="850900" lvl="1" indent="-2857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Practical and statistical significance remain unchanged.</a:t>
            </a:r>
          </a:p>
        </p:txBody>
      </p:sp>
    </p:spTree>
    <p:extLst>
      <p:ext uri="{BB962C8B-B14F-4D97-AF65-F5344CB8AC3E}">
        <p14:creationId xmlns:p14="http://schemas.microsoft.com/office/powerpoint/2010/main" val="273522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4067033"/>
            <a:ext cx="9144000" cy="1101815"/>
          </a:xfrm>
          <a:solidFill>
            <a:srgbClr val="595959"/>
          </a:solidFill>
        </p:spPr>
        <p:txBody>
          <a:bodyPr anchor="ctr"/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    Conclusion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2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conclusion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78794" y="1427653"/>
            <a:ext cx="8216814" cy="4989513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Limitations</a:t>
            </a:r>
          </a:p>
          <a:p>
            <a:pPr marL="8890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FICO is most likely a confounder.  Obtaining this data </a:t>
            </a:r>
            <a:r>
              <a:rPr lang="en-US" altLang="en-US" sz="1800" dirty="0" smtClean="0"/>
              <a:t>would significantly improve the analysis</a:t>
            </a:r>
            <a:r>
              <a:rPr lang="en-US" altLang="en-US" sz="1800" dirty="0" smtClean="0"/>
              <a:t>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How </a:t>
            </a:r>
            <a:r>
              <a:rPr lang="en-US" altLang="en-US" sz="1800" dirty="0" smtClean="0"/>
              <a:t>does one get a loan?</a:t>
            </a:r>
          </a:p>
          <a:p>
            <a:pPr marL="908050" lvl="1" indent="-342900">
              <a:buSzPct val="104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/>
              <a:t>Have a job: </a:t>
            </a:r>
          </a:p>
          <a:p>
            <a:pPr marL="1365250" lvl="2" indent="-342900">
              <a:buSzPct val="104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/>
              <a:t>Be employed for at least 1 full </a:t>
            </a:r>
            <a:r>
              <a:rPr lang="en-US" altLang="en-US" sz="1800" dirty="0" smtClean="0"/>
              <a:t>year. </a:t>
            </a:r>
          </a:p>
          <a:p>
            <a:pPr marL="1365250" lvl="2" indent="-342900">
              <a:buSzPct val="104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And if it’s 5 years, then lie.</a:t>
            </a:r>
          </a:p>
          <a:p>
            <a:pPr marL="1365250" lvl="2" indent="-342900">
              <a:buSzPct val="104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Your </a:t>
            </a:r>
            <a:r>
              <a:rPr lang="en-US" altLang="en-US" sz="1800" dirty="0"/>
              <a:t>odds-ratio increases </a:t>
            </a:r>
            <a:r>
              <a:rPr lang="en-US" altLang="en-US" sz="1800" dirty="0" smtClean="0"/>
              <a:t>by a factor of at least 118!</a:t>
            </a:r>
            <a:endParaRPr lang="en-US" altLang="en-US" sz="1800" dirty="0" smtClean="0"/>
          </a:p>
          <a:p>
            <a:pPr marL="908050" lvl="1" indent="-342900">
              <a:buSzPct val="104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Be reasonable:</a:t>
            </a:r>
            <a:endParaRPr lang="en-US" altLang="en-US" sz="1800" dirty="0"/>
          </a:p>
          <a:p>
            <a:pPr marL="1365250" lvl="2" indent="-342900">
              <a:buSzPct val="104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/>
              <a:t>Debt-to-Income Ratio </a:t>
            </a:r>
            <a:r>
              <a:rPr lang="en-US" altLang="en-US" sz="1800" dirty="0" smtClean="0"/>
              <a:t>&lt; 10,000 (likely automatic cap).</a:t>
            </a:r>
            <a:endParaRPr lang="en-US" altLang="en-US" dirty="0"/>
          </a:p>
          <a:p>
            <a:pPr marL="1365250" lvl="2" indent="-342900">
              <a:buSzPct val="104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/>
              <a:t>Requested Loan Amount </a:t>
            </a:r>
            <a:r>
              <a:rPr lang="en-US" altLang="en-US" sz="1800" dirty="0" smtClean="0"/>
              <a:t>&lt;= </a:t>
            </a:r>
            <a:r>
              <a:rPr lang="en-US" altLang="en-US" sz="1800" dirty="0" smtClean="0"/>
              <a:t>$40,000.</a:t>
            </a:r>
            <a:endParaRPr lang="en-US" altLang="en-US" sz="1800" dirty="0"/>
          </a:p>
          <a:p>
            <a:pPr marL="1365250" lvl="2" indent="-342900">
              <a:buSzPct val="104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/>
              <a:t>Interaction (DTI * Loan </a:t>
            </a:r>
            <a:r>
              <a:rPr lang="en-US" altLang="en-US" sz="1800" dirty="0" err="1"/>
              <a:t>Amt</a:t>
            </a:r>
            <a:r>
              <a:rPr lang="en-US" altLang="en-US" sz="1800" dirty="0"/>
              <a:t>) </a:t>
            </a:r>
            <a:r>
              <a:rPr lang="en-US" altLang="en-US" sz="1800" dirty="0" smtClean="0"/>
              <a:t>&lt; 249,725,025.</a:t>
            </a:r>
            <a:endParaRPr lang="en-US" altLang="en-US" sz="1800" dirty="0"/>
          </a:p>
          <a:p>
            <a:pPr marL="908050" lvl="1" indent="-342900">
              <a:buSzPct val="104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Increase your income, lower your debt</a:t>
            </a:r>
            <a:r>
              <a:rPr lang="en-US" altLang="en-US" sz="1800" dirty="0" smtClean="0"/>
              <a:t>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There could be some untapped potential in consumers who have &lt; 1 year of employment; or the LC could be vetting wisely.</a:t>
            </a:r>
            <a:endParaRPr lang="en-US" altLang="en-US" sz="18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1800" dirty="0" smtClean="0"/>
          </a:p>
          <a:p>
            <a:pPr marL="1346200" lvl="2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1800" dirty="0" smtClean="0"/>
          </a:p>
          <a:p>
            <a:pPr marL="8890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1800" dirty="0" smtClean="0"/>
          </a:p>
          <a:p>
            <a:pPr marL="8890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2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4067033"/>
            <a:ext cx="9144000" cy="1101815"/>
          </a:xfrm>
          <a:solidFill>
            <a:srgbClr val="595959"/>
          </a:solidFill>
        </p:spPr>
        <p:txBody>
          <a:bodyPr anchor="ctr"/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    How to Get a Loan: </a:t>
            </a:r>
            <a:r>
              <a:rPr lang="en-US" sz="3000" b="1" dirty="0" smtClean="0">
                <a:solidFill>
                  <a:schemeClr val="bg1"/>
                </a:solidFill>
              </a:rPr>
              <a:t>Appendix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7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5999" y="2828836"/>
            <a:ext cx="5818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Hosmer-</a:t>
            </a:r>
            <a:r>
              <a:rPr lang="en-US" altLang="en-US" dirty="0" err="1"/>
              <a:t>Lemeshow</a:t>
            </a:r>
            <a:r>
              <a:rPr lang="en-US" altLang="en-US" dirty="0"/>
              <a:t> - large sample:	p-value &lt; 0.001</a:t>
            </a:r>
          </a:p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Hosmer-</a:t>
            </a:r>
            <a:r>
              <a:rPr lang="en-US" altLang="en-US" dirty="0" err="1"/>
              <a:t>Lemeshow</a:t>
            </a:r>
            <a:r>
              <a:rPr lang="en-US" altLang="en-US" dirty="0"/>
              <a:t>* - small sample:	</a:t>
            </a:r>
            <a:r>
              <a:rPr lang="en-US" altLang="en-US" dirty="0" smtClean="0"/>
              <a:t>p-value 0.29</a:t>
            </a:r>
            <a:endParaRPr lang="en-US" altLang="en-US" dirty="0"/>
          </a:p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* REFERENCE</a:t>
            </a:r>
          </a:p>
        </p:txBody>
      </p:sp>
    </p:spTree>
    <p:extLst>
      <p:ext uri="{BB962C8B-B14F-4D97-AF65-F5344CB8AC3E}">
        <p14:creationId xmlns:p14="http://schemas.microsoft.com/office/powerpoint/2010/main" val="213755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2457" y="0"/>
            <a:ext cx="3196530" cy="6877050"/>
          </a:xfrm>
          <a:prstGeom prst="rect">
            <a:avLst/>
          </a:prstGeom>
          <a:solidFill>
            <a:srgbClr val="595959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800000" rIns="180000" bIns="0" rtlCol="0" anchor="t"/>
          <a:lstStyle/>
          <a:p>
            <a:pPr algn="ctr">
              <a:lnSpc>
                <a:spcPct val="90000"/>
              </a:lnSpc>
            </a:pPr>
            <a:r>
              <a:rPr lang="en-US" altLang="en-US" b="1" i="1" dirty="0" smtClean="0"/>
              <a:t>“</a:t>
            </a:r>
            <a:r>
              <a:rPr lang="en-US" altLang="en-US" b="1" i="1" dirty="0"/>
              <a:t>Lending Club’s platform has the potential to profoundly transform traditional banking over the next decade.” </a:t>
            </a:r>
            <a:endParaRPr lang="en-US" altLang="en-US" b="1" i="1" dirty="0" smtClean="0"/>
          </a:p>
          <a:p>
            <a:pPr algn="ctr">
              <a:lnSpc>
                <a:spcPct val="90000"/>
              </a:lnSpc>
            </a:pPr>
            <a:r>
              <a:rPr lang="en-US" altLang="en-US" b="1" dirty="0" smtClean="0"/>
              <a:t>- </a:t>
            </a:r>
            <a:r>
              <a:rPr lang="en-US" altLang="en-US" b="1" dirty="0" smtClean="0"/>
              <a:t>Larry Summers, Former US Treasury Secretary</a:t>
            </a:r>
          </a:p>
          <a:p>
            <a:pPr marL="285750" indent="-285750" algn="ctr">
              <a:lnSpc>
                <a:spcPct val="90000"/>
              </a:lnSpc>
              <a:buFontTx/>
              <a:buChar char="-"/>
            </a:pPr>
            <a:endParaRPr lang="en-US" altLang="en-US" b="1" dirty="0" smtClean="0"/>
          </a:p>
          <a:p>
            <a:pPr marL="285750" indent="-285750" algn="ctr">
              <a:lnSpc>
                <a:spcPct val="90000"/>
              </a:lnSpc>
              <a:buFontTx/>
              <a:buChar char="-"/>
            </a:pPr>
            <a:endParaRPr lang="en-US" altLang="en-US" b="1" dirty="0"/>
          </a:p>
          <a:p>
            <a:pPr algn="ctr">
              <a:lnSpc>
                <a:spcPct val="90000"/>
              </a:lnSpc>
            </a:pPr>
            <a:r>
              <a:rPr lang="en-US" b="1" i="1" dirty="0" smtClean="0"/>
              <a:t>“The </a:t>
            </a:r>
            <a:r>
              <a:rPr lang="en-US" b="1" i="1" dirty="0"/>
              <a:t>math pitch involves the increased efficiency of cutting out the banks, allowing relatively lower rates for borrowers and good returns for lenders</a:t>
            </a:r>
            <a:r>
              <a:rPr lang="en-US" b="1" i="1" dirty="0" smtClean="0"/>
              <a:t>.”</a:t>
            </a:r>
            <a:endParaRPr lang="en-US" altLang="en-US" b="1" i="1" dirty="0"/>
          </a:p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rgbClr val="FFFFFF"/>
                </a:solidFill>
              </a:rPr>
              <a:t>- </a:t>
            </a:r>
            <a:r>
              <a:rPr lang="en-US" b="1" dirty="0" smtClean="0">
                <a:solidFill>
                  <a:srgbClr val="FFFFFF"/>
                </a:solidFill>
              </a:rPr>
              <a:t>New York Times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392457" y="-13650"/>
            <a:ext cx="3196530" cy="14193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4079" y="1569506"/>
            <a:ext cx="50360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400"/>
            </a:lvl1pPr>
          </a:lstStyle>
          <a:p>
            <a:r>
              <a:rPr lang="en-US" altLang="en-US" sz="1600" dirty="0" smtClean="0"/>
              <a:t>DESCRIPTION:</a:t>
            </a:r>
            <a:endParaRPr lang="en-US" altLang="en-US" sz="1600" dirty="0"/>
          </a:p>
          <a:p>
            <a:pPr marL="39370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A peer-to-peer </a:t>
            </a:r>
            <a:r>
              <a:rPr lang="en-US" altLang="en-US" sz="1600" dirty="0"/>
              <a:t>lending company, headquartered in San Francisco, </a:t>
            </a:r>
            <a:r>
              <a:rPr lang="en-US" altLang="en-US" sz="1600" dirty="0" smtClean="0"/>
              <a:t>California and founded in 2006. </a:t>
            </a:r>
          </a:p>
          <a:p>
            <a:pPr marL="39370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The </a:t>
            </a:r>
            <a:r>
              <a:rPr lang="en-US" altLang="en-US" sz="1600" dirty="0"/>
              <a:t>world’s largest online credit marketplace, facilitating personal loans, business loans, </a:t>
            </a:r>
            <a:r>
              <a:rPr lang="en-US" altLang="en-US" sz="1600" dirty="0" smtClean="0"/>
              <a:t>medical financing, etc.</a:t>
            </a:r>
            <a:endParaRPr lang="en-US" altLang="en-US" sz="1600" dirty="0"/>
          </a:p>
          <a:p>
            <a:pPr marL="39370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Loans funded to date: </a:t>
            </a:r>
            <a:r>
              <a:rPr lang="en-US" altLang="en-US" sz="1600" dirty="0" smtClean="0"/>
              <a:t>over $22 billion</a:t>
            </a:r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94079" y="3757428"/>
            <a:ext cx="50360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/>
              <a:t>HOW IT WORKS: </a:t>
            </a:r>
            <a:r>
              <a:rPr lang="en-US" altLang="en-US" sz="1600" dirty="0" smtClean="0"/>
              <a:t> </a:t>
            </a:r>
            <a:endParaRPr lang="en-US" altLang="en-US" sz="1600" dirty="0"/>
          </a:p>
          <a:p>
            <a:pPr marL="431800" indent="-323850"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Potential customers complete brief application online.</a:t>
            </a:r>
          </a:p>
          <a:p>
            <a:pPr marL="431800" indent="-323850"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Lending Club digitally assesses the risk, credit rating and interest rates, and then sends qualified applicants an offer.</a:t>
            </a:r>
          </a:p>
          <a:p>
            <a:pPr marL="431800" indent="-323850"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Investors ranging from individuals to institutions select loans in which to invest.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4079" y="780556"/>
            <a:ext cx="503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4000" dirty="0">
                <a:solidFill>
                  <a:schemeClr val="accent2"/>
                </a:solidFill>
                <a:latin typeface="Bebas Neue" panose="020B0506020202020201" pitchFamily="34" charset="0"/>
              </a:rPr>
              <a:t>What is the lending Club?</a:t>
            </a:r>
          </a:p>
        </p:txBody>
      </p:sp>
    </p:spTree>
    <p:extLst>
      <p:ext uri="{BB962C8B-B14F-4D97-AF65-F5344CB8AC3E}">
        <p14:creationId xmlns:p14="http://schemas.microsoft.com/office/powerpoint/2010/main" val="248527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044269"/>
              </p:ext>
            </p:extLst>
          </p:nvPr>
        </p:nvGraphicFramePr>
        <p:xfrm>
          <a:off x="559553" y="1613005"/>
          <a:ext cx="3603015" cy="500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8568"/>
                <a:gridCol w="1278568"/>
              </a:tblGrid>
              <a:tr h="416705"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% Applied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% Have Loan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&lt; 1 year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74%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8%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sz="1600" b="1" baseline="0" dirty="0" smtClean="0">
                          <a:solidFill>
                            <a:schemeClr val="tx2"/>
                          </a:solidFill>
                        </a:rPr>
                        <a:t> year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1%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7%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2%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9%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3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2%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8%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4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1%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6%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5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8%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7%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1%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5%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7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1%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5%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8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1%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5%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9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1%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4%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10+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6%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31%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9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4067033"/>
            <a:ext cx="9144000" cy="1101815"/>
          </a:xfrm>
          <a:solidFill>
            <a:srgbClr val="595959"/>
          </a:solidFill>
        </p:spPr>
        <p:txBody>
          <a:bodyPr anchor="ctr"/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    </a:t>
            </a:r>
            <a:r>
              <a:rPr lang="en-US" sz="3000" b="1" dirty="0" smtClean="0">
                <a:solidFill>
                  <a:schemeClr val="bg1"/>
                </a:solidFill>
              </a:rPr>
              <a:t>Inference: Which Factors Matter Most?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7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Data Descriptions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36292"/>
              </p:ext>
            </p:extLst>
          </p:nvPr>
        </p:nvGraphicFramePr>
        <p:xfrm>
          <a:off x="415583" y="1483952"/>
          <a:ext cx="830238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8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160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44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802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Variable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Notes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808080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8080"/>
                          </a:solidFill>
                        </a:rPr>
                        <a:t>Grant</a:t>
                      </a:r>
                      <a:r>
                        <a:rPr lang="en-US" baseline="0" dirty="0" smtClean="0">
                          <a:solidFill>
                            <a:srgbClr val="808080"/>
                          </a:solidFill>
                        </a:rPr>
                        <a:t>ed a Loan or Rejected</a:t>
                      </a:r>
                      <a:endParaRPr lang="en-US" dirty="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8080"/>
                          </a:solidFill>
                        </a:rPr>
                        <a:t>Outcome Variable</a:t>
                      </a:r>
                      <a:endParaRPr lang="en-US" dirty="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015776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Loan Amount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Amount Requested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(and Granted) by Borrower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Full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Amounts are Usually Granted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 Date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Date of Application or Loan Granted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~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7 Days Difference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Debt-to-Income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Ratio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Monthly Debt Payments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/ Monthly Income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Excludes Mortgage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Employment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Employment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Length in Years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Zip Code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Zip Code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Exploratory Data analysis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3028" y="1209888"/>
            <a:ext cx="1760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DTI</a:t>
            </a:r>
            <a:endParaRPr lang="en-US" sz="2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10263" y="1209888"/>
            <a:ext cx="1760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Loan Amount</a:t>
            </a:r>
            <a:endParaRPr lang="en-US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78314" y="979055"/>
            <a:ext cx="203288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Interaction </a:t>
            </a:r>
          </a:p>
          <a:p>
            <a:pPr algn="ctr"/>
            <a:r>
              <a:rPr lang="en-US" sz="1500" dirty="0" smtClean="0"/>
              <a:t>(DTI x Loan Amount)</a:t>
            </a:r>
            <a:endParaRPr lang="en-US" sz="15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6024116"/>
            <a:ext cx="1801131" cy="799763"/>
          </a:xfrm>
          <a:prstGeom prst="rect">
            <a:avLst/>
          </a:prstGeom>
        </p:spPr>
      </p:pic>
      <p:pic>
        <p:nvPicPr>
          <p:cNvPr id="1027" name="Picture 3" descr="C:\Users\malena.rubino\AppData\Local\Temp\wze3fa\DTI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t="14677" r="3869" b="11407"/>
          <a:stretch/>
        </p:blipFill>
        <p:spPr bwMode="auto">
          <a:xfrm>
            <a:off x="1039972" y="1591275"/>
            <a:ext cx="2453868" cy="207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lena.rubino\AppData\Local\Temp\wzb8a6\dti_lo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5" t="15341" r="2374" b="12724"/>
          <a:stretch/>
        </p:blipFill>
        <p:spPr bwMode="auto">
          <a:xfrm>
            <a:off x="1039972" y="4067023"/>
            <a:ext cx="2570909" cy="207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lena.rubino\AppData\Local\Temp\wz192d\loan_am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8" t="15341" r="2375" b="12724"/>
          <a:stretch/>
        </p:blipFill>
        <p:spPr bwMode="auto">
          <a:xfrm>
            <a:off x="3712199" y="1591275"/>
            <a:ext cx="2546812" cy="201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alena.rubino\AppData\Local\Temp\wz451c\loan_amnt_log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 t="15342" r="2374" b="12335"/>
          <a:stretch/>
        </p:blipFill>
        <p:spPr bwMode="auto">
          <a:xfrm>
            <a:off x="3712199" y="4067023"/>
            <a:ext cx="2512918" cy="20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alena.rubino\AppData\Local\Temp\wz8f46\interaction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 t="15342" r="2376" b="13114"/>
          <a:stretch/>
        </p:blipFill>
        <p:spPr bwMode="auto">
          <a:xfrm>
            <a:off x="6447643" y="1591275"/>
            <a:ext cx="2494228" cy="20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alena.rubino\AppData\Local\Temp\wz9edf\int_log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" t="17610" r="5049" b="13405"/>
          <a:stretch/>
        </p:blipFill>
        <p:spPr bwMode="auto">
          <a:xfrm>
            <a:off x="6331593" y="4067023"/>
            <a:ext cx="2569334" cy="207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150128" y="3728469"/>
            <a:ext cx="1760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accent1"/>
                </a:solidFill>
              </a:rPr>
              <a:t>Log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09165" y="1333824"/>
            <a:ext cx="1760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accent1"/>
                </a:solidFill>
              </a:rPr>
              <a:t>Original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 rot="18914103">
            <a:off x="4738060" y="2014789"/>
            <a:ext cx="504967" cy="268805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 rot="18914103">
            <a:off x="7564922" y="2014789"/>
            <a:ext cx="504967" cy="268805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 rot="21004117">
            <a:off x="2055367" y="4405421"/>
            <a:ext cx="504967" cy="268805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Exploratory Data analysis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188" y="1361199"/>
            <a:ext cx="286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Employment Length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58168" y="1361199"/>
            <a:ext cx="203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Month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01542" y="1361199"/>
            <a:ext cx="203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Year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graphicFrame>
        <p:nvGraphicFramePr>
          <p:cNvPr id="13" name="_color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1065346"/>
              </p:ext>
            </p:extLst>
          </p:nvPr>
        </p:nvGraphicFramePr>
        <p:xfrm>
          <a:off x="1478442" y="1735835"/>
          <a:ext cx="2695165" cy="4583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18349"/>
              </p:ext>
            </p:extLst>
          </p:nvPr>
        </p:nvGraphicFramePr>
        <p:xfrm>
          <a:off x="415584" y="1735837"/>
          <a:ext cx="1072026" cy="458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0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&lt; 1 year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sz="1600" b="1" baseline="0" dirty="0" smtClean="0">
                          <a:solidFill>
                            <a:schemeClr val="tx2"/>
                          </a:solidFill>
                        </a:rPr>
                        <a:t> year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3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4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5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7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8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9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10+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23" name="_color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5536919"/>
              </p:ext>
            </p:extLst>
          </p:nvPr>
        </p:nvGraphicFramePr>
        <p:xfrm>
          <a:off x="4453688" y="1754332"/>
          <a:ext cx="2695165" cy="4583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77296"/>
              </p:ext>
            </p:extLst>
          </p:nvPr>
        </p:nvGraphicFramePr>
        <p:xfrm>
          <a:off x="3657600" y="1754334"/>
          <a:ext cx="791608" cy="456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Jan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Feb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March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April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May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June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July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Aug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Sept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Oct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Nov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Dec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25" name="_color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86942110"/>
              </p:ext>
            </p:extLst>
          </p:nvPr>
        </p:nvGraphicFramePr>
        <p:xfrm>
          <a:off x="7366243" y="1763309"/>
          <a:ext cx="2695165" cy="4167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617559"/>
              </p:ext>
            </p:extLst>
          </p:nvPr>
        </p:nvGraphicFramePr>
        <p:xfrm>
          <a:off x="6660107" y="1763311"/>
          <a:ext cx="715304" cy="416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2007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2008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2009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2010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2011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2012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2013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2014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2015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2016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65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Exploratory Data analysis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836" y="1552271"/>
            <a:ext cx="5513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A Confounder: FICO Score</a:t>
            </a:r>
            <a:endParaRPr lang="en-US" sz="2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pic>
        <p:nvPicPr>
          <p:cNvPr id="2050" name="Picture 2" descr="C:\Users\malena.rubino\AppData\Local\Temp\wz15d3\fico_his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6" t="17201" r="3906" b="14281"/>
          <a:stretch/>
        </p:blipFill>
        <p:spPr bwMode="auto">
          <a:xfrm>
            <a:off x="1267294" y="2043599"/>
            <a:ext cx="6633888" cy="39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13684" y="1767714"/>
            <a:ext cx="45719" cy="33638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70567" y="1486876"/>
            <a:ext cx="3682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Average National FICO Score: 695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Logistic Regression </a:t>
            </a:r>
            <a:r>
              <a:rPr lang="en-US" noProof="1" smtClean="0"/>
              <a:t>(Logit) </a:t>
            </a:r>
            <a:r>
              <a:rPr lang="en-US" noProof="1" smtClean="0"/>
              <a:t>- Interpretation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09921"/>
              </p:ext>
            </p:extLst>
          </p:nvPr>
        </p:nvGraphicFramePr>
        <p:xfrm>
          <a:off x="207788" y="1596789"/>
          <a:ext cx="8530709" cy="315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9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32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3287"/>
                <a:gridCol w="15132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58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025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Coefficient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exp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(B)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p-value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Interpretation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4542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DTI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-0.0032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0.996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 0.001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One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unit increase in DTI decreases the odds-ratio by 0.4%. 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May seem small, but DTI unit can very (range is 0-9999  for grants).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4542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Loan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Amount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 0.0001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0.0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0.704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The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loan amount is not indicative of the probability of receiving a loan.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4542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Interaction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 &lt; 0.0001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0.0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 0.001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The interaction term is statistically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significant, but holds no practical significance (very small effect size).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9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/>
              <a:t>Logistic </a:t>
            </a:r>
            <a:r>
              <a:rPr lang="en-US" noProof="1" smtClean="0"/>
              <a:t>Regression </a:t>
            </a:r>
            <a:r>
              <a:rPr lang="en-US" noProof="1" smtClean="0"/>
              <a:t>(logit) </a:t>
            </a:r>
            <a:r>
              <a:rPr lang="en-US" noProof="1"/>
              <a:t>- Interpretation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6092356"/>
            <a:ext cx="1801131" cy="79976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69823"/>
              </p:ext>
            </p:extLst>
          </p:nvPr>
        </p:nvGraphicFramePr>
        <p:xfrm>
          <a:off x="207788" y="1320176"/>
          <a:ext cx="853071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1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1644"/>
                <a:gridCol w="15116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44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3908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Coefficient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 smtClean="0">
                          <a:solidFill>
                            <a:schemeClr val="accent2"/>
                          </a:solidFill>
                        </a:rPr>
                        <a:t>exp</a:t>
                      </a:r>
                      <a:r>
                        <a:rPr lang="en-US" sz="1600" baseline="0" dirty="0" smtClean="0">
                          <a:solidFill>
                            <a:schemeClr val="accent2"/>
                          </a:solidFill>
                        </a:rPr>
                        <a:t>(B)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p-value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Interpretation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227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Employment (Baseline: 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 1 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years)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 year: 4.774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2 years: 4.832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3 years: 4.850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years: 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4.980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5 years: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2.129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6 years: 4.898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7 years: 4.976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8 years: 5.039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9 years: 5.138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10+ years: 5.016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118.4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125.5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127.7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145.5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8.4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134.0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144.9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154.3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170.4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150.8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0.001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&lt;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0.001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&lt;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0.001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&lt;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0.001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&lt;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0.001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&lt;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0.001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&lt;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0.001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&lt;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0.001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&lt;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0.001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&lt;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Having less than 1 year of work experience is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detrimental to your chances of receiving a loan. 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At least 1 year(s) worth of experience increases the odds-ratio by a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multiple of 118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to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170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(with the exclusion of the 5-year anomaly). 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This variable has statistical and practical significance.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227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Month</a:t>
                      </a:r>
                    </a:p>
                    <a:p>
                      <a:pPr algn="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(Baseline: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January)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Feb.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  0.135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Mar.  0.286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Apr.   0.177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May   0.230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Jun.   0.180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Jul.    0.325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Aug.  0.310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Sep.  0.040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Oct.  0.478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Nov.  0.345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Dec.  0.021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1.1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1.3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1.2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1.3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1.2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1.4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1.4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1.0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1.6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1.4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0.004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0.001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0.001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0.001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0.001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0.001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0.001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0.469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0.001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0.001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0.661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Seasonality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plays a very small, almost trivial role in the chances of obtaining a loan.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Very slight differences between winter vs. summer months.  Summer months increase odds-ratio by 0.4%.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Although there is statistical significance, there is no practical significance.  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heme/theme1.xml><?xml version="1.0" encoding="utf-8"?>
<a:theme xmlns:a="http://schemas.openxmlformats.org/drawingml/2006/main" name="Office Theme">
  <a:themeElements>
    <a:clrScheme name="Benutzerdefiniert 12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2890C4"/>
      </a:accent1>
      <a:accent2>
        <a:srgbClr val="6B9B1A"/>
      </a:accent2>
      <a:accent3>
        <a:srgbClr val="FB9B03"/>
      </a:accent3>
      <a:accent4>
        <a:srgbClr val="FBBE09"/>
      </a:accent4>
      <a:accent5>
        <a:srgbClr val="7E4E96"/>
      </a:accent5>
      <a:accent6>
        <a:srgbClr val="C00000"/>
      </a:accent6>
      <a:hlink>
        <a:srgbClr val="C00000"/>
      </a:hlink>
      <a:folHlink>
        <a:srgbClr val="000000"/>
      </a:folHlink>
    </a:clrScheme>
    <a:fontScheme name="Benutzerdefiniert 2">
      <a:majorFont>
        <a:latin typeface="Bebas Neue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3438</TotalTime>
  <Words>1284</Words>
  <Application>Microsoft Office PowerPoint</Application>
  <PresentationFormat>On-screen Show (4:3)</PresentationFormat>
  <Paragraphs>349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Bebas Neue</vt:lpstr>
      <vt:lpstr>Office Theme</vt:lpstr>
      <vt:lpstr>Lending Club</vt:lpstr>
      <vt:lpstr>PowerPoint Presentation</vt:lpstr>
      <vt:lpstr>PowerPoint Presentation</vt:lpstr>
      <vt:lpstr>Data Descriptions</vt:lpstr>
      <vt:lpstr>Exploratory Data analysis</vt:lpstr>
      <vt:lpstr>Exploratory Data analysis</vt:lpstr>
      <vt:lpstr>Exploratory Data analysis</vt:lpstr>
      <vt:lpstr>Logistic Regression (Logit) - Interpretation</vt:lpstr>
      <vt:lpstr>Logistic Regression (logit) - Interpretation</vt:lpstr>
      <vt:lpstr>Diagnostics – Fitting A Logistic Regression</vt:lpstr>
      <vt:lpstr>PowerPoint Presentation</vt:lpstr>
      <vt:lpstr>Prediction</vt:lpstr>
      <vt:lpstr>PowerPoint Presentation</vt:lpstr>
      <vt:lpstr>validation</vt:lpstr>
      <vt:lpstr>Diagnostics – Fitting A Logistic Regression (again)</vt:lpstr>
      <vt:lpstr>PowerPoint Presentation</vt:lpstr>
      <vt:lpstr>conclusion</vt:lpstr>
      <vt:lpstr>PowerPoint Presentation</vt:lpstr>
      <vt:lpstr>Appendix</vt:lpstr>
      <vt:lpstr>PowerPoint Presentation</vt:lpstr>
    </vt:vector>
  </TitlesOfParts>
  <Company>Presentationload GmbH</Company>
  <LinksUpToDate>false</LinksUpToDate>
  <SharedDoc>false</SharedDoc>
  <HyperlinkBase>www.presentationload.com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ST001 Flat Design BASICS</dc:title>
  <dc:creator>PresentationLoad</dc:creator>
  <cp:keywords>PresentationLoad</cp:keywords>
  <dc:description>Professional PowerPoint templates for download</dc:description>
  <cp:lastModifiedBy>Rubino, Malena (GfK)</cp:lastModifiedBy>
  <cp:revision>1398</cp:revision>
  <dcterms:created xsi:type="dcterms:W3CDTF">2010-05-21T10:35:54Z</dcterms:created>
  <dcterms:modified xsi:type="dcterms:W3CDTF">2016-12-09T08:59:36Z</dcterms:modified>
</cp:coreProperties>
</file>