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charts/chart5.xml" ContentType="application/vnd.openxmlformats-officedocument.drawingml.chart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739" r:id="rId1"/>
  </p:sldMasterIdLst>
  <p:notesMasterIdLst>
    <p:notesMasterId r:id="rId22"/>
  </p:notesMasterIdLst>
  <p:handoutMasterIdLst>
    <p:handoutMasterId r:id="rId23"/>
  </p:handoutMasterIdLst>
  <p:sldIdLst>
    <p:sldId id="606" r:id="rId2"/>
    <p:sldId id="600" r:id="rId3"/>
    <p:sldId id="611" r:id="rId4"/>
    <p:sldId id="617" r:id="rId5"/>
    <p:sldId id="638" r:id="rId6"/>
    <p:sldId id="613" r:id="rId7"/>
    <p:sldId id="612" r:id="rId8"/>
    <p:sldId id="628" r:id="rId9"/>
    <p:sldId id="627" r:id="rId10"/>
    <p:sldId id="626" r:id="rId11"/>
    <p:sldId id="625" r:id="rId12"/>
    <p:sldId id="637" r:id="rId13"/>
    <p:sldId id="635" r:id="rId14"/>
    <p:sldId id="641" r:id="rId15"/>
    <p:sldId id="636" r:id="rId16"/>
    <p:sldId id="632" r:id="rId17"/>
    <p:sldId id="616" r:id="rId18"/>
    <p:sldId id="642" r:id="rId19"/>
    <p:sldId id="640" r:id="rId20"/>
    <p:sldId id="629" r:id="rId21"/>
  </p:sldIdLst>
  <p:sldSz cx="9144000" cy="6858000" type="screen4x3"/>
  <p:notesSz cx="6669088" cy="9926638"/>
  <p:embeddedFontLst>
    <p:embeddedFont>
      <p:font typeface="Bebas Neue" panose="020B0506020202020201" charset="0"/>
      <p:regular r:id="rId24"/>
    </p:embeddedFont>
    <p:embeddedFont>
      <p:font typeface="Calibri Light" panose="020F0302020204030204" pitchFamily="34" charset="0"/>
      <p:regular r:id="rId25"/>
      <p: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custDataLst>
    <p:tags r:id="rId3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57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52" userDrawn="1">
          <p15:clr>
            <a:srgbClr val="A4A3A4"/>
          </p15:clr>
        </p15:guide>
        <p15:guide id="4" orient="horz" pos="1185" userDrawn="1">
          <p15:clr>
            <a:srgbClr val="A4A3A4"/>
          </p15:clr>
        </p15:guide>
        <p15:guide id="5" orient="horz">
          <p15:clr>
            <a:srgbClr val="A4A3A4"/>
          </p15:clr>
        </p15:guide>
        <p15:guide id="6">
          <p15:clr>
            <a:srgbClr val="A4A3A4"/>
          </p15:clr>
        </p15:guide>
        <p15:guide id="7" orient="horz" pos="3955">
          <p15:clr>
            <a:srgbClr val="A4A3A4"/>
          </p15:clr>
        </p15:guide>
        <p15:guide id="8" orient="horz" pos="945">
          <p15:clr>
            <a:srgbClr val="A4A3A4"/>
          </p15:clr>
        </p15:guide>
        <p15:guide id="9" pos="246">
          <p15:clr>
            <a:srgbClr val="A4A3A4"/>
          </p15:clr>
        </p15:guide>
        <p15:guide id="10" pos="5494">
          <p15:clr>
            <a:srgbClr val="A4A3A4"/>
          </p15:clr>
        </p15:guide>
        <p15:guide id="11" orient="horz" pos="40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" initials="T" lastIdx="6" clrIdx="0"/>
  <p:cmAuthor id="1" name="Rubino, Malena (GfK)" initials="MR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595959"/>
    <a:srgbClr val="FFFFFF"/>
    <a:srgbClr val="F2F2F2"/>
    <a:srgbClr val="404040"/>
    <a:srgbClr val="000000"/>
    <a:srgbClr val="262626"/>
    <a:srgbClr val="D9D9D9"/>
    <a:srgbClr val="7F7F7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82" autoAdjust="0"/>
    <p:restoredTop sz="86675" autoAdjust="0"/>
  </p:normalViewPr>
  <p:slideViewPr>
    <p:cSldViewPr snapToGrid="0" snapToObjects="1" showGuides="1">
      <p:cViewPr varScale="1">
        <p:scale>
          <a:sx n="115" d="100"/>
          <a:sy n="115" d="100"/>
        </p:scale>
        <p:origin x="1884" y="108"/>
      </p:cViewPr>
      <p:guideLst>
        <p:guide orient="horz" pos="3657"/>
        <p:guide pos="438"/>
        <p:guide pos="7252"/>
        <p:guide orient="horz" pos="1185"/>
        <p:guide orient="horz"/>
        <p:guide/>
        <p:guide orient="horz" pos="3955"/>
        <p:guide orient="horz" pos="945"/>
        <p:guide pos="246"/>
        <p:guide pos="5494"/>
        <p:guide orient="horz" pos="4054"/>
      </p:guideLst>
    </p:cSldViewPr>
  </p:slideViewPr>
  <p:outlineViewPr>
    <p:cViewPr>
      <p:scale>
        <a:sx n="33" d="100"/>
        <a:sy n="33" d="100"/>
      </p:scale>
      <p:origin x="0" y="2761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-3942" y="-90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396701103287927E-4"/>
          <c:y val="7.5400188323917138E-4"/>
          <c:w val="0.49906220954932257"/>
          <c:h val="0.9988410121845883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Description A</c:v>
                </c:pt>
              </c:strCache>
            </c:strRef>
          </c:tx>
          <c:spPr>
            <a:solidFill>
              <a:srgbClr val="0070C0"/>
            </a:solidFill>
            <a:ln w="76200" cap="flat">
              <a:noFill/>
              <a:miter lim="800000"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 w="76200" cap="flat">
                <a:noFill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24B8-4C7D-8315-702DC02FE437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24B8-4C7D-8315-702DC02FE437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24B8-4C7D-8315-702DC02FE437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24B8-4C7D-8315-702DC02FE437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24B8-4C7D-8315-702DC02FE437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24B8-4C7D-8315-702DC02FE43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lang="en-US" sz="2400" b="0" i="0" u="none" strike="noStrike" kern="1200" baseline="0">
                    <a:solidFill>
                      <a:srgbClr val="595959"/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Sheet1!$B$1:$L$1</c:f>
              <c:numCache>
                <c:formatCode>General</c:formatCode>
                <c:ptCount val="11"/>
                <c:pt idx="0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</c:v>
                </c:pt>
              </c:numCache>
            </c:numRef>
          </c:cat>
          <c:val>
            <c:numRef>
              <c:f>Sheet1!$B$2:$L$2</c:f>
              <c:numCache>
                <c:formatCode>0%</c:formatCode>
                <c:ptCount val="11"/>
                <c:pt idx="0">
                  <c:v>0.65</c:v>
                </c:pt>
                <c:pt idx="1">
                  <c:v>0.67</c:v>
                </c:pt>
                <c:pt idx="2">
                  <c:v>0.66</c:v>
                </c:pt>
                <c:pt idx="3">
                  <c:v>0.64</c:v>
                </c:pt>
                <c:pt idx="4">
                  <c:v>0.61</c:v>
                </c:pt>
                <c:pt idx="5">
                  <c:v>0.09</c:v>
                </c:pt>
                <c:pt idx="6">
                  <c:v>0.59</c:v>
                </c:pt>
                <c:pt idx="7">
                  <c:v>0.59</c:v>
                </c:pt>
                <c:pt idx="8">
                  <c:v>0.57999999999999996</c:v>
                </c:pt>
                <c:pt idx="9">
                  <c:v>0.54</c:v>
                </c:pt>
                <c:pt idx="10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4B8-4C7D-8315-702DC02FE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65940096"/>
        <c:axId val="366154880"/>
      </c:barChart>
      <c:catAx>
        <c:axId val="365940096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nextTo"/>
        <c:crossAx val="366154880"/>
        <c:crosses val="autoZero"/>
        <c:auto val="1"/>
        <c:lblAlgn val="ctr"/>
        <c:lblOffset val="20"/>
        <c:noMultiLvlLbl val="0"/>
      </c:catAx>
      <c:valAx>
        <c:axId val="366154880"/>
        <c:scaling>
          <c:orientation val="minMax"/>
          <c:max val="0.75000000000000011"/>
          <c:min val="0"/>
        </c:scaling>
        <c:delete val="1"/>
        <c:axPos val="b"/>
        <c:numFmt formatCode="General" sourceLinked="0"/>
        <c:majorTickMark val="out"/>
        <c:minorTickMark val="none"/>
        <c:tickLblPos val="nextTo"/>
        <c:crossAx val="36594009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396701103287927E-4"/>
          <c:y val="7.5400188323917138E-4"/>
          <c:w val="0.22575797771193973"/>
          <c:h val="0.9988410121845883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Description A</c:v>
                </c:pt>
              </c:strCache>
            </c:strRef>
          </c:tx>
          <c:spPr>
            <a:solidFill>
              <a:srgbClr val="0070C0"/>
            </a:solidFill>
            <a:ln w="76200" cap="flat">
              <a:noFill/>
              <a:miter lim="800000"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 w="76200" cap="flat">
                <a:noFill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DC58-450D-88D2-BA37DA8599D9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DC58-450D-88D2-BA37DA8599D9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DC58-450D-88D2-BA37DA8599D9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DC58-450D-88D2-BA37DA8599D9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DC58-450D-88D2-BA37DA8599D9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DC58-450D-88D2-BA37DA8599D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lang="en-US" sz="2400" b="0" i="0" u="none" strike="noStrike" kern="1200" baseline="0">
                    <a:solidFill>
                      <a:srgbClr val="595959"/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Sheet1!$B$1:$M$1</c:f>
              <c:numCache>
                <c:formatCode>General</c:formatCode>
                <c:ptCount val="12"/>
                <c:pt idx="0">
                  <c:v>2020</c:v>
                </c:pt>
                <c:pt idx="7">
                  <c:v>2021</c:v>
                </c:pt>
                <c:pt idx="8">
                  <c:v>2022</c:v>
                </c:pt>
                <c:pt idx="9">
                  <c:v>2023</c:v>
                </c:pt>
                <c:pt idx="10">
                  <c:v>2024</c:v>
                </c:pt>
                <c:pt idx="11">
                  <c:v>2025</c:v>
                </c:pt>
              </c:numCache>
            </c:numRef>
          </c:cat>
          <c:val>
            <c:numRef>
              <c:f>Sheet1!$B$2:$M$2</c:f>
              <c:numCache>
                <c:formatCode>0%</c:formatCode>
                <c:ptCount val="12"/>
                <c:pt idx="0">
                  <c:v>0.11</c:v>
                </c:pt>
                <c:pt idx="1">
                  <c:v>0.12</c:v>
                </c:pt>
                <c:pt idx="2">
                  <c:v>0.12</c:v>
                </c:pt>
                <c:pt idx="3">
                  <c:v>0.11</c:v>
                </c:pt>
                <c:pt idx="4">
                  <c:v>0.12</c:v>
                </c:pt>
                <c:pt idx="5">
                  <c:v>0.1</c:v>
                </c:pt>
                <c:pt idx="6">
                  <c:v>0.13</c:v>
                </c:pt>
                <c:pt idx="7">
                  <c:v>0.12</c:v>
                </c:pt>
                <c:pt idx="8">
                  <c:v>0.1</c:v>
                </c:pt>
                <c:pt idx="9">
                  <c:v>0.15</c:v>
                </c:pt>
                <c:pt idx="10">
                  <c:v>0.14000000000000001</c:v>
                </c:pt>
                <c:pt idx="11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C58-450D-88D2-BA37DA8599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66227840"/>
        <c:axId val="366229376"/>
      </c:barChart>
      <c:catAx>
        <c:axId val="366227840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nextTo"/>
        <c:crossAx val="366229376"/>
        <c:crosses val="autoZero"/>
        <c:auto val="1"/>
        <c:lblAlgn val="ctr"/>
        <c:lblOffset val="20"/>
        <c:noMultiLvlLbl val="0"/>
      </c:catAx>
      <c:valAx>
        <c:axId val="366229376"/>
        <c:scaling>
          <c:orientation val="minMax"/>
          <c:max val="0.2"/>
          <c:min val="0"/>
        </c:scaling>
        <c:delete val="1"/>
        <c:axPos val="b"/>
        <c:numFmt formatCode="General" sourceLinked="0"/>
        <c:majorTickMark val="out"/>
        <c:minorTickMark val="none"/>
        <c:tickLblPos val="nextTo"/>
        <c:crossAx val="36622784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396701103287927E-4"/>
          <c:y val="7.5400188323917138E-4"/>
          <c:w val="0.23047011964017045"/>
          <c:h val="0.9988410121845883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Description A</c:v>
                </c:pt>
              </c:strCache>
            </c:strRef>
          </c:tx>
          <c:spPr>
            <a:solidFill>
              <a:srgbClr val="0070C0"/>
            </a:solidFill>
            <a:ln w="76200" cap="flat">
              <a:noFill/>
              <a:miter lim="800000"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 w="76200" cap="flat">
                <a:noFill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B31D-4F50-8DF0-F0B13F400A2D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B31D-4F50-8DF0-F0B13F400A2D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B31D-4F50-8DF0-F0B13F400A2D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B31D-4F50-8DF0-F0B13F400A2D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B31D-4F50-8DF0-F0B13F400A2D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B31D-4F50-8DF0-F0B13F400A2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lang="en-US" sz="2400" b="0" i="0" u="none" strike="noStrike" kern="1200" baseline="0">
                    <a:solidFill>
                      <a:srgbClr val="595959"/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Sheet1!$B$1:$K$1</c:f>
              <c:numCache>
                <c:formatCode>General</c:formatCode>
                <c:ptCount val="10"/>
                <c:pt idx="0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  <c:pt idx="8">
                  <c:v>2024</c:v>
                </c:pt>
                <c:pt idx="9">
                  <c:v>2025</c:v>
                </c:pt>
              </c:numCache>
            </c:numRef>
          </c:cat>
          <c:val>
            <c:numRef>
              <c:f>Sheet1!$B$2:$K$2</c:f>
              <c:numCache>
                <c:formatCode>0%</c:formatCode>
                <c:ptCount val="10"/>
                <c:pt idx="0">
                  <c:v>0.1</c:v>
                </c:pt>
                <c:pt idx="1">
                  <c:v>0.13</c:v>
                </c:pt>
                <c:pt idx="2">
                  <c:v>0.11</c:v>
                </c:pt>
                <c:pt idx="3">
                  <c:v>0.15</c:v>
                </c:pt>
                <c:pt idx="4">
                  <c:v>0.14000000000000001</c:v>
                </c:pt>
                <c:pt idx="5">
                  <c:v>0.09</c:v>
                </c:pt>
                <c:pt idx="6">
                  <c:v>0.09</c:v>
                </c:pt>
                <c:pt idx="7">
                  <c:v>0.08</c:v>
                </c:pt>
                <c:pt idx="8">
                  <c:v>0.06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31D-4F50-8DF0-F0B13F400A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66343296"/>
        <c:axId val="366344832"/>
      </c:barChart>
      <c:catAx>
        <c:axId val="366343296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nextTo"/>
        <c:crossAx val="366344832"/>
        <c:crosses val="autoZero"/>
        <c:auto val="1"/>
        <c:lblAlgn val="ctr"/>
        <c:lblOffset val="20"/>
        <c:noMultiLvlLbl val="0"/>
      </c:catAx>
      <c:valAx>
        <c:axId val="366344832"/>
        <c:scaling>
          <c:orientation val="minMax"/>
          <c:max val="0.25"/>
          <c:min val="0"/>
        </c:scaling>
        <c:delete val="1"/>
        <c:axPos val="b"/>
        <c:numFmt formatCode="General" sourceLinked="0"/>
        <c:majorTickMark val="out"/>
        <c:minorTickMark val="none"/>
        <c:tickLblPos val="nextTo"/>
        <c:crossAx val="36634329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7.5400188323917138E-4"/>
          <c:w val="0.84091995741164216"/>
          <c:h val="0.9988410121845883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Description A</c:v>
                </c:pt>
              </c:strCache>
            </c:strRef>
          </c:tx>
          <c:spPr>
            <a:solidFill>
              <a:srgbClr val="0070C0"/>
            </a:solidFill>
            <a:ln w="76200" cap="flat">
              <a:noFill/>
              <a:miter lim="800000"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0DC6-4E34-A286-A73670452CCD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0DC6-4E34-A286-A73670452CCD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 w="76200" cap="flat">
                <a:noFill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0DC6-4E34-A286-A73670452CCD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0DC6-4E34-A286-A73670452CCD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0DC6-4E34-A286-A73670452CCD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0DC6-4E34-A286-A73670452CC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lang="en-US" sz="2400" b="0" i="0" u="none" strike="noStrike" kern="1200" baseline="0">
                    <a:solidFill>
                      <a:srgbClr val="595959"/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Sheet1!$B$1:$F$1</c:f>
              <c:numCache>
                <c:formatCode>General</c:formatCode>
                <c:ptCount val="5"/>
              </c:numCache>
            </c:numRef>
          </c:cat>
          <c:val>
            <c:numRef>
              <c:f>Sheet1!$B$2:$F$2</c:f>
              <c:numCache>
                <c:formatCode>0%</c:formatCode>
                <c:ptCount val="5"/>
                <c:pt idx="0">
                  <c:v>0.89170000000000005</c:v>
                </c:pt>
                <c:pt idx="1">
                  <c:v>0.91959999999999997</c:v>
                </c:pt>
                <c:pt idx="2">
                  <c:v>0.9234</c:v>
                </c:pt>
                <c:pt idx="3">
                  <c:v>0.94769999999999999</c:v>
                </c:pt>
                <c:pt idx="4">
                  <c:v>0.95879999999999999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DC6-4E34-A286-A73670452C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67905024"/>
        <c:axId val="367906816"/>
      </c:barChart>
      <c:catAx>
        <c:axId val="367905024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nextTo"/>
        <c:crossAx val="367906816"/>
        <c:crosses val="autoZero"/>
        <c:auto val="1"/>
        <c:lblAlgn val="ctr"/>
        <c:lblOffset val="20"/>
        <c:noMultiLvlLbl val="0"/>
      </c:catAx>
      <c:valAx>
        <c:axId val="367906816"/>
        <c:scaling>
          <c:orientation val="minMax"/>
          <c:max val="1"/>
          <c:min val="0"/>
        </c:scaling>
        <c:delete val="1"/>
        <c:axPos val="b"/>
        <c:numFmt formatCode="General" sourceLinked="0"/>
        <c:majorTickMark val="out"/>
        <c:minorTickMark val="none"/>
        <c:tickLblPos val="nextTo"/>
        <c:crossAx val="36790502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>
          <a:solidFill>
            <a:sysClr val="windowText" lastClr="000000"/>
          </a:solidFill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880605884066414"/>
          <c:y val="7.5396683418576377E-4"/>
          <c:w val="0.67551366152053594"/>
          <c:h val="0.9988410121845883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Description A</c:v>
                </c:pt>
              </c:strCache>
            </c:strRef>
          </c:tx>
          <c:spPr>
            <a:solidFill>
              <a:srgbClr val="0070C0"/>
            </a:solidFill>
            <a:ln w="76200" cap="flat">
              <a:noFill/>
              <a:miter lim="800000"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0DC6-4E34-A286-A73670452CCD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0DC6-4E34-A286-A73670452CCD}"/>
              </c:ext>
            </c:extLst>
          </c:dPt>
          <c:dPt>
            <c:idx val="2"/>
            <c:invertIfNegative val="0"/>
            <c:bubble3D val="0"/>
            <c:spPr>
              <a:solidFill>
                <a:srgbClr val="0070C0"/>
              </a:solidFill>
              <a:ln w="76200" cap="flat">
                <a:noFill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0DC6-4E34-A286-A73670452CCD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0DC6-4E34-A286-A73670452CCD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0DC6-4E34-A286-A73670452CCD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0DC6-4E34-A286-A73670452CCD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6"/>
              </a:solidFill>
              <a:ln w="76200" cap="flat">
                <a:noFill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8-3976-4648-8CE2-A2A9DB51C7A3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6"/>
              </a:solidFill>
              <a:ln w="76200" cap="flat">
                <a:noFill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A-3976-4648-8CE2-A2A9DB51C7A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lang="en-US" sz="2400" b="0" i="0" u="none" strike="noStrike" kern="1200" baseline="0">
                    <a:solidFill>
                      <a:srgbClr val="595959"/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Sheet1!$B$1:$M$1</c:f>
              <c:numCache>
                <c:formatCode>General</c:formatCode>
                <c:ptCount val="12"/>
              </c:numCache>
            </c:numRef>
          </c:cat>
          <c:val>
            <c:numRef>
              <c:f>Sheet1!$B$2:$M$2</c:f>
              <c:numCache>
                <c:formatCode>0%</c:formatCode>
                <c:ptCount val="12"/>
                <c:pt idx="0">
                  <c:v>-0.21</c:v>
                </c:pt>
                <c:pt idx="1">
                  <c:v>-7.6999999999999999E-2</c:v>
                </c:pt>
                <c:pt idx="2">
                  <c:v>-9.1999999999999998E-2</c:v>
                </c:pt>
                <c:pt idx="3">
                  <c:v>-9.6000000000000002E-2</c:v>
                </c:pt>
                <c:pt idx="4">
                  <c:v>-0.09</c:v>
                </c:pt>
                <c:pt idx="5">
                  <c:v>-0.12</c:v>
                </c:pt>
                <c:pt idx="6">
                  <c:v>-0.105</c:v>
                </c:pt>
                <c:pt idx="7">
                  <c:v>-9.6000000000000002E-2</c:v>
                </c:pt>
                <c:pt idx="8">
                  <c:v>-0.11</c:v>
                </c:pt>
                <c:pt idx="9">
                  <c:v>-6.6000000000000003E-2</c:v>
                </c:pt>
                <c:pt idx="10">
                  <c:v>0</c:v>
                </c:pt>
                <c:pt idx="11">
                  <c:v>3.9E-2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DC6-4E34-A286-A73670452C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68247168"/>
        <c:axId val="368248704"/>
      </c:barChart>
      <c:catAx>
        <c:axId val="368247168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368248704"/>
        <c:crosses val="autoZero"/>
        <c:auto val="1"/>
        <c:lblAlgn val="ctr"/>
        <c:lblOffset val="20"/>
        <c:noMultiLvlLbl val="0"/>
      </c:catAx>
      <c:valAx>
        <c:axId val="368248704"/>
        <c:scaling>
          <c:orientation val="minMax"/>
          <c:max val="0.1"/>
          <c:min val="-0.25"/>
        </c:scaling>
        <c:delete val="1"/>
        <c:axPos val="b"/>
        <c:numFmt formatCode="General" sourceLinked="0"/>
        <c:majorTickMark val="out"/>
        <c:minorTickMark val="none"/>
        <c:tickLblPos val="nextTo"/>
        <c:crossAx val="36824716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>
          <a:solidFill>
            <a:sysClr val="windowText" lastClr="000000"/>
          </a:solidFill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D39F0-67F7-47CA-98D5-0127F7C14ECB}" type="datetimeFigureOut">
              <a:rPr lang="de-DE" smtClean="0"/>
              <a:t>09.12.2016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C595F-8E4E-4171-A522-0BBDA941FAC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1245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C9874-DE1E-48CB-A603-4C70CD126593}" type="datetimeFigureOut">
              <a:rPr lang="de-DE" smtClean="0"/>
              <a:pPr/>
              <a:t>09.12.2016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744538"/>
            <a:ext cx="49641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CEB38-DA38-4F43-AFB8-94FE45CA586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76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780694" y="9433753"/>
            <a:ext cx="2888394" cy="49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US" sz="1300" smtClean="0"/>
              <a:pPr algn="r" defTabSz="947738"/>
              <a:t>3</a:t>
            </a:fld>
            <a:endParaRPr lang="en-US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2488" y="744538"/>
            <a:ext cx="4965700" cy="3724275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2" y="4715153"/>
            <a:ext cx="4890665" cy="4466987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en-US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33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780694" y="9433753"/>
            <a:ext cx="2888394" cy="49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US" sz="1300" smtClean="0"/>
              <a:pPr algn="r" defTabSz="947738"/>
              <a:t>17</a:t>
            </a:fld>
            <a:endParaRPr lang="en-US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2488" y="744538"/>
            <a:ext cx="4965700" cy="3724275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2" y="4715153"/>
            <a:ext cx="4890665" cy="4466987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en-US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33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780694" y="9433753"/>
            <a:ext cx="2888394" cy="49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US" sz="1300" smtClean="0"/>
              <a:pPr algn="r" defTabSz="947738"/>
              <a:t>5</a:t>
            </a:fld>
            <a:endParaRPr lang="en-US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2488" y="744538"/>
            <a:ext cx="4965700" cy="3724275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2" y="4715153"/>
            <a:ext cx="4890665" cy="4466987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en-US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33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780694" y="9433753"/>
            <a:ext cx="2888394" cy="49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US" sz="1300" smtClean="0"/>
              <a:pPr algn="r" defTabSz="947738"/>
              <a:t>6</a:t>
            </a:fld>
            <a:endParaRPr lang="en-US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2488" y="744538"/>
            <a:ext cx="4965700" cy="3724275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2" y="4715153"/>
            <a:ext cx="4890665" cy="4466987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en-US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33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780694" y="9433753"/>
            <a:ext cx="2888394" cy="49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US" sz="1300" smtClean="0"/>
              <a:pPr algn="r" defTabSz="947738"/>
              <a:t>7</a:t>
            </a:fld>
            <a:endParaRPr lang="en-US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2488" y="744538"/>
            <a:ext cx="4965700" cy="3724275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2" y="4715153"/>
            <a:ext cx="4890665" cy="4466987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en-US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33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780694" y="9433753"/>
            <a:ext cx="2888394" cy="49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US" sz="1300" smtClean="0"/>
              <a:pPr algn="r" defTabSz="947738"/>
              <a:t>8</a:t>
            </a:fld>
            <a:endParaRPr lang="en-US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2488" y="744538"/>
            <a:ext cx="4965700" cy="3724275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2" y="4715153"/>
            <a:ext cx="4890665" cy="4466987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en-US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33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780694" y="9433753"/>
            <a:ext cx="2888394" cy="49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US" sz="1300" smtClean="0"/>
              <a:pPr algn="r" defTabSz="947738"/>
              <a:t>9</a:t>
            </a:fld>
            <a:endParaRPr lang="en-US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2488" y="744538"/>
            <a:ext cx="4965700" cy="3724275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2" y="4715153"/>
            <a:ext cx="4890665" cy="4466987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en-US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33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780694" y="9433753"/>
            <a:ext cx="2888394" cy="49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US" sz="1300" smtClean="0"/>
              <a:pPr algn="r" defTabSz="947738"/>
              <a:t>10</a:t>
            </a:fld>
            <a:endParaRPr lang="en-US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2488" y="744538"/>
            <a:ext cx="4965700" cy="3724275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2" y="4715153"/>
            <a:ext cx="4890665" cy="4466987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en-US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33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780694" y="9433753"/>
            <a:ext cx="2888394" cy="49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US" sz="1300" smtClean="0"/>
              <a:pPr algn="r" defTabSz="947738"/>
              <a:t>12</a:t>
            </a:fld>
            <a:endParaRPr lang="en-US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2488" y="744538"/>
            <a:ext cx="4965700" cy="3724275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2" y="4715153"/>
            <a:ext cx="4890665" cy="4466987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en-US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33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780694" y="9433753"/>
            <a:ext cx="2888394" cy="49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US" sz="1300" smtClean="0"/>
              <a:pPr algn="r" defTabSz="947738"/>
              <a:t>14</a:t>
            </a:fld>
            <a:endParaRPr lang="en-US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2488" y="744538"/>
            <a:ext cx="4965700" cy="3724275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2" y="4715153"/>
            <a:ext cx="4890665" cy="4466987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en-US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33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1" y="0"/>
            <a:ext cx="9143998" cy="5803200"/>
          </a:xfrm>
          <a:prstGeom prst="rect">
            <a:avLst/>
          </a:prstGeom>
          <a:solidFill>
            <a:srgbClr val="292929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pPr defTabSz="914309"/>
            <a:endParaRPr lang="de-DE" sz="1900" dirty="0">
              <a:solidFill>
                <a:prstClr val="black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F164-3A46-4CEE-A25C-CA523D5E42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783384" y="1"/>
            <a:ext cx="7577234" cy="374144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ctr">
              <a:lnSpc>
                <a:spcPct val="80000"/>
              </a:lnSpc>
              <a:defRPr sz="8800" b="0" cap="all">
                <a:solidFill>
                  <a:srgbClr val="FFFFFF"/>
                </a:solidFill>
                <a:latin typeface="Bebas Neue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1"/>
          </p:nvPr>
        </p:nvSpPr>
        <p:spPr>
          <a:xfrm>
            <a:off x="783384" y="3741442"/>
            <a:ext cx="7577234" cy="2061759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lnSpc>
                <a:spcPct val="80000"/>
              </a:lnSpc>
              <a:buNone/>
              <a:defRPr sz="4400">
                <a:solidFill>
                  <a:srgbClr val="B2B2B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1637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415584" y="410830"/>
            <a:ext cx="8322913" cy="1073122"/>
          </a:xfrm>
          <a:prstGeom prst="rect">
            <a:avLst/>
          </a:prstGeom>
        </p:spPr>
        <p:txBody>
          <a:bodyPr lIns="0"/>
          <a:lstStyle>
            <a:lvl1pPr>
              <a:defRPr sz="38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22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5583" y="942478"/>
            <a:ext cx="8322755" cy="541474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2200">
                <a:solidFill>
                  <a:srgbClr val="7F7F7F"/>
                </a:solidFill>
              </a:defRPr>
            </a:lvl1pPr>
          </a:lstStyle>
          <a:p>
            <a:r>
              <a:rPr lang="en-US" noProof="1" smtClean="0">
                <a:latin typeface="Calibri Light" panose="020F0302020204030204" pitchFamily="34" charset="0"/>
              </a:rPr>
              <a:t>Enter your subheadline here</a:t>
            </a:r>
            <a:endParaRPr lang="en-US" noProof="1">
              <a:latin typeface="Calibri Light" panose="020F03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15584" y="410830"/>
            <a:ext cx="8322913" cy="1073122"/>
          </a:xfrm>
          <a:prstGeom prst="rect">
            <a:avLst/>
          </a:prstGeom>
        </p:spPr>
        <p:txBody>
          <a:bodyPr lIns="0"/>
          <a:lstStyle>
            <a:lvl1pPr>
              <a:defRPr sz="3800">
                <a:solidFill>
                  <a:srgbClr val="00000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8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5583" y="942478"/>
            <a:ext cx="8322755" cy="541474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2200">
                <a:solidFill>
                  <a:srgbClr val="7F7F7F"/>
                </a:solidFill>
              </a:defRPr>
            </a:lvl1pPr>
          </a:lstStyle>
          <a:p>
            <a:r>
              <a:rPr lang="en-US" noProof="1" smtClean="0">
                <a:latin typeface="Calibri Light" panose="020F0302020204030204" pitchFamily="34" charset="0"/>
              </a:rPr>
              <a:t>Enter your subheadline here</a:t>
            </a:r>
            <a:endParaRPr lang="en-US" noProof="1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5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4D4D4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15584" y="410830"/>
            <a:ext cx="8322913" cy="1073122"/>
          </a:xfrm>
          <a:prstGeom prst="rect">
            <a:avLst/>
          </a:prstGeom>
        </p:spPr>
        <p:txBody>
          <a:bodyPr lIns="0"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8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5583" y="942478"/>
            <a:ext cx="8322755" cy="541474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2200">
                <a:solidFill>
                  <a:srgbClr val="FFFFFF"/>
                </a:solidFill>
              </a:defRPr>
            </a:lvl1pPr>
          </a:lstStyle>
          <a:p>
            <a:r>
              <a:rPr lang="en-US" noProof="1" smtClean="0">
                <a:latin typeface="Calibri Light" panose="020F0302020204030204" pitchFamily="34" charset="0"/>
              </a:rPr>
              <a:t>Enter your subheadline here</a:t>
            </a:r>
            <a:endParaRPr lang="en-US" noProof="1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62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926CC-E1C3-4738-BF04-68594B3D562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06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1" r:id="rId2"/>
    <p:sldLayoutId id="2147483757" r:id="rId3"/>
    <p:sldLayoutId id="2147483756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chart" Target="../charts/chart4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chart" Target="../charts/char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tags" Target="../tags/tag4.xml"/><Relationship Id="rId7" Type="http://schemas.openxmlformats.org/officeDocument/2006/relationships/chart" Target="../charts/char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9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Lending Club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767" y="3741442"/>
            <a:ext cx="8005776" cy="2061759"/>
          </a:xfrm>
        </p:spPr>
        <p:txBody>
          <a:bodyPr/>
          <a:lstStyle/>
          <a:p>
            <a:r>
              <a:rPr lang="en-US" dirty="0" smtClean="0"/>
              <a:t>How to Get a Loan: An Exploration with Logistic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4842" y="6032310"/>
            <a:ext cx="492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</a:t>
            </a:r>
            <a:r>
              <a:rPr lang="en-US" dirty="0" err="1" smtClean="0"/>
              <a:t>Tianhong</a:t>
            </a:r>
            <a:r>
              <a:rPr lang="en-US" dirty="0" smtClean="0"/>
              <a:t> Ding &amp; William Raikes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8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noProof="1"/>
              <a:t>Logistic </a:t>
            </a:r>
            <a:r>
              <a:rPr lang="en-US" noProof="1" smtClean="0"/>
              <a:t>Regression: </a:t>
            </a:r>
            <a:r>
              <a:rPr lang="en-US" noProof="1"/>
              <a:t>Interpretation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How to Get a Loan</a:t>
            </a:r>
            <a:endParaRPr lang="en-US" dirty="0">
              <a:latin typeface="Calibri Light" panose="020F03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0" b="31687"/>
          <a:stretch/>
        </p:blipFill>
        <p:spPr>
          <a:xfrm>
            <a:off x="6916841" y="6059104"/>
            <a:ext cx="1801131" cy="799763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144325"/>
              </p:ext>
            </p:extLst>
          </p:nvPr>
        </p:nvGraphicFramePr>
        <p:xfrm>
          <a:off x="207788" y="1261987"/>
          <a:ext cx="8530710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16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1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4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599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Coefficient</a:t>
                      </a:r>
                      <a:endParaRPr lang="en-US" sz="1600" dirty="0">
                        <a:solidFill>
                          <a:schemeClr val="accent2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err="1" smtClean="0">
                          <a:solidFill>
                            <a:schemeClr val="accent2"/>
                          </a:solidFill>
                        </a:rPr>
                        <a:t>exp</a:t>
                      </a:r>
                      <a:r>
                        <a:rPr lang="en-US" sz="1600" baseline="0" dirty="0" smtClean="0">
                          <a:solidFill>
                            <a:schemeClr val="accent2"/>
                          </a:solidFill>
                        </a:rPr>
                        <a:t>(B)</a:t>
                      </a:r>
                      <a:endParaRPr lang="en-US" sz="1600" dirty="0">
                        <a:solidFill>
                          <a:schemeClr val="accent2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p-value</a:t>
                      </a:r>
                      <a:endParaRPr lang="en-US" sz="1600" dirty="0">
                        <a:solidFill>
                          <a:schemeClr val="accent2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Interpretation</a:t>
                      </a:r>
                      <a:endParaRPr lang="en-US" sz="1600" dirty="0">
                        <a:solidFill>
                          <a:schemeClr val="accent2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270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Employment (Baseline: </a:t>
                      </a:r>
                    </a:p>
                    <a:p>
                      <a:pPr algn="r"/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&lt; 1 years)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1 year: 4.774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2 years: 4.832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3 years: 4.850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 years: </a:t>
                      </a: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4.980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5 years: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2.129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6 years: 4.898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7 years: 4.976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8 years: 5.039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9 years: 5.138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10+ years: 5.016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118.4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125.5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127.7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145.5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8.4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134.0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144.9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154.3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170.4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150.8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&lt;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 0.001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&lt; 0.001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&lt; 0.001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&lt; 0.001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&lt; 0.001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&lt; 0.001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&lt; 0.001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&lt; 0.001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&lt; 0.001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&lt; 0.001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At 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least 1 year(s) worth of experience increases the odds-ratio 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to 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a 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factor 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of 118 to 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170.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This variable is crucial (both statistically and practically speaking).</a:t>
                      </a:r>
                      <a:endParaRPr lang="en-US" sz="1400" dirty="0" smtClean="0">
                        <a:solidFill>
                          <a:schemeClr val="tx2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There’s an anomaly at year 5.</a:t>
                      </a:r>
                      <a:endParaRPr lang="en-US" sz="1400" baseline="0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270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Month</a:t>
                      </a:r>
                    </a:p>
                    <a:p>
                      <a:pPr algn="r"/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(Baseline: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 January)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Feb.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   0.135</a:t>
                      </a:r>
                      <a:endParaRPr lang="en-US" sz="1400" dirty="0" smtClean="0">
                        <a:solidFill>
                          <a:schemeClr val="tx2"/>
                        </a:solidFill>
                      </a:endParaRP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Mar.  0.286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Apr.   0.177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May   0.230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Jun.   0.180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Jul.    0.325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Aug.  0.310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Sep.  0.040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Oct.  0.478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Nov.  0.345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Dec.  0.021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1.1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1.3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1.2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1.3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1.2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1.4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1.4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1.0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1.6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1.4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0.004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&lt;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 0.001</a:t>
                      </a:r>
                      <a:endParaRPr lang="en-US" sz="1400" dirty="0" smtClean="0">
                        <a:solidFill>
                          <a:schemeClr val="tx2"/>
                        </a:solidFill>
                      </a:endParaRP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&lt;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 0.001</a:t>
                      </a:r>
                      <a:endParaRPr lang="en-US" sz="1400" dirty="0" smtClean="0">
                        <a:solidFill>
                          <a:schemeClr val="tx2"/>
                        </a:solidFill>
                      </a:endParaRP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&lt;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 0.001</a:t>
                      </a:r>
                      <a:endParaRPr lang="en-US" sz="1400" dirty="0" smtClean="0">
                        <a:solidFill>
                          <a:schemeClr val="tx2"/>
                        </a:solidFill>
                      </a:endParaRP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&lt;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 0.001</a:t>
                      </a:r>
                      <a:endParaRPr lang="en-US" sz="1400" dirty="0" smtClean="0">
                        <a:solidFill>
                          <a:schemeClr val="tx2"/>
                        </a:solidFill>
                      </a:endParaRP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&lt;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 0.001</a:t>
                      </a:r>
                      <a:endParaRPr lang="en-US" sz="1400" dirty="0" smtClean="0">
                        <a:solidFill>
                          <a:schemeClr val="tx2"/>
                        </a:solidFill>
                      </a:endParaRP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&lt;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 0.001</a:t>
                      </a:r>
                      <a:endParaRPr lang="en-US" sz="1400" dirty="0" smtClean="0">
                        <a:solidFill>
                          <a:schemeClr val="tx2"/>
                        </a:solidFill>
                      </a:endParaRP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0.469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&lt;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 0.001</a:t>
                      </a:r>
                      <a:endParaRPr lang="en-US" sz="1400" dirty="0" smtClean="0">
                        <a:solidFill>
                          <a:schemeClr val="tx2"/>
                        </a:solidFill>
                      </a:endParaRP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&lt;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 0.001</a:t>
                      </a:r>
                      <a:endParaRPr lang="en-US" sz="1400" dirty="0" smtClean="0">
                        <a:solidFill>
                          <a:schemeClr val="tx2"/>
                        </a:solidFill>
                      </a:endParaRP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0.661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Seasonality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 plays a very small, almost trivial role in the chances of obtaining a loan.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Although 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there is statistical significance, there is no practical significance.  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3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0" y="4067033"/>
            <a:ext cx="9144000" cy="1327927"/>
          </a:xfrm>
          <a:prstGeom prst="rect">
            <a:avLst/>
          </a:prstGeom>
          <a:solidFill>
            <a:srgbClr val="595959"/>
          </a:solidFill>
        </p:spPr>
        <p:txBody>
          <a:bodyPr lIns="0" anchor="ctr" anchorCtr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 smtClean="0">
                <a:solidFill>
                  <a:schemeClr val="bg1"/>
                </a:solidFill>
              </a:rPr>
              <a:t>    How to Get a Loan    </a:t>
            </a:r>
          </a:p>
          <a:p>
            <a:r>
              <a:rPr lang="en-US" sz="2500" b="1" dirty="0" smtClean="0">
                <a:solidFill>
                  <a:schemeClr val="bg1"/>
                </a:solidFill>
              </a:rPr>
              <a:t>     </a:t>
            </a:r>
            <a:r>
              <a:rPr lang="en-US" sz="2500" b="1" i="1" dirty="0" smtClean="0">
                <a:solidFill>
                  <a:schemeClr val="bg1"/>
                </a:solidFill>
              </a:rPr>
              <a:t>Prediction: How Well Does it Perform?</a:t>
            </a:r>
            <a:endParaRPr lang="en-US" sz="25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55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noProof="1" smtClean="0"/>
              <a:t>Prediction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How to Get a Loan</a:t>
            </a:r>
            <a:endParaRPr lang="en-US" dirty="0">
              <a:latin typeface="Calibri Light" panose="020F03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0" b="31687"/>
          <a:stretch/>
        </p:blipFill>
        <p:spPr>
          <a:xfrm>
            <a:off x="6916841" y="5914932"/>
            <a:ext cx="1801131" cy="799763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7135"/>
              </p:ext>
            </p:extLst>
          </p:nvPr>
        </p:nvGraphicFramePr>
        <p:xfrm>
          <a:off x="3736640" y="1471363"/>
          <a:ext cx="1721591" cy="4649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1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9963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err="1" smtClean="0">
                          <a:solidFill>
                            <a:schemeClr val="tx2"/>
                          </a:solidFill>
                        </a:rPr>
                        <a:t>XGBoost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9963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Random Forest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9963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Logistic Regression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9963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Generalized</a:t>
                      </a:r>
                      <a:r>
                        <a:rPr lang="en-US" sz="1400" b="1" baseline="0" dirty="0" smtClean="0">
                          <a:solidFill>
                            <a:schemeClr val="tx2"/>
                          </a:solidFill>
                        </a:rPr>
                        <a:t> Additive Model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9963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Linear Discriminant</a:t>
                      </a:r>
                      <a:r>
                        <a:rPr lang="en-US" sz="1400" b="1" baseline="0" dirty="0" smtClean="0">
                          <a:solidFill>
                            <a:schemeClr val="tx2"/>
                          </a:solidFill>
                        </a:rPr>
                        <a:t> Analysis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_color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34583220"/>
              </p:ext>
            </p:extLst>
          </p:nvPr>
        </p:nvGraphicFramePr>
        <p:xfrm>
          <a:off x="5465302" y="1512483"/>
          <a:ext cx="3273195" cy="4583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6631" y="1604703"/>
            <a:ext cx="3345436" cy="3357996"/>
          </a:xfrm>
          <a:prstGeom prst="rect">
            <a:avLst/>
          </a:prstGeom>
          <a:ln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 err="1" smtClean="0"/>
              <a:t>XGBoost</a:t>
            </a:r>
            <a:r>
              <a:rPr lang="en-US" altLang="en-US" sz="2000" dirty="0" smtClean="0"/>
              <a:t> performs the best, with the highest ROC.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 smtClean="0"/>
              <a:t>Random Forest comes in a close second.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 smtClean="0"/>
              <a:t>Logistic Regression is not far behind.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 smtClean="0"/>
              <a:t>Generalized Additive Model and LDA perform slightly worse.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en-US" sz="2000" dirty="0" smtClean="0"/>
          </a:p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en-US" sz="2000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260381" y="774903"/>
            <a:ext cx="4015946" cy="1101653"/>
          </a:xfrm>
          <a:prstGeom prst="rect">
            <a:avLst/>
          </a:prstGeom>
          <a:ln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7950" indent="0">
              <a:spcBef>
                <a:spcPts val="0"/>
              </a:spcBef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b="1" dirty="0" smtClean="0">
                <a:solidFill>
                  <a:schemeClr val="accent2"/>
                </a:solidFill>
              </a:rPr>
              <a:t>5 Fold Cross Validated ROC Metrics </a:t>
            </a:r>
          </a:p>
          <a:p>
            <a:pPr marL="107950" indent="0">
              <a:spcBef>
                <a:spcPts val="0"/>
              </a:spcBef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b="1" dirty="0" smtClean="0">
                <a:solidFill>
                  <a:schemeClr val="accent2"/>
                </a:solidFill>
              </a:rPr>
              <a:t>(Means)</a:t>
            </a:r>
          </a:p>
          <a:p>
            <a:pPr marL="107950" indent="0">
              <a:spcBef>
                <a:spcPts val="0"/>
              </a:spcBef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20804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0" y="4067033"/>
            <a:ext cx="9144000" cy="1327927"/>
          </a:xfrm>
          <a:prstGeom prst="rect">
            <a:avLst/>
          </a:prstGeom>
          <a:solidFill>
            <a:srgbClr val="595959"/>
          </a:solidFill>
        </p:spPr>
        <p:txBody>
          <a:bodyPr lIns="0" anchor="ctr" anchorCtr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 smtClean="0">
                <a:solidFill>
                  <a:schemeClr val="bg1"/>
                </a:solidFill>
              </a:rPr>
              <a:t>    How to Get a Loan    </a:t>
            </a:r>
          </a:p>
          <a:p>
            <a:r>
              <a:rPr lang="en-US" sz="2500" b="1" dirty="0" smtClean="0">
                <a:solidFill>
                  <a:schemeClr val="bg1"/>
                </a:solidFill>
              </a:rPr>
              <a:t>     </a:t>
            </a:r>
            <a:r>
              <a:rPr lang="en-US" sz="2500" b="1" i="1" dirty="0" smtClean="0">
                <a:solidFill>
                  <a:schemeClr val="bg1"/>
                </a:solidFill>
              </a:rPr>
              <a:t>Validation: Did They Get it Right?</a:t>
            </a:r>
            <a:endParaRPr lang="en-US" sz="25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34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noProof="1" smtClean="0"/>
              <a:t>Fitting </a:t>
            </a:r>
            <a:r>
              <a:rPr lang="en-US" noProof="1" smtClean="0"/>
              <a:t>A Logistic Regression (again)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How to Get a Loan</a:t>
            </a:r>
            <a:endParaRPr lang="en-US" dirty="0">
              <a:latin typeface="Calibri Light" panose="020F03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0" b="31687"/>
          <a:stretch/>
        </p:blipFill>
        <p:spPr>
          <a:xfrm>
            <a:off x="6916841" y="5914932"/>
            <a:ext cx="1801131" cy="799763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0863" y="2477076"/>
            <a:ext cx="2873526" cy="645098"/>
          </a:xfrm>
          <a:prstGeom prst="rect">
            <a:avLst/>
          </a:prstGeom>
          <a:ln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7950" indent="0">
              <a:spcBef>
                <a:spcPts val="0"/>
              </a:spcBef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b="1" dirty="0" smtClean="0">
                <a:solidFill>
                  <a:schemeClr val="accent2"/>
                </a:solidFill>
              </a:rPr>
              <a:t>Multicollinearity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3521122" y="2493693"/>
            <a:ext cx="5459095" cy="645098"/>
          </a:xfrm>
          <a:prstGeom prst="rect">
            <a:avLst/>
          </a:prstGeom>
          <a:ln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7950" indent="0">
              <a:spcBef>
                <a:spcPts val="0"/>
              </a:spcBef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b="1" dirty="0" smtClean="0">
                <a:solidFill>
                  <a:schemeClr val="accent2"/>
                </a:solidFill>
              </a:rPr>
              <a:t>Goodness of Fit</a:t>
            </a:r>
          </a:p>
          <a:p>
            <a:pPr marL="107950" indent="0">
              <a:spcBef>
                <a:spcPts val="0"/>
              </a:spcBef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dirty="0" smtClean="0"/>
              <a:t>McFadden’s </a:t>
            </a:r>
            <a:r>
              <a:rPr lang="en-US" altLang="en-US" sz="1800" dirty="0" smtClean="0"/>
              <a:t>R2:		</a:t>
            </a:r>
            <a:r>
              <a:rPr lang="en-US" altLang="en-US" sz="1800" dirty="0" smtClean="0"/>
              <a:t>0.033</a:t>
            </a:r>
          </a:p>
          <a:p>
            <a:pPr marL="107950" indent="0">
              <a:spcBef>
                <a:spcPts val="0"/>
              </a:spcBef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dirty="0" smtClean="0"/>
              <a:t>ROC (Cross-Validated)		60.4%</a:t>
            </a:r>
            <a:endParaRPr lang="en-US" altLang="en-US" sz="1800" dirty="0" smtClean="0"/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3521122" y="3494113"/>
            <a:ext cx="5459095" cy="645098"/>
          </a:xfrm>
          <a:prstGeom prst="rect">
            <a:avLst/>
          </a:prstGeom>
          <a:ln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7950" indent="0">
              <a:spcBef>
                <a:spcPts val="0"/>
              </a:spcBef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b="1" dirty="0" smtClean="0">
                <a:solidFill>
                  <a:schemeClr val="accent2"/>
                </a:solidFill>
              </a:rPr>
              <a:t>Influential Points (Cook’s Distance)</a:t>
            </a:r>
          </a:p>
          <a:p>
            <a:pPr marL="393700" indent="-285750">
              <a:spcBef>
                <a:spcPts val="0"/>
              </a:spcBef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dirty="0" smtClean="0"/>
              <a:t>Zero data points with D</a:t>
            </a:r>
            <a:r>
              <a:rPr lang="en-US" altLang="en-US" sz="1800" baseline="-25000" dirty="0" smtClean="0"/>
              <a:t>i</a:t>
            </a:r>
            <a:r>
              <a:rPr lang="en-US" altLang="en-US" sz="1800" dirty="0" smtClean="0"/>
              <a:t> &gt; 1.</a:t>
            </a:r>
          </a:p>
          <a:p>
            <a:pPr marL="393700" indent="-285750">
              <a:spcBef>
                <a:spcPts val="0"/>
              </a:spcBef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dirty="0" smtClean="0"/>
              <a:t>~6% </a:t>
            </a:r>
            <a:r>
              <a:rPr lang="en-US" altLang="en-US" sz="1800" dirty="0" smtClean="0"/>
              <a:t>of data points with D</a:t>
            </a:r>
            <a:r>
              <a:rPr lang="en-US" altLang="en-US" sz="1800" baseline="-25000" dirty="0" smtClean="0"/>
              <a:t>i</a:t>
            </a:r>
            <a:r>
              <a:rPr lang="en-US" altLang="en-US" sz="1800" dirty="0" smtClean="0"/>
              <a:t> &gt; </a:t>
            </a:r>
            <a:r>
              <a:rPr lang="en-US" altLang="en-US" sz="1800" dirty="0" smtClean="0"/>
              <a:t>4/n</a:t>
            </a:r>
          </a:p>
          <a:p>
            <a:pPr marL="850900" lvl="1" indent="-285750">
              <a:spcBef>
                <a:spcPts val="0"/>
              </a:spcBef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dirty="0" smtClean="0"/>
              <a:t>AIC drops 28%</a:t>
            </a:r>
          </a:p>
          <a:p>
            <a:pPr marL="850900" lvl="1" indent="-285750">
              <a:spcBef>
                <a:spcPts val="0"/>
              </a:spcBef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dirty="0" smtClean="0"/>
              <a:t>McFadden’s R2 goes to 0.133</a:t>
            </a:r>
          </a:p>
          <a:p>
            <a:pPr marL="850900" lvl="1" indent="-285750">
              <a:spcBef>
                <a:spcPts val="0"/>
              </a:spcBef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dirty="0" smtClean="0"/>
              <a:t>Coefficients still stay relatively the same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9136" y="1683461"/>
            <a:ext cx="6733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default   =	Intercept + B</a:t>
            </a:r>
            <a:r>
              <a:rPr lang="en-US" sz="1400" i="1" baseline="-25000" dirty="0" smtClean="0"/>
              <a:t>1</a:t>
            </a:r>
            <a:r>
              <a:rPr lang="en-US" sz="1400" i="1" dirty="0" smtClean="0"/>
              <a:t>(DTI) + B</a:t>
            </a:r>
            <a:r>
              <a:rPr lang="en-US" sz="1400" i="1" baseline="-25000" dirty="0" smtClean="0"/>
              <a:t>2</a:t>
            </a:r>
            <a:r>
              <a:rPr lang="en-US" sz="1400" i="1" dirty="0" smtClean="0"/>
              <a:t>(Loan Amount)	+ B</a:t>
            </a:r>
            <a:r>
              <a:rPr lang="en-US" sz="1400" i="1" baseline="-25000" dirty="0" smtClean="0"/>
              <a:t>3</a:t>
            </a:r>
            <a:r>
              <a:rPr lang="en-US" sz="1400" i="1" dirty="0" smtClean="0"/>
              <a:t>(Year) + B</a:t>
            </a:r>
            <a:r>
              <a:rPr lang="en-US" sz="1400" i="1" baseline="-25000" dirty="0"/>
              <a:t>4</a:t>
            </a:r>
            <a:r>
              <a:rPr lang="en-US" sz="1400" i="1" dirty="0" smtClean="0"/>
              <a:t>(State) </a:t>
            </a:r>
          </a:p>
          <a:p>
            <a:r>
              <a:rPr lang="en-US" sz="1400" i="1" dirty="0"/>
              <a:t>	</a:t>
            </a:r>
            <a:r>
              <a:rPr lang="en-US" sz="1400" i="1" dirty="0" smtClean="0"/>
              <a:t>+ B</a:t>
            </a:r>
            <a:r>
              <a:rPr lang="en-US" sz="1400" i="1" baseline="-25000" dirty="0" smtClean="0"/>
              <a:t>5</a:t>
            </a:r>
            <a:r>
              <a:rPr lang="en-US" sz="1400" i="1" dirty="0" smtClean="0"/>
              <a:t>(Employment) + B</a:t>
            </a:r>
            <a:r>
              <a:rPr lang="en-US" sz="1400" i="1" baseline="-25000" dirty="0"/>
              <a:t>6</a:t>
            </a:r>
            <a:r>
              <a:rPr lang="en-US" sz="1400" i="1" dirty="0" smtClean="0"/>
              <a:t>(Month)</a:t>
            </a:r>
            <a:endParaRPr lang="en-US" sz="1400" i="1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10863" y="1408531"/>
            <a:ext cx="2873526" cy="645098"/>
          </a:xfrm>
          <a:prstGeom prst="rect">
            <a:avLst/>
          </a:prstGeom>
          <a:ln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7950" indent="0">
              <a:spcBef>
                <a:spcPts val="0"/>
              </a:spcBef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b="1" dirty="0" smtClean="0">
                <a:solidFill>
                  <a:schemeClr val="accent2"/>
                </a:solidFill>
              </a:rPr>
              <a:t>Model</a:t>
            </a:r>
            <a:endParaRPr lang="en-US" altLang="en-US" sz="1800" b="1" dirty="0" smtClean="0">
              <a:solidFill>
                <a:schemeClr val="accent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3098" y="5507225"/>
            <a:ext cx="6866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NOTE: Interaction term left out due to high multi-collinearity.</a:t>
            </a:r>
            <a:endParaRPr lang="en-US" sz="1600" i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245040"/>
              </p:ext>
            </p:extLst>
          </p:nvPr>
        </p:nvGraphicFramePr>
        <p:xfrm>
          <a:off x="436728" y="2722239"/>
          <a:ext cx="2934269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042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VIF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518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DTI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1.1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518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 Loan</a:t>
                      </a:r>
                      <a:r>
                        <a:rPr lang="en-US" sz="1600" baseline="0" dirty="0" smtClean="0">
                          <a:solidFill>
                            <a:schemeClr val="tx2"/>
                          </a:solidFill>
                        </a:rPr>
                        <a:t> Amount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1.0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518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Year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1.2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800">
                <a:tc>
                  <a:txBody>
                    <a:bodyPr/>
                    <a:lstStyle/>
                    <a:p>
                      <a:pPr algn="r"/>
                      <a:r>
                        <a:rPr lang="en-US" sz="1600" baseline="0" dirty="0" smtClean="0">
                          <a:solidFill>
                            <a:schemeClr val="tx2"/>
                          </a:solidFill>
                        </a:rPr>
                        <a:t>State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1.1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93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Employment Length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1.1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8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Month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1.1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22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0" b="31687"/>
          <a:stretch/>
        </p:blipFill>
        <p:spPr>
          <a:xfrm>
            <a:off x="6916841" y="5914932"/>
            <a:ext cx="1801131" cy="799763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15584" y="410830"/>
            <a:ext cx="8322913" cy="1073122"/>
          </a:xfrm>
          <a:prstGeom prst="rect">
            <a:avLst/>
          </a:prstGeom>
        </p:spPr>
        <p:txBody>
          <a:bodyPr lIns="0"/>
          <a:lstStyle/>
          <a:p>
            <a:r>
              <a:rPr lang="en-US" noProof="1" smtClean="0"/>
              <a:t>Validation (directional)</a:t>
            </a:r>
            <a:endParaRPr lang="en-US" dirty="0"/>
          </a:p>
        </p:txBody>
      </p:sp>
      <p:sp>
        <p:nvSpPr>
          <p:cNvPr id="9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415583" y="942478"/>
            <a:ext cx="8322755" cy="541474"/>
          </a:xfrm>
        </p:spPr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How to Get a Loan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16631" y="1604702"/>
            <a:ext cx="3345436" cy="4989513"/>
          </a:xfrm>
          <a:prstGeom prst="rect">
            <a:avLst/>
          </a:prstGeom>
          <a:ln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 smtClean="0"/>
              <a:t>Debt-to-Income ratio seems to have a similar impact on default rate as it does to rejection status.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/>
              <a:t>E</a:t>
            </a:r>
            <a:r>
              <a:rPr lang="en-US" altLang="en-US" sz="2000" dirty="0" smtClean="0"/>
              <a:t>mployment length does have a negative impact on default rates.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 smtClean="0"/>
              <a:t>Could be an opportunity for more loans to people with </a:t>
            </a:r>
            <a:r>
              <a:rPr lang="en-US" altLang="en-US" sz="2000" dirty="0" smtClean="0"/>
              <a:t>&lt;1 &amp; 5 years </a:t>
            </a:r>
            <a:r>
              <a:rPr lang="en-US" altLang="en-US" sz="2000" dirty="0" smtClean="0"/>
              <a:t>worth of </a:t>
            </a:r>
            <a:r>
              <a:rPr lang="en-US" altLang="en-US" sz="2000" dirty="0" smtClean="0"/>
              <a:t>employment (less </a:t>
            </a:r>
            <a:r>
              <a:rPr lang="en-US" altLang="en-US" sz="2000" dirty="0" smtClean="0"/>
              <a:t>than 1</a:t>
            </a:r>
            <a:r>
              <a:rPr lang="en-US" altLang="en-US" sz="2000" dirty="0" smtClean="0"/>
              <a:t>%, and 10%, </a:t>
            </a:r>
            <a:r>
              <a:rPr lang="en-US" altLang="en-US" sz="2000" dirty="0" smtClean="0"/>
              <a:t>of people in this category were </a:t>
            </a:r>
            <a:r>
              <a:rPr lang="en-US" altLang="en-US" sz="2000" dirty="0" smtClean="0"/>
              <a:t>granted loans respectively).</a:t>
            </a:r>
            <a:endParaRPr lang="en-US" altLang="en-US" sz="2000" dirty="0" smtClean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en-US" sz="2000" dirty="0" smtClean="0"/>
          </a:p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769199" y="407695"/>
            <a:ext cx="4104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Percentage Increase (Decrease) in</a:t>
            </a:r>
            <a:br>
              <a:rPr lang="en-US" b="1" dirty="0" smtClean="0">
                <a:solidFill>
                  <a:schemeClr val="accent2"/>
                </a:solidFill>
              </a:rPr>
            </a:br>
            <a:r>
              <a:rPr lang="en-US" b="1" dirty="0" smtClean="0">
                <a:solidFill>
                  <a:schemeClr val="accent2"/>
                </a:solidFill>
              </a:rPr>
              <a:t>Odds-Ratio for Likelihood to Default</a:t>
            </a:r>
            <a:endParaRPr 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13" name="_color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89041380"/>
              </p:ext>
            </p:extLst>
          </p:nvPr>
        </p:nvGraphicFramePr>
        <p:xfrm>
          <a:off x="3725101" y="1118044"/>
          <a:ext cx="4291250" cy="4974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674727"/>
              </p:ext>
            </p:extLst>
          </p:nvPr>
        </p:nvGraphicFramePr>
        <p:xfrm>
          <a:off x="4584446" y="1162061"/>
          <a:ext cx="2100794" cy="803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1603">
                <a:tc>
                  <a:txBody>
                    <a:bodyPr/>
                    <a:lstStyle/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DTI*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603">
                <a:tc>
                  <a:txBody>
                    <a:bodyPr/>
                    <a:lstStyle/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Loan amount*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641955"/>
              </p:ext>
            </p:extLst>
          </p:nvPr>
        </p:nvGraphicFramePr>
        <p:xfrm>
          <a:off x="6717389" y="1965268"/>
          <a:ext cx="1655673" cy="4100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0029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1 year*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029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2 years*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029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3 years*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029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4 years*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029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5 years*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029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6 years*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029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7 years*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0029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8 years*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0029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9 years*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0029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10+ years*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504126" y="6257820"/>
            <a:ext cx="5762025" cy="473761"/>
          </a:xfrm>
          <a:prstGeom prst="rect">
            <a:avLst/>
          </a:prstGeom>
          <a:ln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200" dirty="0" smtClean="0"/>
              <a:t>* Indicates significant difference at 95% confidence level.</a:t>
            </a:r>
          </a:p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7545225" y="3655410"/>
            <a:ext cx="15062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Employment Length (Baseline: &lt; 1 year)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2298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0" y="4067033"/>
            <a:ext cx="9144000" cy="1327927"/>
          </a:xfrm>
          <a:prstGeom prst="rect">
            <a:avLst/>
          </a:prstGeom>
          <a:solidFill>
            <a:srgbClr val="595959"/>
          </a:solidFill>
        </p:spPr>
        <p:txBody>
          <a:bodyPr lIns="0" anchor="ctr" anchorCtr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 smtClean="0">
                <a:solidFill>
                  <a:schemeClr val="bg1"/>
                </a:solidFill>
              </a:rPr>
              <a:t>    How to Get a Loan    </a:t>
            </a:r>
          </a:p>
          <a:p>
            <a:r>
              <a:rPr lang="en-US" sz="2500" b="1" dirty="0" smtClean="0">
                <a:solidFill>
                  <a:schemeClr val="bg1"/>
                </a:solidFill>
              </a:rPr>
              <a:t>     </a:t>
            </a:r>
            <a:r>
              <a:rPr lang="en-US" sz="2500" b="1" i="1" dirty="0" smtClean="0">
                <a:solidFill>
                  <a:schemeClr val="bg1"/>
                </a:solidFill>
              </a:rPr>
              <a:t>Conclusion</a:t>
            </a:r>
            <a:endParaRPr lang="en-US" sz="25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42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noProof="1" smtClean="0"/>
              <a:t>conclusion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How to Get a Loan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78794" y="1269706"/>
            <a:ext cx="7086282" cy="4989513"/>
          </a:xfrm>
          <a:prstGeom prst="rect">
            <a:avLst/>
          </a:prstGeom>
          <a:ln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dirty="0" smtClean="0">
                <a:solidFill>
                  <a:schemeClr val="accent1"/>
                </a:solidFill>
                <a:latin typeface="+mj-lt"/>
              </a:rPr>
              <a:t>Limitations</a:t>
            </a:r>
          </a:p>
          <a:p>
            <a:pPr marL="8890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dirty="0" smtClean="0"/>
              <a:t>FICO is most likely a confounder.  Obtaining this data would significantly improve the analysis.</a:t>
            </a:r>
          </a:p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dirty="0" smtClean="0">
                <a:solidFill>
                  <a:schemeClr val="accent1"/>
                </a:solidFill>
                <a:latin typeface="+mj-lt"/>
              </a:rPr>
              <a:t>How does one get a loan?</a:t>
            </a:r>
          </a:p>
          <a:p>
            <a:pPr marL="908050" lvl="1" indent="-342900">
              <a:buSzPct val="104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dirty="0"/>
              <a:t>Have a job: </a:t>
            </a:r>
          </a:p>
          <a:p>
            <a:pPr marL="1365250" lvl="2" indent="-342900">
              <a:buSzPct val="104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dirty="0"/>
              <a:t>Be employed for at least 1 full </a:t>
            </a:r>
            <a:r>
              <a:rPr lang="en-US" altLang="en-US" sz="1800" dirty="0" smtClean="0"/>
              <a:t>year. </a:t>
            </a:r>
          </a:p>
          <a:p>
            <a:pPr marL="1365250" lvl="2" indent="-342900">
              <a:buSzPct val="104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dirty="0" smtClean="0"/>
              <a:t>And if it’s 5 years, then lie.</a:t>
            </a:r>
          </a:p>
          <a:p>
            <a:pPr marL="1365250" lvl="2" indent="-342900">
              <a:buSzPct val="104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dirty="0" smtClean="0"/>
              <a:t>Your </a:t>
            </a:r>
            <a:r>
              <a:rPr lang="en-US" altLang="en-US" sz="1800" dirty="0"/>
              <a:t>odds-ratio increases </a:t>
            </a:r>
            <a:r>
              <a:rPr lang="en-US" altLang="en-US" sz="1800" dirty="0" smtClean="0"/>
              <a:t>by a factor of at least 118!</a:t>
            </a:r>
          </a:p>
          <a:p>
            <a:pPr marL="908050" lvl="1" indent="-342900">
              <a:buSzPct val="104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dirty="0" smtClean="0"/>
              <a:t>Be reasonable:</a:t>
            </a:r>
            <a:endParaRPr lang="en-US" altLang="en-US" sz="1800" dirty="0"/>
          </a:p>
          <a:p>
            <a:pPr marL="1365250" lvl="2" indent="-342900">
              <a:buSzPct val="104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dirty="0"/>
              <a:t>Debt-to-Income Ratio </a:t>
            </a:r>
            <a:r>
              <a:rPr lang="en-US" altLang="en-US" sz="1800" dirty="0" smtClean="0"/>
              <a:t>&lt; 10,000 (likely automatic cap).</a:t>
            </a:r>
            <a:endParaRPr lang="en-US" altLang="en-US" dirty="0"/>
          </a:p>
          <a:p>
            <a:pPr marL="1365250" lvl="2" indent="-342900">
              <a:buSzPct val="104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dirty="0"/>
              <a:t>Requested Loan Amount </a:t>
            </a:r>
            <a:r>
              <a:rPr lang="en-US" altLang="en-US" sz="1800" dirty="0" smtClean="0"/>
              <a:t>&lt;= $40,000.</a:t>
            </a:r>
            <a:endParaRPr lang="en-US" altLang="en-US" sz="1800" dirty="0"/>
          </a:p>
          <a:p>
            <a:pPr marL="1365250" lvl="2" indent="-342900">
              <a:buSzPct val="104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dirty="0"/>
              <a:t>Interaction (DTI * Loan </a:t>
            </a:r>
            <a:r>
              <a:rPr lang="en-US" altLang="en-US" sz="1800" dirty="0" err="1"/>
              <a:t>Amt</a:t>
            </a:r>
            <a:r>
              <a:rPr lang="en-US" altLang="en-US" sz="1800" dirty="0"/>
              <a:t>) </a:t>
            </a:r>
            <a:r>
              <a:rPr lang="en-US" altLang="en-US" sz="1800" dirty="0" smtClean="0"/>
              <a:t>&lt; 249,725,025.</a:t>
            </a:r>
            <a:endParaRPr lang="en-US" altLang="en-US" sz="1800" dirty="0"/>
          </a:p>
          <a:p>
            <a:pPr marL="908050" lvl="1" indent="-342900">
              <a:buSzPct val="104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dirty="0" smtClean="0"/>
              <a:t>Increase your income, lower your </a:t>
            </a:r>
            <a:r>
              <a:rPr lang="en-US" altLang="en-US" sz="1800" dirty="0" smtClean="0"/>
              <a:t>debt (always sound advice).</a:t>
            </a:r>
            <a:endParaRPr lang="en-US" altLang="en-US" sz="1800" dirty="0" smtClean="0"/>
          </a:p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dirty="0" smtClean="0">
                <a:solidFill>
                  <a:schemeClr val="accent1"/>
                </a:solidFill>
                <a:latin typeface="+mj-lt"/>
              </a:rPr>
              <a:t>untapped potential </a:t>
            </a:r>
          </a:p>
          <a:p>
            <a:pPr marL="8890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dirty="0" smtClean="0"/>
              <a:t>Predictors do not accurately report default rates.</a:t>
            </a:r>
          </a:p>
          <a:p>
            <a:pPr marL="8890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dirty="0" smtClean="0"/>
              <a:t>Consumers </a:t>
            </a:r>
            <a:r>
              <a:rPr lang="en-US" altLang="en-US" sz="1800" dirty="0"/>
              <a:t>who have &lt; 1 year of </a:t>
            </a:r>
            <a:r>
              <a:rPr lang="en-US" altLang="en-US" sz="1800" dirty="0" smtClean="0"/>
              <a:t>employment could be untapped </a:t>
            </a:r>
            <a:r>
              <a:rPr lang="en-US" altLang="en-US" sz="1800" dirty="0" smtClean="0"/>
              <a:t>potential (or </a:t>
            </a:r>
            <a:r>
              <a:rPr lang="en-US" altLang="en-US" sz="1800" dirty="0"/>
              <a:t>the LC could be vetting </a:t>
            </a:r>
            <a:r>
              <a:rPr lang="en-US" altLang="en-US" sz="1800" dirty="0" smtClean="0"/>
              <a:t>wisely).</a:t>
            </a:r>
            <a:endParaRPr lang="en-US" altLang="en-US" sz="1800" dirty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en-US" sz="1800" dirty="0" smtClean="0"/>
          </a:p>
          <a:p>
            <a:pPr marL="1346200" lvl="2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en-US" sz="1800" dirty="0" smtClean="0"/>
          </a:p>
          <a:p>
            <a:pPr marL="8890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en-US" sz="1800" dirty="0" smtClean="0"/>
          </a:p>
          <a:p>
            <a:pPr marL="8890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en-US" sz="1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0" b="31687"/>
          <a:stretch/>
        </p:blipFill>
        <p:spPr>
          <a:xfrm>
            <a:off x="6916841" y="5914932"/>
            <a:ext cx="1801131" cy="79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2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0" y="4067033"/>
            <a:ext cx="9144000" cy="1327927"/>
          </a:xfrm>
          <a:prstGeom prst="rect">
            <a:avLst/>
          </a:prstGeom>
          <a:solidFill>
            <a:srgbClr val="595959"/>
          </a:solidFill>
        </p:spPr>
        <p:txBody>
          <a:bodyPr lIns="0" anchor="ctr" anchorCtr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 smtClean="0">
                <a:solidFill>
                  <a:schemeClr val="bg1"/>
                </a:solidFill>
              </a:rPr>
              <a:t>    How to Get a Loan    </a:t>
            </a:r>
          </a:p>
          <a:p>
            <a:r>
              <a:rPr lang="en-US" sz="2500" b="1" dirty="0" smtClean="0">
                <a:solidFill>
                  <a:schemeClr val="bg1"/>
                </a:solidFill>
              </a:rPr>
              <a:t>     </a:t>
            </a:r>
            <a:r>
              <a:rPr lang="en-US" sz="2500" b="1" i="1" dirty="0" smtClean="0">
                <a:solidFill>
                  <a:schemeClr val="bg1"/>
                </a:solidFill>
              </a:rPr>
              <a:t>The End: Q&amp;A</a:t>
            </a:r>
            <a:endParaRPr lang="en-US" sz="25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50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0" y="4067033"/>
            <a:ext cx="9144000" cy="1101815"/>
          </a:xfrm>
          <a:solidFill>
            <a:srgbClr val="595959"/>
          </a:solidFill>
        </p:spPr>
        <p:txBody>
          <a:bodyPr anchor="ctr"/>
          <a:lstStyle/>
          <a:p>
            <a:r>
              <a:rPr lang="en-US" sz="3000" b="1" dirty="0" smtClean="0">
                <a:solidFill>
                  <a:schemeClr val="bg1"/>
                </a:solidFill>
              </a:rPr>
              <a:t>    How to Get a Loan: Appendix</a:t>
            </a:r>
            <a:endParaRPr 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67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392457" y="0"/>
            <a:ext cx="3196530" cy="6877050"/>
          </a:xfrm>
          <a:prstGeom prst="rect">
            <a:avLst/>
          </a:prstGeom>
          <a:solidFill>
            <a:srgbClr val="595959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1800000" rIns="180000" bIns="0" rtlCol="0" anchor="t"/>
          <a:lstStyle/>
          <a:p>
            <a:pPr>
              <a:lnSpc>
                <a:spcPct val="90000"/>
              </a:lnSpc>
            </a:pPr>
            <a:r>
              <a:rPr lang="en-US" altLang="en-US" b="1" i="1" dirty="0" smtClean="0"/>
              <a:t>“</a:t>
            </a:r>
            <a:r>
              <a:rPr lang="en-US" altLang="en-US" b="1" i="1" dirty="0"/>
              <a:t>Lending Club’s platform has the potential to profoundly transform traditional banking over the next decade.” </a:t>
            </a:r>
            <a:endParaRPr lang="en-US" altLang="en-US" b="1" i="1" dirty="0" smtClean="0"/>
          </a:p>
          <a:p>
            <a:pPr>
              <a:lnSpc>
                <a:spcPct val="90000"/>
              </a:lnSpc>
            </a:pPr>
            <a:endParaRPr lang="en-US" altLang="en-US" b="1" i="1" dirty="0" smtClean="0"/>
          </a:p>
          <a:p>
            <a:pPr>
              <a:lnSpc>
                <a:spcPct val="90000"/>
              </a:lnSpc>
            </a:pPr>
            <a:r>
              <a:rPr lang="en-US" altLang="en-US" b="1" dirty="0" smtClean="0"/>
              <a:t>- Larry Summers, Former US Treasury Secretary</a:t>
            </a:r>
          </a:p>
          <a:p>
            <a:pPr marL="285750" indent="-285750">
              <a:lnSpc>
                <a:spcPct val="90000"/>
              </a:lnSpc>
              <a:buFontTx/>
              <a:buChar char="-"/>
            </a:pPr>
            <a:endParaRPr lang="en-US" altLang="en-US" b="1" dirty="0" smtClean="0"/>
          </a:p>
          <a:p>
            <a:pPr marL="285750" indent="-285750">
              <a:lnSpc>
                <a:spcPct val="90000"/>
              </a:lnSpc>
              <a:buFontTx/>
              <a:buChar char="-"/>
            </a:pPr>
            <a:endParaRPr lang="en-US" altLang="en-US" b="1" dirty="0"/>
          </a:p>
          <a:p>
            <a:pPr>
              <a:lnSpc>
                <a:spcPct val="90000"/>
              </a:lnSpc>
            </a:pPr>
            <a:r>
              <a:rPr lang="en-US" b="1" i="1" dirty="0" smtClean="0"/>
              <a:t>“The </a:t>
            </a:r>
            <a:r>
              <a:rPr lang="en-US" b="1" i="1" dirty="0"/>
              <a:t>math pitch involves the increased efficiency of cutting out the banks, allowing relatively lower rates for borrowers and good returns for lenders</a:t>
            </a:r>
            <a:r>
              <a:rPr lang="en-US" b="1" i="1" dirty="0" smtClean="0"/>
              <a:t>.”</a:t>
            </a:r>
          </a:p>
          <a:p>
            <a:pPr>
              <a:lnSpc>
                <a:spcPct val="90000"/>
              </a:lnSpc>
            </a:pPr>
            <a:endParaRPr lang="en-US" altLang="en-US" b="1" i="1" dirty="0"/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FFFFFF"/>
                </a:solidFill>
              </a:rPr>
              <a:t>- New York Times</a:t>
            </a:r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0" b="31687"/>
          <a:stretch/>
        </p:blipFill>
        <p:spPr>
          <a:xfrm>
            <a:off x="392457" y="-13650"/>
            <a:ext cx="3196530" cy="14193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94079" y="1569506"/>
            <a:ext cx="50360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107950" indent="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400"/>
            </a:lvl1pPr>
          </a:lstStyle>
          <a:p>
            <a:r>
              <a:rPr lang="en-US" altLang="en-US" sz="1600" dirty="0" smtClean="0"/>
              <a:t>DESCRIPTION:</a:t>
            </a:r>
            <a:endParaRPr lang="en-US" altLang="en-US" sz="1600" dirty="0"/>
          </a:p>
          <a:p>
            <a:pPr marL="393700" indent="-285750">
              <a:buFont typeface="Arial" panose="020B0604020202020204" pitchFamily="34" charset="0"/>
              <a:buChar char="•"/>
            </a:pPr>
            <a:r>
              <a:rPr lang="en-US" altLang="en-US" sz="1600" dirty="0" smtClean="0"/>
              <a:t>A peer-to-peer </a:t>
            </a:r>
            <a:r>
              <a:rPr lang="en-US" altLang="en-US" sz="1600" dirty="0"/>
              <a:t>lending company, headquartered in San Francisco, </a:t>
            </a:r>
            <a:r>
              <a:rPr lang="en-US" altLang="en-US" sz="1600" dirty="0" smtClean="0"/>
              <a:t>California and founded in 2006. </a:t>
            </a:r>
          </a:p>
          <a:p>
            <a:pPr marL="393700" indent="-285750">
              <a:buFont typeface="Arial" panose="020B0604020202020204" pitchFamily="34" charset="0"/>
              <a:buChar char="•"/>
            </a:pPr>
            <a:r>
              <a:rPr lang="en-US" altLang="en-US" sz="1600" dirty="0" smtClean="0"/>
              <a:t>The </a:t>
            </a:r>
            <a:r>
              <a:rPr lang="en-US" altLang="en-US" sz="1600" dirty="0"/>
              <a:t>world’s largest online credit marketplace, facilitating personal loans, business loans, </a:t>
            </a:r>
            <a:r>
              <a:rPr lang="en-US" altLang="en-US" sz="1600" dirty="0" smtClean="0"/>
              <a:t>medical financing, etc.</a:t>
            </a:r>
            <a:endParaRPr lang="en-US" altLang="en-US" sz="1600" dirty="0"/>
          </a:p>
          <a:p>
            <a:pPr marL="39370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Loans funded to date: </a:t>
            </a:r>
            <a:r>
              <a:rPr lang="en-US" altLang="en-US" sz="1600" dirty="0" smtClean="0"/>
              <a:t>over $22 billion.</a:t>
            </a:r>
          </a:p>
          <a:p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794079" y="3757428"/>
            <a:ext cx="50360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7950" indent="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600" dirty="0"/>
              <a:t>HOW IT WORKS: </a:t>
            </a:r>
            <a:r>
              <a:rPr lang="en-US" altLang="en-US" sz="1600" dirty="0" smtClean="0"/>
              <a:t> </a:t>
            </a:r>
            <a:endParaRPr lang="en-US" altLang="en-US" sz="1600" dirty="0"/>
          </a:p>
          <a:p>
            <a:pPr marL="431800" indent="-323850">
              <a:buSzPct val="45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600" dirty="0" smtClean="0"/>
              <a:t>Potential customers complete brief application online.</a:t>
            </a:r>
          </a:p>
          <a:p>
            <a:pPr marL="431800" indent="-323850">
              <a:buSzPct val="45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600" dirty="0" smtClean="0"/>
              <a:t>Lending Club digitally assesses the risk, credit rating and interest rates, and then sends qualified applicants an offer.</a:t>
            </a:r>
          </a:p>
          <a:p>
            <a:pPr marL="431800" indent="-323850">
              <a:buSzPct val="45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600" dirty="0" smtClean="0"/>
              <a:t>Investors ranging from individuals to institutions select loans in which to invest.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94079" y="780556"/>
            <a:ext cx="5036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7950" indent="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4000" dirty="0">
                <a:solidFill>
                  <a:schemeClr val="accent1"/>
                </a:solidFill>
                <a:latin typeface="Bebas Neue" panose="020B0506020202020201" pitchFamily="34" charset="0"/>
              </a:rPr>
              <a:t>What is the lending Club?</a:t>
            </a:r>
          </a:p>
        </p:txBody>
      </p:sp>
    </p:spTree>
    <p:extLst>
      <p:ext uri="{BB962C8B-B14F-4D97-AF65-F5344CB8AC3E}">
        <p14:creationId xmlns:p14="http://schemas.microsoft.com/office/powerpoint/2010/main" val="248527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Additional Analysis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7676"/>
              </p:ext>
            </p:extLst>
          </p:nvPr>
        </p:nvGraphicFramePr>
        <p:xfrm>
          <a:off x="567866" y="1613005"/>
          <a:ext cx="3603015" cy="5000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8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8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6705">
                <a:tc>
                  <a:txBody>
                    <a:bodyPr/>
                    <a:lstStyle/>
                    <a:p>
                      <a:pPr algn="r"/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1"/>
                          </a:solidFill>
                        </a:rPr>
                        <a:t>% Applied</a:t>
                      </a:r>
                      <a:endParaRPr lang="en-US" sz="16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1"/>
                          </a:solidFill>
                        </a:rPr>
                        <a:t>% Have Loan</a:t>
                      </a:r>
                      <a:endParaRPr lang="en-US" sz="16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&lt; 1 year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2"/>
                          </a:solidFill>
                        </a:rPr>
                        <a:t>74%</a:t>
                      </a:r>
                      <a:endParaRPr 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2"/>
                          </a:solidFill>
                        </a:rPr>
                        <a:t>8%</a:t>
                      </a:r>
                      <a:endParaRPr 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r>
                        <a:rPr lang="en-US" sz="1600" b="1" baseline="0" dirty="0" smtClean="0">
                          <a:solidFill>
                            <a:schemeClr val="tx2"/>
                          </a:solidFill>
                        </a:rPr>
                        <a:t> year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2"/>
                          </a:solidFill>
                        </a:rPr>
                        <a:t>1%</a:t>
                      </a:r>
                      <a:endParaRPr 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2"/>
                          </a:solidFill>
                        </a:rPr>
                        <a:t>7%</a:t>
                      </a:r>
                      <a:endParaRPr 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2 years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2"/>
                          </a:solidFill>
                        </a:rPr>
                        <a:t>2%</a:t>
                      </a:r>
                      <a:endParaRPr 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2"/>
                          </a:solidFill>
                        </a:rPr>
                        <a:t>9%</a:t>
                      </a:r>
                      <a:endParaRPr 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3 years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2"/>
                          </a:solidFill>
                        </a:rPr>
                        <a:t>2%</a:t>
                      </a:r>
                      <a:endParaRPr 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2"/>
                          </a:solidFill>
                        </a:rPr>
                        <a:t>8%</a:t>
                      </a:r>
                      <a:endParaRPr 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4 years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2"/>
                          </a:solidFill>
                        </a:rPr>
                        <a:t>1%</a:t>
                      </a:r>
                      <a:endParaRPr 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2"/>
                          </a:solidFill>
                        </a:rPr>
                        <a:t>6%</a:t>
                      </a:r>
                      <a:endParaRPr 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5 years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2"/>
                          </a:solidFill>
                        </a:rPr>
                        <a:t>8%</a:t>
                      </a:r>
                      <a:endParaRPr 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2"/>
                          </a:solidFill>
                        </a:rPr>
                        <a:t>7%</a:t>
                      </a:r>
                      <a:endParaRPr 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6 years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2"/>
                          </a:solidFill>
                        </a:rPr>
                        <a:t>1%</a:t>
                      </a:r>
                      <a:endParaRPr 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2"/>
                          </a:solidFill>
                        </a:rPr>
                        <a:t>5%</a:t>
                      </a:r>
                      <a:endParaRPr 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7 years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2"/>
                          </a:solidFill>
                        </a:rPr>
                        <a:t>1%</a:t>
                      </a:r>
                      <a:endParaRPr 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2"/>
                          </a:solidFill>
                        </a:rPr>
                        <a:t>5%</a:t>
                      </a:r>
                      <a:endParaRPr 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8 years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2"/>
                          </a:solidFill>
                        </a:rPr>
                        <a:t>1%</a:t>
                      </a:r>
                      <a:endParaRPr 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2"/>
                          </a:solidFill>
                        </a:rPr>
                        <a:t>5%</a:t>
                      </a:r>
                      <a:endParaRPr 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9 years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2"/>
                          </a:solidFill>
                        </a:rPr>
                        <a:t>1%</a:t>
                      </a:r>
                      <a:endParaRPr 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2"/>
                          </a:solidFill>
                        </a:rPr>
                        <a:t>4%</a:t>
                      </a:r>
                      <a:endParaRPr 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10+ years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2"/>
                          </a:solidFill>
                        </a:rPr>
                        <a:t>6%</a:t>
                      </a:r>
                      <a:endParaRPr 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2"/>
                          </a:solidFill>
                        </a:rPr>
                        <a:t>31%</a:t>
                      </a:r>
                      <a:endParaRPr 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646814" y="1714930"/>
            <a:ext cx="4015048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950" indent="0">
              <a:spcBef>
                <a:spcPts val="0"/>
              </a:spcBef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600" dirty="0" smtClean="0"/>
              <a:t>Large sample:	p-value	&lt; </a:t>
            </a:r>
            <a:r>
              <a:rPr lang="en-US" altLang="en-US" sz="1600" dirty="0"/>
              <a:t>0.001</a:t>
            </a:r>
          </a:p>
          <a:p>
            <a:pPr marL="107950" indent="0">
              <a:spcBef>
                <a:spcPts val="0"/>
              </a:spcBef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600" dirty="0"/>
              <a:t>S</a:t>
            </a:r>
            <a:r>
              <a:rPr lang="en-US" altLang="en-US" sz="1600" dirty="0" smtClean="0"/>
              <a:t>mall sample:	p-value 	0.29</a:t>
            </a:r>
          </a:p>
          <a:p>
            <a:pPr marL="107950" indent="0">
              <a:spcBef>
                <a:spcPts val="0"/>
              </a:spcBef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en-US" sz="1600" dirty="0"/>
          </a:p>
          <a:p>
            <a:pPr marL="107950" indent="0">
              <a:spcBef>
                <a:spcPts val="0"/>
              </a:spcBef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1600" i="1" dirty="0" smtClean="0"/>
              <a:t>“As </a:t>
            </a:r>
            <a:r>
              <a:rPr lang="en-US" sz="1600" i="1" dirty="0"/>
              <a:t>with any statistical test, the power increases with sample size; this can be undesirable for goodness of fit tests because in very large data sets, small departures from the proposed model will be considered significant</a:t>
            </a:r>
            <a:r>
              <a:rPr lang="en-US" sz="1600" i="1" dirty="0" smtClean="0"/>
              <a:t>.”</a:t>
            </a:r>
          </a:p>
          <a:p>
            <a:pPr marL="107950" indent="0">
              <a:spcBef>
                <a:spcPts val="0"/>
              </a:spcBef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en-US" sz="1600" i="1" dirty="0"/>
          </a:p>
          <a:p>
            <a:pPr marL="10795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1500" u="sng" dirty="0" smtClean="0"/>
              <a:t>Standardizing </a:t>
            </a:r>
            <a:r>
              <a:rPr lang="en-US" sz="1500" u="sng" dirty="0"/>
              <a:t>the power of the Hosmer-</a:t>
            </a:r>
            <a:r>
              <a:rPr lang="en-US" sz="1500" u="sng" dirty="0" err="1"/>
              <a:t>Lemeshow</a:t>
            </a:r>
            <a:r>
              <a:rPr lang="en-US" sz="1500" u="sng" dirty="0"/>
              <a:t> goodness of fit test in large data </a:t>
            </a:r>
            <a:r>
              <a:rPr lang="en-US" sz="1500" u="sng" dirty="0" smtClean="0"/>
              <a:t>sets </a:t>
            </a:r>
            <a:r>
              <a:rPr lang="en-US" sz="1500" dirty="0" smtClean="0"/>
              <a:t>(Paul, </a:t>
            </a:r>
            <a:r>
              <a:rPr lang="en-US" sz="1500" dirty="0" err="1" smtClean="0"/>
              <a:t>Pennel</a:t>
            </a:r>
            <a:r>
              <a:rPr lang="en-US" sz="1500" dirty="0" smtClean="0"/>
              <a:t>, </a:t>
            </a:r>
            <a:r>
              <a:rPr lang="en-US" sz="1500" dirty="0" err="1" smtClean="0"/>
              <a:t>Lemeshow</a:t>
            </a:r>
            <a:r>
              <a:rPr lang="en-US" sz="1500" dirty="0" smtClean="0"/>
              <a:t>, 2013).</a:t>
            </a:r>
            <a:endParaRPr lang="en-US" sz="1500" dirty="0"/>
          </a:p>
          <a:p>
            <a:pPr marL="107950" indent="0">
              <a:spcBef>
                <a:spcPts val="0"/>
              </a:spcBef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en-US" sz="1600" i="1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23003" y="1366149"/>
            <a:ext cx="2873526" cy="645098"/>
          </a:xfrm>
          <a:prstGeom prst="rect">
            <a:avLst/>
          </a:prstGeom>
          <a:ln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7950" indent="0">
              <a:spcBef>
                <a:spcPts val="0"/>
              </a:spcBef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b="1" dirty="0" smtClean="0">
                <a:solidFill>
                  <a:schemeClr val="accent2"/>
                </a:solidFill>
              </a:rPr>
              <a:t>Employment Length</a:t>
            </a:r>
            <a:endParaRPr lang="en-US" altLang="en-US" sz="1800" b="1" dirty="0" smtClean="0">
              <a:solidFill>
                <a:schemeClr val="accent2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646812" y="1366149"/>
            <a:ext cx="3945689" cy="645098"/>
          </a:xfrm>
          <a:prstGeom prst="rect">
            <a:avLst/>
          </a:prstGeom>
          <a:ln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7950" indent="0">
              <a:spcBef>
                <a:spcPts val="0"/>
              </a:spcBef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b="1" dirty="0" smtClean="0">
                <a:solidFill>
                  <a:schemeClr val="accent2"/>
                </a:solidFill>
              </a:rPr>
              <a:t>Hosmer-</a:t>
            </a:r>
            <a:r>
              <a:rPr lang="en-US" altLang="en-US" sz="1800" b="1" dirty="0" err="1" smtClean="0">
                <a:solidFill>
                  <a:schemeClr val="accent2"/>
                </a:solidFill>
              </a:rPr>
              <a:t>Lemeshow</a:t>
            </a:r>
            <a:r>
              <a:rPr lang="en-US" altLang="en-US" sz="1800" b="1" dirty="0" smtClean="0">
                <a:solidFill>
                  <a:schemeClr val="accent2"/>
                </a:solidFill>
              </a:rPr>
              <a:t>: Rejection Model</a:t>
            </a:r>
            <a:endParaRPr lang="en-US" altLang="en-US" sz="1800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92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noProof="1" smtClean="0"/>
              <a:t>Data Descriptions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How to Get a Loan</a:t>
            </a:r>
            <a:endParaRPr lang="en-US" dirty="0">
              <a:latin typeface="Calibri Light" panose="020F030202020403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893943"/>
              </p:ext>
            </p:extLst>
          </p:nvPr>
        </p:nvGraphicFramePr>
        <p:xfrm>
          <a:off x="415583" y="1483952"/>
          <a:ext cx="8302389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5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4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802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Variable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Notes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r"/>
                      <a:r>
                        <a:rPr lang="en-US" b="1" i="1" dirty="0" smtClean="0">
                          <a:solidFill>
                            <a:schemeClr val="accent2"/>
                          </a:solidFill>
                        </a:rPr>
                        <a:t>Status</a:t>
                      </a:r>
                      <a:endParaRPr lang="en-US" b="1" i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chemeClr val="accent2"/>
                          </a:solidFill>
                        </a:rPr>
                        <a:t>Grant</a:t>
                      </a:r>
                      <a:r>
                        <a:rPr lang="en-US" b="1" i="1" baseline="0" dirty="0" smtClean="0">
                          <a:solidFill>
                            <a:schemeClr val="accent2"/>
                          </a:solidFill>
                        </a:rPr>
                        <a:t>ed a Loan or Rejected</a:t>
                      </a:r>
                      <a:endParaRPr lang="en-US" b="1" i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chemeClr val="accent2"/>
                          </a:solidFill>
                        </a:rPr>
                        <a:t>Outcome Variable</a:t>
                      </a:r>
                      <a:endParaRPr lang="en-US" b="1" i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015776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Loan Amount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Amount Requested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by Applicant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Full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 Amounts are Usually Granted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 Date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Date of Application or Loan Granted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~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 7 Days Difference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Debt-to-Income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Ratio (DTI)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Monthly Debt Payments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 / Monthly Income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Excludes Mortgage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Employment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 Length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Employment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 Length in Years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Zip Code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Zip Code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0" b="31687"/>
          <a:stretch/>
        </p:blipFill>
        <p:spPr>
          <a:xfrm>
            <a:off x="6916841" y="5914932"/>
            <a:ext cx="1801131" cy="79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5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0" y="4067033"/>
            <a:ext cx="9144000" cy="1327927"/>
          </a:xfrm>
          <a:solidFill>
            <a:srgbClr val="595959"/>
          </a:solidFill>
        </p:spPr>
        <p:txBody>
          <a:bodyPr anchor="ctr"/>
          <a:lstStyle/>
          <a:p>
            <a:r>
              <a:rPr lang="en-US" sz="3000" b="1" dirty="0" smtClean="0">
                <a:solidFill>
                  <a:schemeClr val="bg1"/>
                </a:solidFill>
              </a:rPr>
              <a:t>    How to Get a Loan    </a:t>
            </a:r>
          </a:p>
          <a:p>
            <a:r>
              <a:rPr lang="en-US" sz="2500" b="1" dirty="0" smtClean="0">
                <a:solidFill>
                  <a:schemeClr val="bg1"/>
                </a:solidFill>
              </a:rPr>
              <a:t>     </a:t>
            </a:r>
            <a:r>
              <a:rPr lang="en-US" sz="2500" b="1" i="1" dirty="0" smtClean="0">
                <a:solidFill>
                  <a:schemeClr val="bg1"/>
                </a:solidFill>
              </a:rPr>
              <a:t>Inference</a:t>
            </a:r>
            <a:r>
              <a:rPr lang="en-US" sz="2500" b="1" i="1" dirty="0" smtClean="0">
                <a:solidFill>
                  <a:schemeClr val="bg1"/>
                </a:solidFill>
              </a:rPr>
              <a:t>: Which Factors Matter Most?</a:t>
            </a:r>
            <a:endParaRPr lang="en-US" sz="25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97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0" b="31687"/>
          <a:stretch/>
        </p:blipFill>
        <p:spPr>
          <a:xfrm>
            <a:off x="6916841" y="5914932"/>
            <a:ext cx="1801131" cy="799763"/>
          </a:xfrm>
          <a:prstGeom prst="rect">
            <a:avLst/>
          </a:prstGeom>
        </p:spPr>
      </p:pic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noProof="1" smtClean="0"/>
              <a:t>Exploratory Data </a:t>
            </a:r>
            <a:r>
              <a:rPr lang="en-US" noProof="1" smtClean="0"/>
              <a:t>analysis: Numerics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How to Get a Loan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3028" y="1209888"/>
            <a:ext cx="17605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DTI</a:t>
            </a:r>
            <a:endParaRPr lang="en-US" sz="2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110263" y="1209888"/>
            <a:ext cx="17605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Loan Amount</a:t>
            </a:r>
            <a:endParaRPr lang="en-US" sz="2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678314" y="979055"/>
            <a:ext cx="203288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Interaction </a:t>
            </a:r>
          </a:p>
          <a:p>
            <a:pPr algn="ctr"/>
            <a:r>
              <a:rPr lang="en-US" sz="1500" dirty="0" smtClean="0"/>
              <a:t>(DTI x Loan Amount)</a:t>
            </a:r>
            <a:endParaRPr lang="en-US" sz="1500" dirty="0"/>
          </a:p>
        </p:txBody>
      </p:sp>
      <p:pic>
        <p:nvPicPr>
          <p:cNvPr id="1027" name="Picture 3" descr="C:\Users\malena.rubino\AppData\Local\Temp\wze3fa\DTI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8" t="14677" r="3869" b="11407"/>
          <a:stretch/>
        </p:blipFill>
        <p:spPr bwMode="auto">
          <a:xfrm>
            <a:off x="1039972" y="1591275"/>
            <a:ext cx="2453868" cy="207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alena.rubino\AppData\Local\Temp\wzb8a6\dti_log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5" t="15341" r="2374" b="12724"/>
          <a:stretch/>
        </p:blipFill>
        <p:spPr bwMode="auto">
          <a:xfrm>
            <a:off x="1039972" y="4067023"/>
            <a:ext cx="2570909" cy="207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alena.rubino\AppData\Local\Temp\wz192d\loan_amt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8" t="15341" r="2375" b="12724"/>
          <a:stretch/>
        </p:blipFill>
        <p:spPr bwMode="auto">
          <a:xfrm>
            <a:off x="3712199" y="1591275"/>
            <a:ext cx="2546812" cy="201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malena.rubino\AppData\Local\Temp\wz451c\loan_amnt_log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8" t="15342" r="2374" b="12335"/>
          <a:stretch/>
        </p:blipFill>
        <p:spPr bwMode="auto">
          <a:xfrm>
            <a:off x="3712199" y="4067023"/>
            <a:ext cx="2512918" cy="205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malena.rubino\AppData\Local\Temp\wz8f46\interaction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8" t="15342" r="2376" b="13114"/>
          <a:stretch/>
        </p:blipFill>
        <p:spPr bwMode="auto">
          <a:xfrm>
            <a:off x="6447643" y="1591275"/>
            <a:ext cx="2494228" cy="202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malena.rubino\AppData\Local\Temp\wz9edf\int_log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2" t="17610" r="5049" b="13405"/>
          <a:stretch/>
        </p:blipFill>
        <p:spPr bwMode="auto">
          <a:xfrm>
            <a:off x="6331593" y="4067023"/>
            <a:ext cx="2569334" cy="207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-150128" y="3728469"/>
            <a:ext cx="17605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 smtClean="0">
                <a:solidFill>
                  <a:schemeClr val="accent1"/>
                </a:solidFill>
              </a:rPr>
              <a:t>Log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109165" y="1333824"/>
            <a:ext cx="17605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 smtClean="0">
                <a:solidFill>
                  <a:schemeClr val="accent1"/>
                </a:solidFill>
              </a:rPr>
              <a:t>Original</a:t>
            </a:r>
            <a:endParaRPr lang="en-US" sz="2200" b="1" dirty="0">
              <a:solidFill>
                <a:schemeClr val="accent1"/>
              </a:solidFill>
            </a:endParaRPr>
          </a:p>
        </p:txBody>
      </p:sp>
      <p:sp>
        <p:nvSpPr>
          <p:cNvPr id="6" name="Left Arrow 5"/>
          <p:cNvSpPr/>
          <p:nvPr/>
        </p:nvSpPr>
        <p:spPr>
          <a:xfrm rot="20112543">
            <a:off x="4755832" y="2414144"/>
            <a:ext cx="504967" cy="268805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Arrow 20"/>
          <p:cNvSpPr/>
          <p:nvPr/>
        </p:nvSpPr>
        <p:spPr>
          <a:xfrm rot="20102110">
            <a:off x="7442273" y="2285911"/>
            <a:ext cx="504967" cy="268805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21"/>
          <p:cNvSpPr/>
          <p:nvPr/>
        </p:nvSpPr>
        <p:spPr>
          <a:xfrm rot="21004117">
            <a:off x="2055367" y="4405421"/>
            <a:ext cx="504967" cy="268805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47808" y="2256158"/>
            <a:ext cx="52864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&lt; 1%</a:t>
            </a:r>
            <a:endParaRPr lang="en-US" sz="1300" dirty="0"/>
          </a:p>
        </p:txBody>
      </p:sp>
      <p:sp>
        <p:nvSpPr>
          <p:cNvPr id="24" name="TextBox 23"/>
          <p:cNvSpPr txBox="1"/>
          <p:nvPr/>
        </p:nvSpPr>
        <p:spPr>
          <a:xfrm>
            <a:off x="7932482" y="2082551"/>
            <a:ext cx="52864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&lt; 1%</a:t>
            </a:r>
            <a:endParaRPr lang="en-US" sz="1300" dirty="0"/>
          </a:p>
        </p:txBody>
      </p:sp>
      <p:sp>
        <p:nvSpPr>
          <p:cNvPr id="25" name="TextBox 24"/>
          <p:cNvSpPr txBox="1"/>
          <p:nvPr/>
        </p:nvSpPr>
        <p:spPr>
          <a:xfrm>
            <a:off x="2566664" y="4322324"/>
            <a:ext cx="52864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&lt; 1%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93564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noProof="1" smtClean="0"/>
              <a:t>Exploratory Data </a:t>
            </a:r>
            <a:r>
              <a:rPr lang="en-US" noProof="1" smtClean="0"/>
              <a:t>analysis: categoricals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How to Get a Loan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188" y="1361199"/>
            <a:ext cx="286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Employment Length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358168" y="1361199"/>
            <a:ext cx="2032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Month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01542" y="1361199"/>
            <a:ext cx="2032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Year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0" b="31687"/>
          <a:stretch/>
        </p:blipFill>
        <p:spPr>
          <a:xfrm>
            <a:off x="6916841" y="5914932"/>
            <a:ext cx="1801131" cy="799763"/>
          </a:xfrm>
          <a:prstGeom prst="rect">
            <a:avLst/>
          </a:prstGeom>
        </p:spPr>
      </p:pic>
      <p:graphicFrame>
        <p:nvGraphicFramePr>
          <p:cNvPr id="13" name="_color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21065346"/>
              </p:ext>
            </p:extLst>
          </p:nvPr>
        </p:nvGraphicFramePr>
        <p:xfrm>
          <a:off x="1478442" y="1735835"/>
          <a:ext cx="2695165" cy="4583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718349"/>
              </p:ext>
            </p:extLst>
          </p:nvPr>
        </p:nvGraphicFramePr>
        <p:xfrm>
          <a:off x="415584" y="1735837"/>
          <a:ext cx="1072026" cy="4583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&lt; 1 year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r>
                        <a:rPr lang="en-US" sz="1600" b="1" baseline="0" dirty="0" smtClean="0">
                          <a:solidFill>
                            <a:schemeClr val="tx2"/>
                          </a:solidFill>
                        </a:rPr>
                        <a:t> year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2 years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3 years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4 years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5 years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6 years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7 years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8 years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9 years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10+ years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3" name="_color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34624832"/>
              </p:ext>
            </p:extLst>
          </p:nvPr>
        </p:nvGraphicFramePr>
        <p:xfrm>
          <a:off x="4453688" y="1754332"/>
          <a:ext cx="2695165" cy="4583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977296"/>
              </p:ext>
            </p:extLst>
          </p:nvPr>
        </p:nvGraphicFramePr>
        <p:xfrm>
          <a:off x="3657600" y="1754334"/>
          <a:ext cx="791608" cy="4565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0438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Jan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438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Feb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438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March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438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April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438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May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438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June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438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July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0438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Aug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0438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Sept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0438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Oct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0438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Nov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0438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Dec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5" name="_color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05336853"/>
              </p:ext>
            </p:extLst>
          </p:nvPr>
        </p:nvGraphicFramePr>
        <p:xfrm>
          <a:off x="7366243" y="1763309"/>
          <a:ext cx="2695165" cy="4167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617559"/>
              </p:ext>
            </p:extLst>
          </p:nvPr>
        </p:nvGraphicFramePr>
        <p:xfrm>
          <a:off x="6660107" y="1763311"/>
          <a:ext cx="715304" cy="4167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2007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2008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2009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2010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2011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2012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2013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2014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2015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2016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65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noProof="1" smtClean="0"/>
              <a:t>Exploratory Data </a:t>
            </a:r>
            <a:r>
              <a:rPr lang="en-US" noProof="1" smtClean="0"/>
              <a:t>analysis: confounder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How to Get a Loan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2912" y="1403944"/>
            <a:ext cx="4701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A Confounder: FICO </a:t>
            </a:r>
            <a:r>
              <a:rPr lang="en-US" b="1" dirty="0" smtClean="0">
                <a:solidFill>
                  <a:schemeClr val="accent2"/>
                </a:solidFill>
              </a:rPr>
              <a:t>Score Among Rejection Sample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0" b="31687"/>
          <a:stretch/>
        </p:blipFill>
        <p:spPr>
          <a:xfrm>
            <a:off x="6916841" y="5914932"/>
            <a:ext cx="1801131" cy="799763"/>
          </a:xfrm>
          <a:prstGeom prst="rect">
            <a:avLst/>
          </a:prstGeom>
        </p:spPr>
      </p:pic>
      <p:pic>
        <p:nvPicPr>
          <p:cNvPr id="2050" name="Picture 2" descr="C:\Users\malena.rubino\AppData\Local\Temp\wz15d3\fico_hist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6" t="17201" r="3906" b="14281"/>
          <a:stretch/>
        </p:blipFill>
        <p:spPr bwMode="auto">
          <a:xfrm>
            <a:off x="1267294" y="2043599"/>
            <a:ext cx="6633888" cy="392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513684" y="1767714"/>
            <a:ext cx="45719" cy="33638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70567" y="1486876"/>
            <a:ext cx="3682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Average National FICO Score: 695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78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noProof="1" smtClean="0"/>
              <a:t>Fitting </a:t>
            </a:r>
            <a:r>
              <a:rPr lang="en-US" noProof="1" smtClean="0"/>
              <a:t>A Logistic </a:t>
            </a:r>
            <a:r>
              <a:rPr lang="en-US" noProof="1" smtClean="0"/>
              <a:t>Regression (LOGIT)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How to Get a Loan</a:t>
            </a:r>
            <a:endParaRPr lang="en-US" dirty="0">
              <a:latin typeface="Calibri Light" panose="020F03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0" b="31687"/>
          <a:stretch/>
        </p:blipFill>
        <p:spPr>
          <a:xfrm>
            <a:off x="6916841" y="5914932"/>
            <a:ext cx="1801131" cy="799763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0863" y="2659959"/>
            <a:ext cx="2873526" cy="645098"/>
          </a:xfrm>
          <a:prstGeom prst="rect">
            <a:avLst/>
          </a:prstGeom>
          <a:ln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7950" indent="0">
              <a:spcBef>
                <a:spcPts val="0"/>
              </a:spcBef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b="1" dirty="0" smtClean="0">
                <a:solidFill>
                  <a:schemeClr val="accent2"/>
                </a:solidFill>
              </a:rPr>
              <a:t>Multicollinearity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549757"/>
              </p:ext>
            </p:extLst>
          </p:nvPr>
        </p:nvGraphicFramePr>
        <p:xfrm>
          <a:off x="436728" y="2988247"/>
          <a:ext cx="2934269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042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VIF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518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DTI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2.02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518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 Loan</a:t>
                      </a:r>
                      <a:r>
                        <a:rPr lang="en-US" sz="1600" baseline="0" dirty="0" smtClean="0">
                          <a:solidFill>
                            <a:schemeClr val="tx2"/>
                          </a:solidFill>
                        </a:rPr>
                        <a:t> Amount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2.36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518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Interaction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3.41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518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Year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1.55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800">
                <a:tc>
                  <a:txBody>
                    <a:bodyPr/>
                    <a:lstStyle/>
                    <a:p>
                      <a:pPr algn="r"/>
                      <a:r>
                        <a:rPr lang="en-US" sz="1600" baseline="0" dirty="0" smtClean="0">
                          <a:solidFill>
                            <a:schemeClr val="tx2"/>
                          </a:solidFill>
                        </a:rPr>
                        <a:t>State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1.06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93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Employment Length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1.18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8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Month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1.41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3521122" y="2676576"/>
            <a:ext cx="5459095" cy="645098"/>
          </a:xfrm>
          <a:prstGeom prst="rect">
            <a:avLst/>
          </a:prstGeom>
          <a:ln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7950" indent="0">
              <a:spcBef>
                <a:spcPts val="0"/>
              </a:spcBef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b="1" dirty="0" smtClean="0">
                <a:solidFill>
                  <a:schemeClr val="accent2"/>
                </a:solidFill>
              </a:rPr>
              <a:t>Goodness of Fit</a:t>
            </a:r>
          </a:p>
          <a:p>
            <a:pPr marL="107950" indent="0">
              <a:spcBef>
                <a:spcPts val="0"/>
              </a:spcBef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dirty="0"/>
              <a:t>LR Test - Interaction </a:t>
            </a:r>
            <a:r>
              <a:rPr lang="en-US" altLang="en-US" sz="1800" dirty="0" smtClean="0"/>
              <a:t>Ter</a:t>
            </a:r>
            <a:r>
              <a:rPr lang="en-US" altLang="en-US" sz="1800" dirty="0"/>
              <a:t>m</a:t>
            </a:r>
            <a:r>
              <a:rPr lang="en-US" altLang="en-US" sz="1800" dirty="0" smtClean="0"/>
              <a:t>:</a:t>
            </a:r>
            <a:r>
              <a:rPr lang="en-US" altLang="en-US" sz="1800" dirty="0" smtClean="0"/>
              <a:t>	p-value &lt; 0.001</a:t>
            </a:r>
          </a:p>
          <a:p>
            <a:pPr marL="107950" indent="0">
              <a:spcBef>
                <a:spcPts val="0"/>
              </a:spcBef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dirty="0" smtClean="0"/>
              <a:t>McFadden’s R2:		0.503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3521122" y="3909754"/>
            <a:ext cx="5459095" cy="645098"/>
          </a:xfrm>
          <a:prstGeom prst="rect">
            <a:avLst/>
          </a:prstGeom>
          <a:ln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7950" indent="0">
              <a:spcBef>
                <a:spcPts val="0"/>
              </a:spcBef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b="1" dirty="0" smtClean="0">
                <a:solidFill>
                  <a:schemeClr val="accent2"/>
                </a:solidFill>
              </a:rPr>
              <a:t>Influential Points (Cook’s Distance)</a:t>
            </a:r>
          </a:p>
          <a:p>
            <a:pPr marL="393700" indent="-285750">
              <a:spcBef>
                <a:spcPts val="0"/>
              </a:spcBef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dirty="0" smtClean="0"/>
              <a:t>Zero data points with D</a:t>
            </a:r>
            <a:r>
              <a:rPr lang="en-US" altLang="en-US" sz="1800" baseline="-25000" dirty="0" smtClean="0"/>
              <a:t>i</a:t>
            </a:r>
            <a:r>
              <a:rPr lang="en-US" altLang="en-US" sz="1800" dirty="0" smtClean="0"/>
              <a:t> &gt; 1.</a:t>
            </a:r>
          </a:p>
          <a:p>
            <a:pPr marL="393700" indent="-285750">
              <a:spcBef>
                <a:spcPts val="0"/>
              </a:spcBef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dirty="0" smtClean="0"/>
              <a:t>~7% of data points with D</a:t>
            </a:r>
            <a:r>
              <a:rPr lang="en-US" altLang="en-US" sz="1800" baseline="-25000" dirty="0" smtClean="0"/>
              <a:t>i</a:t>
            </a:r>
            <a:r>
              <a:rPr lang="en-US" altLang="en-US" sz="1800" dirty="0" smtClean="0"/>
              <a:t> &gt; 4/n</a:t>
            </a:r>
          </a:p>
          <a:p>
            <a:pPr marL="850900" lvl="1" indent="-285750">
              <a:spcBef>
                <a:spcPts val="0"/>
              </a:spcBef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dirty="0" smtClean="0"/>
              <a:t>Removing influential pts. decrease AIC by 6.3%.</a:t>
            </a:r>
          </a:p>
          <a:p>
            <a:pPr marL="850900" lvl="1" indent="-285750">
              <a:spcBef>
                <a:spcPts val="0"/>
              </a:spcBef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dirty="0" smtClean="0"/>
              <a:t>Practical and statistical significance remain unchanged.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135" y="1708397"/>
            <a:ext cx="7506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Granted Loan =	Intercept + B</a:t>
            </a:r>
            <a:r>
              <a:rPr lang="en-US" sz="1400" i="1" baseline="-25000" dirty="0" smtClean="0"/>
              <a:t>1</a:t>
            </a:r>
            <a:r>
              <a:rPr lang="en-US" sz="1400" i="1" dirty="0" smtClean="0"/>
              <a:t>(DTI) + B</a:t>
            </a:r>
            <a:r>
              <a:rPr lang="en-US" sz="1400" i="1" baseline="-25000" dirty="0" smtClean="0"/>
              <a:t>2</a:t>
            </a:r>
            <a:r>
              <a:rPr lang="en-US" sz="1400" i="1" dirty="0" smtClean="0"/>
              <a:t>(Loan Amount) +  B</a:t>
            </a:r>
            <a:r>
              <a:rPr lang="en-US" sz="1400" i="1" baseline="-25000" dirty="0" smtClean="0"/>
              <a:t>3</a:t>
            </a:r>
            <a:r>
              <a:rPr lang="en-US" sz="1400" i="1" dirty="0" smtClean="0"/>
              <a:t>(Interaction) + B</a:t>
            </a:r>
            <a:r>
              <a:rPr lang="en-US" sz="1400" i="1" baseline="-25000" dirty="0" smtClean="0"/>
              <a:t>4</a:t>
            </a:r>
            <a:r>
              <a:rPr lang="en-US" sz="1400" i="1" dirty="0" smtClean="0"/>
              <a:t>(Year) + 			B</a:t>
            </a:r>
            <a:r>
              <a:rPr lang="en-US" sz="1400" i="1" baseline="-25000" dirty="0" smtClean="0"/>
              <a:t>5</a:t>
            </a:r>
            <a:r>
              <a:rPr lang="en-US" sz="1400" i="1" dirty="0" smtClean="0"/>
              <a:t>(State) + B</a:t>
            </a:r>
            <a:r>
              <a:rPr lang="en-US" sz="1400" i="1" baseline="-25000" dirty="0" smtClean="0"/>
              <a:t>6</a:t>
            </a:r>
            <a:r>
              <a:rPr lang="en-US" sz="1400" i="1" dirty="0" smtClean="0"/>
              <a:t>(Employment) + B</a:t>
            </a:r>
            <a:r>
              <a:rPr lang="en-US" sz="1400" i="1" baseline="-25000" dirty="0" smtClean="0"/>
              <a:t>7</a:t>
            </a:r>
            <a:r>
              <a:rPr lang="en-US" sz="1400" i="1" dirty="0" smtClean="0"/>
              <a:t>(Month)</a:t>
            </a:r>
            <a:endParaRPr lang="en-US" sz="1400" i="1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10863" y="1433467"/>
            <a:ext cx="2873526" cy="645098"/>
          </a:xfrm>
          <a:prstGeom prst="rect">
            <a:avLst/>
          </a:prstGeom>
          <a:ln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7950" indent="0">
              <a:spcBef>
                <a:spcPts val="0"/>
              </a:spcBef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b="1" dirty="0" smtClean="0">
                <a:solidFill>
                  <a:schemeClr val="accent2"/>
                </a:solidFill>
              </a:rPr>
              <a:t>Model</a:t>
            </a:r>
            <a:endParaRPr lang="en-US" altLang="en-US" sz="1800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96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noProof="1" smtClean="0"/>
              <a:t>Logistic </a:t>
            </a:r>
            <a:r>
              <a:rPr lang="en-US" noProof="1" smtClean="0"/>
              <a:t>Regression: </a:t>
            </a:r>
            <a:r>
              <a:rPr lang="en-US" noProof="1" smtClean="0"/>
              <a:t>Interpretation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How to Get a Loan</a:t>
            </a:r>
            <a:endParaRPr lang="en-US" dirty="0">
              <a:latin typeface="Calibri Light" panose="020F03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0" b="31687"/>
          <a:stretch/>
        </p:blipFill>
        <p:spPr>
          <a:xfrm>
            <a:off x="6916841" y="5914932"/>
            <a:ext cx="1801131" cy="799763"/>
          </a:xfrm>
          <a:prstGeom prst="rect">
            <a:avLst/>
          </a:prstGeom>
        </p:spPr>
      </p:pic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596285"/>
              </p:ext>
            </p:extLst>
          </p:nvPr>
        </p:nvGraphicFramePr>
        <p:xfrm>
          <a:off x="207788" y="1596789"/>
          <a:ext cx="8530709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3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3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3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5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025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Coefficient</a:t>
                      </a:r>
                      <a:endParaRPr lang="en-US" sz="1600" dirty="0">
                        <a:solidFill>
                          <a:schemeClr val="accent2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exp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(B)</a:t>
                      </a:r>
                      <a:endParaRPr lang="en-US" sz="1600" dirty="0">
                        <a:solidFill>
                          <a:schemeClr val="accent2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p-value</a:t>
                      </a:r>
                      <a:endParaRPr lang="en-US" sz="1600" dirty="0">
                        <a:solidFill>
                          <a:schemeClr val="accent2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Interpretation</a:t>
                      </a:r>
                      <a:endParaRPr lang="en-US" sz="1600" dirty="0">
                        <a:solidFill>
                          <a:schemeClr val="accent2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82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DTI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-0.0032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0.996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&lt; 0.001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One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 unit increase in DTI decreases the odds-ratio by 0.4%. 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May seem small, but DTI unit can very (range is 0-9999  for grants).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82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Loan</a:t>
                      </a:r>
                      <a:r>
                        <a:rPr lang="en-US" sz="1400" b="1" baseline="0" dirty="0" smtClean="0">
                          <a:solidFill>
                            <a:schemeClr val="tx2"/>
                          </a:solidFill>
                        </a:rPr>
                        <a:t> Amount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&lt; 0.0001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~ 1</a:t>
                      </a: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.0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0.704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The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 loan amount is not indicative of the probability of receiving a loan.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82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Interaction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 &lt; 0.0001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~ 1.0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&lt; 0.001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The interaction term is statistically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 significant, but 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has a low effect size. Only large swings in interaction result in material changes to odds-ratio.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96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0XTnlB3KpkK7LJ09MxjVs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0XTnlB3KpkK7LJ09MxjVs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0XTnlB3KpkK7LJ09MxjVs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0XTnlB3KpkK7LJ09MxjVs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0XTnlB3KpkK7LJ09MxjVsA"/>
</p:tagLst>
</file>

<file path=ppt/theme/theme1.xml><?xml version="1.0" encoding="utf-8"?>
<a:theme xmlns:a="http://schemas.openxmlformats.org/drawingml/2006/main" name="Office Theme">
  <a:themeElements>
    <a:clrScheme name="Benutzerdefiniert 12">
      <a:dk1>
        <a:sysClr val="windowText" lastClr="000000"/>
      </a:dk1>
      <a:lt1>
        <a:sysClr val="window" lastClr="FFFFFF"/>
      </a:lt1>
      <a:dk2>
        <a:srgbClr val="262626"/>
      </a:dk2>
      <a:lt2>
        <a:srgbClr val="FFFFFF"/>
      </a:lt2>
      <a:accent1>
        <a:srgbClr val="2890C4"/>
      </a:accent1>
      <a:accent2>
        <a:srgbClr val="6B9B1A"/>
      </a:accent2>
      <a:accent3>
        <a:srgbClr val="FB9B03"/>
      </a:accent3>
      <a:accent4>
        <a:srgbClr val="FBBE09"/>
      </a:accent4>
      <a:accent5>
        <a:srgbClr val="7E4E96"/>
      </a:accent5>
      <a:accent6>
        <a:srgbClr val="C00000"/>
      </a:accent6>
      <a:hlink>
        <a:srgbClr val="C00000"/>
      </a:hlink>
      <a:folHlink>
        <a:srgbClr val="000000"/>
      </a:folHlink>
    </a:clrScheme>
    <a:fontScheme name="Benutzerdefiniert 2">
      <a:majorFont>
        <a:latin typeface="Bebas Neue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3647</TotalTime>
  <Words>1360</Words>
  <Application>Microsoft Office PowerPoint</Application>
  <PresentationFormat>On-screen Show (4:3)</PresentationFormat>
  <Paragraphs>381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Bebas Neue</vt:lpstr>
      <vt:lpstr>Arial</vt:lpstr>
      <vt:lpstr>Wingdings</vt:lpstr>
      <vt:lpstr>Calibri Light</vt:lpstr>
      <vt:lpstr>Calibri</vt:lpstr>
      <vt:lpstr>Office Theme</vt:lpstr>
      <vt:lpstr>Lending Club</vt:lpstr>
      <vt:lpstr>PowerPoint Presentation</vt:lpstr>
      <vt:lpstr>Data Descriptions</vt:lpstr>
      <vt:lpstr>PowerPoint Presentation</vt:lpstr>
      <vt:lpstr>Exploratory Data analysis: Numerics</vt:lpstr>
      <vt:lpstr>Exploratory Data analysis: categoricals</vt:lpstr>
      <vt:lpstr>Exploratory Data analysis: confounder</vt:lpstr>
      <vt:lpstr>Fitting A Logistic Regression (LOGIT)</vt:lpstr>
      <vt:lpstr>Logistic Regression: Interpretation</vt:lpstr>
      <vt:lpstr>Logistic Regression: Interpretation</vt:lpstr>
      <vt:lpstr>PowerPoint Presentation</vt:lpstr>
      <vt:lpstr>Prediction</vt:lpstr>
      <vt:lpstr>PowerPoint Presentation</vt:lpstr>
      <vt:lpstr>Fitting A Logistic Regression (again)</vt:lpstr>
      <vt:lpstr>Validation (directional)</vt:lpstr>
      <vt:lpstr>PowerPoint Presentation</vt:lpstr>
      <vt:lpstr>conclusion</vt:lpstr>
      <vt:lpstr>PowerPoint Presentation</vt:lpstr>
      <vt:lpstr>PowerPoint Presentation</vt:lpstr>
      <vt:lpstr>appendix</vt:lpstr>
    </vt:vector>
  </TitlesOfParts>
  <Company>Presentationload GmbH</Company>
  <LinksUpToDate>false</LinksUpToDate>
  <SharedDoc>false</SharedDoc>
  <HyperlinkBase>www.presentationload.com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ST001 Flat Design BASICS</dc:title>
  <dc:creator>PresentationLoad</dc:creator>
  <cp:keywords>PresentationLoad</cp:keywords>
  <dc:description>Professional PowerPoint templates for download</dc:description>
  <cp:lastModifiedBy>Administrator</cp:lastModifiedBy>
  <cp:revision>1428</cp:revision>
  <dcterms:created xsi:type="dcterms:W3CDTF">2010-05-21T10:35:54Z</dcterms:created>
  <dcterms:modified xsi:type="dcterms:W3CDTF">2016-12-09T22:48:23Z</dcterms:modified>
</cp:coreProperties>
</file>