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39" r:id="rId1"/>
  </p:sldMasterIdLst>
  <p:notesMasterIdLst>
    <p:notesMasterId r:id="rId27"/>
  </p:notesMasterIdLst>
  <p:handoutMasterIdLst>
    <p:handoutMasterId r:id="rId28"/>
  </p:handoutMasterIdLst>
  <p:sldIdLst>
    <p:sldId id="606" r:id="rId2"/>
    <p:sldId id="600" r:id="rId3"/>
    <p:sldId id="617" r:id="rId4"/>
    <p:sldId id="611" r:id="rId5"/>
    <p:sldId id="607" r:id="rId6"/>
    <p:sldId id="613" r:id="rId7"/>
    <p:sldId id="612" r:id="rId8"/>
    <p:sldId id="623" r:id="rId9"/>
    <p:sldId id="628" r:id="rId10"/>
    <p:sldId id="627" r:id="rId11"/>
    <p:sldId id="626" r:id="rId12"/>
    <p:sldId id="625" r:id="rId13"/>
    <p:sldId id="622" r:id="rId14"/>
    <p:sldId id="615" r:id="rId15"/>
    <p:sldId id="616" r:id="rId16"/>
    <p:sldId id="618" r:id="rId17"/>
    <p:sldId id="619" r:id="rId18"/>
    <p:sldId id="620" r:id="rId19"/>
    <p:sldId id="621" r:id="rId20"/>
    <p:sldId id="630" r:id="rId21"/>
    <p:sldId id="629" r:id="rId22"/>
    <p:sldId id="632" r:id="rId23"/>
    <p:sldId id="631" r:id="rId24"/>
    <p:sldId id="610" r:id="rId25"/>
    <p:sldId id="608" r:id="rId26"/>
  </p:sldIdLst>
  <p:sldSz cx="9144000" cy="6858000" type="screen4x3"/>
  <p:notesSz cx="6669088" cy="9926638"/>
  <p:custDataLst>
    <p:tags r:id="rId3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57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52" userDrawn="1">
          <p15:clr>
            <a:srgbClr val="A4A3A4"/>
          </p15:clr>
        </p15:guide>
        <p15:guide id="4" orient="horz" pos="1185" userDrawn="1">
          <p15:clr>
            <a:srgbClr val="A4A3A4"/>
          </p15:clr>
        </p15:guide>
        <p15:guide id="5" orient="horz">
          <p15:clr>
            <a:srgbClr val="A4A3A4"/>
          </p15:clr>
        </p15:guide>
        <p15:guide id="6">
          <p15:clr>
            <a:srgbClr val="A4A3A4"/>
          </p15:clr>
        </p15:guide>
        <p15:guide id="7" orient="horz" pos="3955">
          <p15:clr>
            <a:srgbClr val="A4A3A4"/>
          </p15:clr>
        </p15:guide>
        <p15:guide id="8" orient="horz" pos="945">
          <p15:clr>
            <a:srgbClr val="A4A3A4"/>
          </p15:clr>
        </p15:guide>
        <p15:guide id="9" pos="246">
          <p15:clr>
            <a:srgbClr val="A4A3A4"/>
          </p15:clr>
        </p15:guide>
        <p15:guide id="10" pos="54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" initials="T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  <a:srgbClr val="F2F2F2"/>
    <a:srgbClr val="404040"/>
    <a:srgbClr val="000000"/>
    <a:srgbClr val="262626"/>
    <a:srgbClr val="D9D9D9"/>
    <a:srgbClr val="7F7F7F"/>
    <a:srgbClr val="80808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9504" autoAdjust="0"/>
  </p:normalViewPr>
  <p:slideViewPr>
    <p:cSldViewPr snapToGrid="0" snapToObjects="1" showGuides="1">
      <p:cViewPr>
        <p:scale>
          <a:sx n="108" d="100"/>
          <a:sy n="108" d="100"/>
        </p:scale>
        <p:origin x="-2024" y="-8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76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942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0543967011032879"/>
          <c:y val="0.000754001883239171"/>
          <c:w val="0.499062209549323"/>
          <c:h val="0.9988410121845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23%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45%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53%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71%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76%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tx>
                <c:rich>
                  <a:bodyPr rot="0" vert="horz"/>
                  <a:lstStyle/>
                  <a:p>
                    <a:pPr>
                      <a:defRPr sz="2400" b="0">
                        <a:solidFill>
                          <a:srgbClr val="595959"/>
                        </a:solidFill>
                        <a:latin typeface="+mj-lt"/>
                      </a:defRPr>
                    </a:pPr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82%</a:t>
                    </a:r>
                    <a:endParaRPr lang="en-US" b="1" dirty="0">
                      <a:solidFill>
                        <a:schemeClr val="accent1"/>
                      </a:solidFill>
                      <a:latin typeface="Calibri Light" panose="020F0302020204030204" pitchFamily="34" charset="0"/>
                    </a:endParaRPr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2400" b="0">
                    <a:solidFill>
                      <a:srgbClr val="595959"/>
                    </a:solidFill>
                    <a:latin typeface="+mj-l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Sheet1!$B$1:$L$1</c:f>
              <c:numCache>
                <c:formatCode>General</c:formatCode>
                <c:ptCount val="11"/>
                <c:pt idx="0">
                  <c:v>2020.0</c:v>
                </c:pt>
                <c:pt idx="6">
                  <c:v>2021.0</c:v>
                </c:pt>
                <c:pt idx="7">
                  <c:v>2022.0</c:v>
                </c:pt>
                <c:pt idx="8">
                  <c:v>2023.0</c:v>
                </c:pt>
                <c:pt idx="9">
                  <c:v>2024.0</c:v>
                </c:pt>
                <c:pt idx="10">
                  <c:v>2025.0</c:v>
                </c:pt>
              </c:numCache>
            </c:numRef>
          </c:cat>
          <c:val>
            <c:numRef>
              <c:f>Sheet1!$B$2:$L$2</c:f>
              <c:numCache>
                <c:formatCode>0%</c:formatCode>
                <c:ptCount val="11"/>
                <c:pt idx="0">
                  <c:v>0.23</c:v>
                </c:pt>
                <c:pt idx="1">
                  <c:v>0.23</c:v>
                </c:pt>
                <c:pt idx="2">
                  <c:v>0.23</c:v>
                </c:pt>
                <c:pt idx="3">
                  <c:v>0.23</c:v>
                </c:pt>
                <c:pt idx="4">
                  <c:v>0.23</c:v>
                </c:pt>
                <c:pt idx="5">
                  <c:v>0.23</c:v>
                </c:pt>
                <c:pt idx="6">
                  <c:v>0.45</c:v>
                </c:pt>
                <c:pt idx="7">
                  <c:v>0.53</c:v>
                </c:pt>
                <c:pt idx="8">
                  <c:v>0.71</c:v>
                </c:pt>
                <c:pt idx="9">
                  <c:v>0.76</c:v>
                </c:pt>
                <c:pt idx="10">
                  <c:v>0.82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87808408"/>
        <c:axId val="2053965896"/>
      </c:barChart>
      <c:catAx>
        <c:axId val="2087808408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053965896"/>
        <c:crosses val="autoZero"/>
        <c:auto val="1"/>
        <c:lblAlgn val="ctr"/>
        <c:lblOffset val="20"/>
        <c:noMultiLvlLbl val="0"/>
      </c:catAx>
      <c:valAx>
        <c:axId val="20539658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0878084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0543967011032879"/>
          <c:y val="0.000754001883239171"/>
          <c:w val="0.499062209549323"/>
          <c:h val="0.9988410121845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23%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45%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53%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71%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76%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tx>
                <c:rich>
                  <a:bodyPr rot="0" vert="horz"/>
                  <a:lstStyle/>
                  <a:p>
                    <a:pPr>
                      <a:defRPr sz="2400" b="0">
                        <a:solidFill>
                          <a:srgbClr val="595959"/>
                        </a:solidFill>
                        <a:latin typeface="+mj-lt"/>
                      </a:defRPr>
                    </a:pPr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82%</a:t>
                    </a:r>
                    <a:endParaRPr lang="en-US" b="1" dirty="0">
                      <a:solidFill>
                        <a:schemeClr val="accent1"/>
                      </a:solidFill>
                      <a:latin typeface="Calibri Light" panose="020F0302020204030204" pitchFamily="34" charset="0"/>
                    </a:endParaRPr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2400" b="0">
                    <a:solidFill>
                      <a:srgbClr val="595959"/>
                    </a:solidFill>
                    <a:latin typeface="+mj-l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Sheet1!$B$1:$M$1</c:f>
              <c:numCache>
                <c:formatCode>General</c:formatCode>
                <c:ptCount val="12"/>
                <c:pt idx="0">
                  <c:v>2020.0</c:v>
                </c:pt>
                <c:pt idx="7">
                  <c:v>2021.0</c:v>
                </c:pt>
                <c:pt idx="8">
                  <c:v>2022.0</c:v>
                </c:pt>
                <c:pt idx="9">
                  <c:v>2023.0</c:v>
                </c:pt>
                <c:pt idx="10">
                  <c:v>2024.0</c:v>
                </c:pt>
                <c:pt idx="11">
                  <c:v>2025.0</c:v>
                </c:pt>
              </c:numCache>
            </c:numRef>
          </c:cat>
          <c:val>
            <c:numRef>
              <c:f>Sheet1!$B$2:$M$2</c:f>
              <c:numCache>
                <c:formatCode>0%</c:formatCode>
                <c:ptCount val="12"/>
                <c:pt idx="0">
                  <c:v>0.23</c:v>
                </c:pt>
                <c:pt idx="1">
                  <c:v>0.23</c:v>
                </c:pt>
                <c:pt idx="2">
                  <c:v>0.23</c:v>
                </c:pt>
                <c:pt idx="3">
                  <c:v>0.23</c:v>
                </c:pt>
                <c:pt idx="4">
                  <c:v>0.23</c:v>
                </c:pt>
                <c:pt idx="5">
                  <c:v>0.23</c:v>
                </c:pt>
                <c:pt idx="6">
                  <c:v>0.23</c:v>
                </c:pt>
                <c:pt idx="7">
                  <c:v>0.45</c:v>
                </c:pt>
                <c:pt idx="8">
                  <c:v>0.53</c:v>
                </c:pt>
                <c:pt idx="9">
                  <c:v>0.71</c:v>
                </c:pt>
                <c:pt idx="10">
                  <c:v>0.76</c:v>
                </c:pt>
                <c:pt idx="11">
                  <c:v>0.82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87574296"/>
        <c:axId val="2087577352"/>
      </c:barChart>
      <c:catAx>
        <c:axId val="2087574296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087577352"/>
        <c:crosses val="autoZero"/>
        <c:auto val="1"/>
        <c:lblAlgn val="ctr"/>
        <c:lblOffset val="20"/>
        <c:noMultiLvlLbl val="0"/>
      </c:catAx>
      <c:valAx>
        <c:axId val="208757735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0875742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0543967011032879"/>
          <c:y val="0.000754001883239171"/>
          <c:w val="0.499062209549323"/>
          <c:h val="0.9988410121845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23%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45%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53%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71%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76%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tx>
                <c:rich>
                  <a:bodyPr rot="0" vert="horz"/>
                  <a:lstStyle/>
                  <a:p>
                    <a:pPr>
                      <a:defRPr sz="2400" b="0">
                        <a:solidFill>
                          <a:srgbClr val="595959"/>
                        </a:solidFill>
                        <a:latin typeface="+mj-lt"/>
                      </a:defRPr>
                    </a:pPr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82%</a:t>
                    </a:r>
                    <a:endParaRPr lang="en-US" b="1" dirty="0">
                      <a:solidFill>
                        <a:schemeClr val="accent1"/>
                      </a:solidFill>
                      <a:latin typeface="Calibri Light" panose="020F0302020204030204" pitchFamily="34" charset="0"/>
                    </a:endParaRPr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2400" b="0">
                    <a:solidFill>
                      <a:srgbClr val="595959"/>
                    </a:solidFill>
                    <a:latin typeface="+mj-l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Sheet1!$B$1:$K$1</c:f>
              <c:numCache>
                <c:formatCode>General</c:formatCode>
                <c:ptCount val="10"/>
                <c:pt idx="0">
                  <c:v>2020.0</c:v>
                </c:pt>
                <c:pt idx="5">
                  <c:v>2021.0</c:v>
                </c:pt>
                <c:pt idx="6">
                  <c:v>2022.0</c:v>
                </c:pt>
                <c:pt idx="7">
                  <c:v>2023.0</c:v>
                </c:pt>
                <c:pt idx="8">
                  <c:v>2024.0</c:v>
                </c:pt>
                <c:pt idx="9">
                  <c:v>2025.0</c:v>
                </c:pt>
              </c:numCache>
            </c:numRef>
          </c:cat>
          <c:val>
            <c:numRef>
              <c:f>Sheet1!$B$2:$K$2</c:f>
              <c:numCache>
                <c:formatCode>0%</c:formatCode>
                <c:ptCount val="10"/>
                <c:pt idx="0">
                  <c:v>0.23</c:v>
                </c:pt>
                <c:pt idx="1">
                  <c:v>0.23</c:v>
                </c:pt>
                <c:pt idx="2">
                  <c:v>0.23</c:v>
                </c:pt>
                <c:pt idx="3">
                  <c:v>0.23</c:v>
                </c:pt>
                <c:pt idx="4">
                  <c:v>0.23</c:v>
                </c:pt>
                <c:pt idx="5">
                  <c:v>0.45</c:v>
                </c:pt>
                <c:pt idx="6">
                  <c:v>0.53</c:v>
                </c:pt>
                <c:pt idx="7">
                  <c:v>0.71</c:v>
                </c:pt>
                <c:pt idx="8">
                  <c:v>0.76</c:v>
                </c:pt>
                <c:pt idx="9">
                  <c:v>0.82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87670440"/>
        <c:axId val="2087673496"/>
      </c:barChart>
      <c:catAx>
        <c:axId val="208767044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087673496"/>
        <c:crosses val="autoZero"/>
        <c:auto val="1"/>
        <c:lblAlgn val="ctr"/>
        <c:lblOffset val="20"/>
        <c:noMultiLvlLbl val="0"/>
      </c:catAx>
      <c:valAx>
        <c:axId val="20876734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0876704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0543967011032879"/>
          <c:y val="0.000754001883239171"/>
          <c:w val="0.999456032988967"/>
          <c:h val="0.9988410121845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76200" cap="flat">
                <a:noFill/>
                <a:miter lim="800000"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23%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45%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53%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71%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76%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tx>
                <c:rich>
                  <a:bodyPr rot="0" vert="horz"/>
                  <a:lstStyle/>
                  <a:p>
                    <a:pPr>
                      <a:defRPr sz="2400" b="0">
                        <a:solidFill>
                          <a:srgbClr val="595959"/>
                        </a:solidFill>
                        <a:latin typeface="+mj-lt"/>
                      </a:defRPr>
                    </a:pPr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82%</a:t>
                    </a:r>
                    <a:endParaRPr lang="en-US" b="1" dirty="0">
                      <a:solidFill>
                        <a:schemeClr val="accent1"/>
                      </a:solidFill>
                      <a:latin typeface="Calibri Light" panose="020F0302020204030204" pitchFamily="34" charset="0"/>
                    </a:endParaRPr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2400" b="0">
                    <a:solidFill>
                      <a:srgbClr val="595959"/>
                    </a:solidFill>
                    <a:latin typeface="+mj-l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Sheet1!$B$1:$G$1</c:f>
              <c:numCache>
                <c:formatCode>General</c:formatCode>
                <c:ptCount val="6"/>
                <c:pt idx="0">
                  <c:v>2020.0</c:v>
                </c:pt>
                <c:pt idx="1">
                  <c:v>2021.0</c:v>
                </c:pt>
                <c:pt idx="2">
                  <c:v>2022.0</c:v>
                </c:pt>
                <c:pt idx="3">
                  <c:v>2023.0</c:v>
                </c:pt>
                <c:pt idx="4">
                  <c:v>2024.0</c:v>
                </c:pt>
                <c:pt idx="5">
                  <c:v>2025.0</c:v>
                </c:pt>
              </c:numCache>
            </c:numRef>
          </c:cat>
          <c:val>
            <c:numRef>
              <c:f>Sheet1!$B$2:$G$2</c:f>
              <c:numCache>
                <c:formatCode>0%</c:formatCode>
                <c:ptCount val="6"/>
                <c:pt idx="0">
                  <c:v>0.23</c:v>
                </c:pt>
                <c:pt idx="1">
                  <c:v>0.45</c:v>
                </c:pt>
                <c:pt idx="2">
                  <c:v>0.53</c:v>
                </c:pt>
                <c:pt idx="3">
                  <c:v>0.71</c:v>
                </c:pt>
                <c:pt idx="4">
                  <c:v>0.76</c:v>
                </c:pt>
                <c:pt idx="5">
                  <c:v>0.82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86688408"/>
        <c:axId val="2086685288"/>
      </c:barChart>
      <c:catAx>
        <c:axId val="2086688408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086685288"/>
        <c:crosses val="autoZero"/>
        <c:auto val="1"/>
        <c:lblAlgn val="ctr"/>
        <c:lblOffset val="20"/>
        <c:noMultiLvlLbl val="0"/>
      </c:catAx>
      <c:valAx>
        <c:axId val="208668528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0866884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CBBA6-C350-5C44-93DB-797ED3DCDA28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EF9DB2BA-F0A1-3F4A-9FC0-537B736E117A}">
      <dgm:prSet phldrT="[文本]"/>
      <dgm:spPr/>
      <dgm:t>
        <a:bodyPr/>
        <a:lstStyle/>
        <a:p>
          <a:r>
            <a:rPr lang="en-US" altLang="zh-CN" dirty="0" smtClean="0"/>
            <a:t>Correlation plot</a:t>
          </a:r>
          <a:endParaRPr lang="zh-CN" altLang="en-US" dirty="0"/>
        </a:p>
      </dgm:t>
    </dgm:pt>
    <dgm:pt modelId="{D7973C4E-354B-F544-97D7-30C672C45B10}" type="parTrans" cxnId="{C85781BF-7771-F34A-828C-1CD1EE2A5EE3}">
      <dgm:prSet/>
      <dgm:spPr/>
      <dgm:t>
        <a:bodyPr/>
        <a:lstStyle/>
        <a:p>
          <a:endParaRPr lang="zh-CN" altLang="en-US"/>
        </a:p>
      </dgm:t>
    </dgm:pt>
    <dgm:pt modelId="{0FD82F30-4502-F54B-935F-A074446BCB34}" type="sibTrans" cxnId="{C85781BF-7771-F34A-828C-1CD1EE2A5EE3}">
      <dgm:prSet/>
      <dgm:spPr/>
      <dgm:t>
        <a:bodyPr/>
        <a:lstStyle/>
        <a:p>
          <a:endParaRPr lang="zh-CN" altLang="en-US"/>
        </a:p>
      </dgm:t>
    </dgm:pt>
    <dgm:pt modelId="{C445CF14-3A6A-854F-B693-0AA6605ABA57}">
      <dgm:prSet phldrT="[文本]"/>
      <dgm:spPr/>
      <dgm:t>
        <a:bodyPr/>
        <a:lstStyle/>
        <a:p>
          <a:r>
            <a:rPr lang="en-US" altLang="zh-CN" dirty="0" smtClean="0"/>
            <a:t>Logistic regression</a:t>
          </a:r>
          <a:endParaRPr lang="zh-CN" altLang="en-US" dirty="0"/>
        </a:p>
      </dgm:t>
    </dgm:pt>
    <dgm:pt modelId="{09746EE0-9EF9-BE4E-9A76-97F9C46C7262}" type="parTrans" cxnId="{DB8BA969-436F-834B-9BD4-CE68060E1B2D}">
      <dgm:prSet/>
      <dgm:spPr/>
      <dgm:t>
        <a:bodyPr/>
        <a:lstStyle/>
        <a:p>
          <a:endParaRPr lang="zh-CN" altLang="en-US"/>
        </a:p>
      </dgm:t>
    </dgm:pt>
    <dgm:pt modelId="{3B12DFB6-C780-5C40-BCA6-4A8029E229ED}" type="sibTrans" cxnId="{DB8BA969-436F-834B-9BD4-CE68060E1B2D}">
      <dgm:prSet/>
      <dgm:spPr/>
      <dgm:t>
        <a:bodyPr/>
        <a:lstStyle/>
        <a:p>
          <a:endParaRPr lang="zh-CN" altLang="en-US"/>
        </a:p>
      </dgm:t>
    </dgm:pt>
    <dgm:pt modelId="{4BD67253-AF83-014E-9D20-DC52B9DE9CD1}">
      <dgm:prSet phldrT="[文本]"/>
      <dgm:spPr/>
      <dgm:t>
        <a:bodyPr/>
        <a:lstStyle/>
        <a:p>
          <a:r>
            <a:rPr lang="en-US" altLang="zh-CN" dirty="0" smtClean="0"/>
            <a:t>Sensitivity analysis</a:t>
          </a:r>
          <a:endParaRPr lang="zh-CN" altLang="en-US" dirty="0"/>
        </a:p>
      </dgm:t>
    </dgm:pt>
    <dgm:pt modelId="{1E344907-7EFE-C74D-92E6-4847AF5D98D3}" type="parTrans" cxnId="{27C2AF9B-8A6F-044F-A01B-DD0AE5DAD440}">
      <dgm:prSet/>
      <dgm:spPr/>
      <dgm:t>
        <a:bodyPr/>
        <a:lstStyle/>
        <a:p>
          <a:endParaRPr lang="zh-CN" altLang="en-US"/>
        </a:p>
      </dgm:t>
    </dgm:pt>
    <dgm:pt modelId="{99BE8691-8681-9746-A74F-CEF56527D90C}" type="sibTrans" cxnId="{27C2AF9B-8A6F-044F-A01B-DD0AE5DAD440}">
      <dgm:prSet/>
      <dgm:spPr/>
      <dgm:t>
        <a:bodyPr/>
        <a:lstStyle/>
        <a:p>
          <a:endParaRPr lang="zh-CN" altLang="en-US"/>
        </a:p>
      </dgm:t>
    </dgm:pt>
    <dgm:pt modelId="{46A0B451-F68A-1447-800A-729E7CE9FC6F}" type="pres">
      <dgm:prSet presAssocID="{39DCBBA6-C350-5C44-93DB-797ED3DCDA28}" presName="CompostProcess" presStyleCnt="0">
        <dgm:presLayoutVars>
          <dgm:dir/>
          <dgm:resizeHandles val="exact"/>
        </dgm:presLayoutVars>
      </dgm:prSet>
      <dgm:spPr/>
    </dgm:pt>
    <dgm:pt modelId="{12D557D1-537E-C145-8CED-2DF259E0D277}" type="pres">
      <dgm:prSet presAssocID="{39DCBBA6-C350-5C44-93DB-797ED3DCDA28}" presName="arrow" presStyleLbl="bgShp" presStyleIdx="0" presStyleCnt="1"/>
      <dgm:spPr/>
    </dgm:pt>
    <dgm:pt modelId="{3A8664A7-0EF1-E941-9497-AAD3270CD9FA}" type="pres">
      <dgm:prSet presAssocID="{39DCBBA6-C350-5C44-93DB-797ED3DCDA28}" presName="linearProcess" presStyleCnt="0"/>
      <dgm:spPr/>
    </dgm:pt>
    <dgm:pt modelId="{F96333E9-AC7F-FD43-9FF9-ABDA5237FA97}" type="pres">
      <dgm:prSet presAssocID="{EF9DB2BA-F0A1-3F4A-9FC0-537B736E117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886EFF-608D-B648-8929-27E8163999D0}" type="pres">
      <dgm:prSet presAssocID="{0FD82F30-4502-F54B-935F-A074446BCB34}" presName="sibTrans" presStyleCnt="0"/>
      <dgm:spPr/>
    </dgm:pt>
    <dgm:pt modelId="{254A2919-5BCD-EE4C-B8BD-0ACA34BB3929}" type="pres">
      <dgm:prSet presAssocID="{C445CF14-3A6A-854F-B693-0AA6605ABA57}" presName="textNode" presStyleLbl="node1" presStyleIdx="1" presStyleCnt="3">
        <dgm:presLayoutVars>
          <dgm:bulletEnabled val="1"/>
        </dgm:presLayoutVars>
      </dgm:prSet>
      <dgm:spPr/>
    </dgm:pt>
    <dgm:pt modelId="{9427649C-9658-0041-B365-78DD0844C5D5}" type="pres">
      <dgm:prSet presAssocID="{3B12DFB6-C780-5C40-BCA6-4A8029E229ED}" presName="sibTrans" presStyleCnt="0"/>
      <dgm:spPr/>
    </dgm:pt>
    <dgm:pt modelId="{8839E20D-DF02-3E40-8D47-3C04B57C028E}" type="pres">
      <dgm:prSet presAssocID="{4BD67253-AF83-014E-9D20-DC52B9DE9CD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979EBC4-4D38-D647-B0D6-6344CADC08A4}" type="presOf" srcId="{4BD67253-AF83-014E-9D20-DC52B9DE9CD1}" destId="{8839E20D-DF02-3E40-8D47-3C04B57C028E}" srcOrd="0" destOrd="0" presId="urn:microsoft.com/office/officeart/2005/8/layout/hProcess9"/>
    <dgm:cxn modelId="{C85781BF-7771-F34A-828C-1CD1EE2A5EE3}" srcId="{39DCBBA6-C350-5C44-93DB-797ED3DCDA28}" destId="{EF9DB2BA-F0A1-3F4A-9FC0-537B736E117A}" srcOrd="0" destOrd="0" parTransId="{D7973C4E-354B-F544-97D7-30C672C45B10}" sibTransId="{0FD82F30-4502-F54B-935F-A074446BCB34}"/>
    <dgm:cxn modelId="{27C2AF9B-8A6F-044F-A01B-DD0AE5DAD440}" srcId="{39DCBBA6-C350-5C44-93DB-797ED3DCDA28}" destId="{4BD67253-AF83-014E-9D20-DC52B9DE9CD1}" srcOrd="2" destOrd="0" parTransId="{1E344907-7EFE-C74D-92E6-4847AF5D98D3}" sibTransId="{99BE8691-8681-9746-A74F-CEF56527D90C}"/>
    <dgm:cxn modelId="{DB8BA969-436F-834B-9BD4-CE68060E1B2D}" srcId="{39DCBBA6-C350-5C44-93DB-797ED3DCDA28}" destId="{C445CF14-3A6A-854F-B693-0AA6605ABA57}" srcOrd="1" destOrd="0" parTransId="{09746EE0-9EF9-BE4E-9A76-97F9C46C7262}" sibTransId="{3B12DFB6-C780-5C40-BCA6-4A8029E229ED}"/>
    <dgm:cxn modelId="{298C165D-DCFA-084E-ADB3-24DD35DCC283}" type="presOf" srcId="{C445CF14-3A6A-854F-B693-0AA6605ABA57}" destId="{254A2919-5BCD-EE4C-B8BD-0ACA34BB3929}" srcOrd="0" destOrd="0" presId="urn:microsoft.com/office/officeart/2005/8/layout/hProcess9"/>
    <dgm:cxn modelId="{B38B328E-2F39-CE45-9DD8-C420E98CDE86}" type="presOf" srcId="{39DCBBA6-C350-5C44-93DB-797ED3DCDA28}" destId="{46A0B451-F68A-1447-800A-729E7CE9FC6F}" srcOrd="0" destOrd="0" presId="urn:microsoft.com/office/officeart/2005/8/layout/hProcess9"/>
    <dgm:cxn modelId="{184AFE7F-53D1-A84E-B383-F8EED5DAB67B}" type="presOf" srcId="{EF9DB2BA-F0A1-3F4A-9FC0-537B736E117A}" destId="{F96333E9-AC7F-FD43-9FF9-ABDA5237FA97}" srcOrd="0" destOrd="0" presId="urn:microsoft.com/office/officeart/2005/8/layout/hProcess9"/>
    <dgm:cxn modelId="{AA6EB175-6C58-9E45-BE2A-3297F12DAF13}" type="presParOf" srcId="{46A0B451-F68A-1447-800A-729E7CE9FC6F}" destId="{12D557D1-537E-C145-8CED-2DF259E0D277}" srcOrd="0" destOrd="0" presId="urn:microsoft.com/office/officeart/2005/8/layout/hProcess9"/>
    <dgm:cxn modelId="{E8C273B8-E6AA-954B-99A3-D81B5621CB0A}" type="presParOf" srcId="{46A0B451-F68A-1447-800A-729E7CE9FC6F}" destId="{3A8664A7-0EF1-E941-9497-AAD3270CD9FA}" srcOrd="1" destOrd="0" presId="urn:microsoft.com/office/officeart/2005/8/layout/hProcess9"/>
    <dgm:cxn modelId="{61147803-5A54-AD46-AC02-4D1E62243395}" type="presParOf" srcId="{3A8664A7-0EF1-E941-9497-AAD3270CD9FA}" destId="{F96333E9-AC7F-FD43-9FF9-ABDA5237FA97}" srcOrd="0" destOrd="0" presId="urn:microsoft.com/office/officeart/2005/8/layout/hProcess9"/>
    <dgm:cxn modelId="{C69C2A46-4C9C-7F40-A47F-5A51AB989174}" type="presParOf" srcId="{3A8664A7-0EF1-E941-9497-AAD3270CD9FA}" destId="{6E886EFF-608D-B648-8929-27E8163999D0}" srcOrd="1" destOrd="0" presId="urn:microsoft.com/office/officeart/2005/8/layout/hProcess9"/>
    <dgm:cxn modelId="{521DCD67-4409-4748-9ED8-647AC5860F27}" type="presParOf" srcId="{3A8664A7-0EF1-E941-9497-AAD3270CD9FA}" destId="{254A2919-5BCD-EE4C-B8BD-0ACA34BB3929}" srcOrd="2" destOrd="0" presId="urn:microsoft.com/office/officeart/2005/8/layout/hProcess9"/>
    <dgm:cxn modelId="{30302F92-D66E-344C-8C87-13A34D5B2B38}" type="presParOf" srcId="{3A8664A7-0EF1-E941-9497-AAD3270CD9FA}" destId="{9427649C-9658-0041-B365-78DD0844C5D5}" srcOrd="3" destOrd="0" presId="urn:microsoft.com/office/officeart/2005/8/layout/hProcess9"/>
    <dgm:cxn modelId="{5B640D1B-CDB2-744B-8A0D-6B1FCC6063C0}" type="presParOf" srcId="{3A8664A7-0EF1-E941-9497-AAD3270CD9FA}" destId="{8839E20D-DF02-3E40-8D47-3C04B57C028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557D1-537E-C145-8CED-2DF259E0D277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6333E9-AC7F-FD43-9FF9-ABDA5237FA97}">
      <dsp:nvSpPr>
        <dsp:cNvPr id="0" name=""/>
        <dsp:cNvSpPr/>
      </dsp:nvSpPr>
      <dsp:spPr>
        <a:xfrm>
          <a:off x="6548" y="1219199"/>
          <a:ext cx="196215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Correlation plot</a:t>
          </a:r>
          <a:endParaRPr lang="zh-CN" altLang="en-US" sz="2700" kern="1200" dirty="0"/>
        </a:p>
      </dsp:txBody>
      <dsp:txXfrm>
        <a:off x="85903" y="1298554"/>
        <a:ext cx="1803440" cy="1466890"/>
      </dsp:txXfrm>
    </dsp:sp>
    <dsp:sp modelId="{254A2919-5BCD-EE4C-B8BD-0ACA34BB3929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Logistic regression</a:t>
          </a:r>
          <a:endParaRPr lang="zh-CN" altLang="en-US" sz="2700" kern="1200" dirty="0"/>
        </a:p>
      </dsp:txBody>
      <dsp:txXfrm>
        <a:off x="2146280" y="1298554"/>
        <a:ext cx="1803440" cy="1466890"/>
      </dsp:txXfrm>
    </dsp:sp>
    <dsp:sp modelId="{8839E20D-DF02-3E40-8D47-3C04B57C028E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Sensitivity analysis</a:t>
          </a:r>
          <a:endParaRPr lang="zh-CN" altLang="en-US" sz="2700" kern="1200" dirty="0"/>
        </a:p>
      </dsp:txBody>
      <dsp:txXfrm>
        <a:off x="4206656" y="1298554"/>
        <a:ext cx="180344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39F0-67F7-47CA-98D5-0127F7C14ECB}" type="datetimeFigureOut">
              <a:rPr lang="de-DE" smtClean="0"/>
              <a:t>12/7/16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595F-8E4E-4171-A522-0BBDA941FA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24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C9874-DE1E-48CB-A603-4C70CD126593}" type="datetimeFigureOut">
              <a:rPr lang="de-DE" smtClean="0"/>
              <a:pPr/>
              <a:t>12/7/16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EB38-DA38-4F43-AFB8-94FE45CA586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4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14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15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17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18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r>
              <a:rPr lang="en-US" noProof="1" smtClean="0">
                <a:cs typeface="Arial" pitchFamily="34" charset="0"/>
              </a:rPr>
              <a:t>1.Perfect separation</a:t>
            </a:r>
          </a:p>
          <a:p>
            <a:pPr eaLnBrk="1" hangingPunct="1"/>
            <a:r>
              <a:rPr lang="en-US" noProof="1" smtClean="0">
                <a:cs typeface="Arial" pitchFamily="34" charset="0"/>
              </a:rPr>
              <a:t>2.</a:t>
            </a:r>
            <a:r>
              <a:rPr lang="en-US" baseline="0" noProof="1" smtClean="0">
                <a:cs typeface="Arial" pitchFamily="34" charset="0"/>
              </a:rPr>
              <a:t> Always the same. Meaning not much deviance</a:t>
            </a:r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19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20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21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22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23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5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6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7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8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9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10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11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13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1" y="0"/>
            <a:ext cx="9143998" cy="5803200"/>
          </a:xfrm>
          <a:prstGeom prst="rect">
            <a:avLst/>
          </a:prstGeom>
          <a:solidFill>
            <a:srgbClr val="292929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de-DE" sz="1900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783384" y="1"/>
            <a:ext cx="7577234" cy="374144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80000"/>
              </a:lnSpc>
              <a:defRPr sz="8800" b="0" cap="all">
                <a:solidFill>
                  <a:srgbClr val="FFFFFF"/>
                </a:solidFill>
                <a:latin typeface="Bebas Neue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"/>
          </p:nvPr>
        </p:nvSpPr>
        <p:spPr>
          <a:xfrm>
            <a:off x="783384" y="3741442"/>
            <a:ext cx="7577234" cy="2061759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lnSpc>
                <a:spcPct val="80000"/>
              </a:lnSpc>
              <a:buNone/>
              <a:defRPr sz="4400">
                <a:solidFill>
                  <a:srgbClr val="B2B2B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637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415584" y="410830"/>
            <a:ext cx="8322913" cy="1073122"/>
          </a:xfrm>
          <a:prstGeom prst="rect">
            <a:avLst/>
          </a:prstGeom>
        </p:spPr>
        <p:txBody>
          <a:bodyPr lIns="0"/>
          <a:lstStyle>
            <a:lvl1pPr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2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5583" y="942478"/>
            <a:ext cx="8322755" cy="541474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>
                <a:solidFill>
                  <a:srgbClr val="7F7F7F"/>
                </a:solidFill>
              </a:defRPr>
            </a:lvl1pPr>
          </a:lstStyle>
          <a:p>
            <a:r>
              <a:rPr lang="en-US" noProof="1" smtClean="0">
                <a:latin typeface="Calibri Light" panose="020F0302020204030204" pitchFamily="34" charset="0"/>
              </a:rPr>
              <a:t>Enter your subheadline here</a:t>
            </a:r>
            <a:endParaRPr lang="en-US" noProof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15584" y="410830"/>
            <a:ext cx="8322913" cy="1073122"/>
          </a:xfrm>
          <a:prstGeom prst="rect">
            <a:avLst/>
          </a:prstGeom>
        </p:spPr>
        <p:txBody>
          <a:bodyPr lIns="0"/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5583" y="942478"/>
            <a:ext cx="8322755" cy="541474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>
                <a:solidFill>
                  <a:srgbClr val="7F7F7F"/>
                </a:solidFill>
              </a:defRPr>
            </a:lvl1pPr>
          </a:lstStyle>
          <a:p>
            <a:r>
              <a:rPr lang="en-US" noProof="1" smtClean="0">
                <a:latin typeface="Calibri Light" panose="020F0302020204030204" pitchFamily="34" charset="0"/>
              </a:rPr>
              <a:t>Enter your subheadline here</a:t>
            </a:r>
            <a:endParaRPr lang="en-US" noProof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4D4D4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15584" y="410830"/>
            <a:ext cx="8322913" cy="1073122"/>
          </a:xfrm>
          <a:prstGeom prst="rect">
            <a:avLst/>
          </a:prstGeom>
        </p:spPr>
        <p:txBody>
          <a:bodyPr lIns="0"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5583" y="942478"/>
            <a:ext cx="8322755" cy="541474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</a:lstStyle>
          <a:p>
            <a:r>
              <a:rPr lang="en-US" noProof="1" smtClean="0">
                <a:latin typeface="Calibri Light" panose="020F0302020204030204" pitchFamily="34" charset="0"/>
              </a:rPr>
              <a:t>Enter your subheadline here</a:t>
            </a:r>
            <a:endParaRPr lang="en-US" noProof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2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26CC-E1C3-4738-BF04-68594B3D562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6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1" r:id="rId2"/>
    <p:sldLayoutId id="2147483757" r:id="rId3"/>
    <p:sldLayoutId id="2147483756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.png"/><Relationship Id="rId5" Type="http://schemas.openxmlformats.org/officeDocument/2006/relationships/chart" Target="../charts/chart4.xml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.png"/><Relationship Id="rId5" Type="http://schemas.openxmlformats.org/officeDocument/2006/relationships/package" Target="../embeddings/Microsoft_Excel____5.xlsx"/><Relationship Id="rId6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6" Type="http://schemas.openxmlformats.org/officeDocument/2006/relationships/image" Target="../media/image1.png"/><Relationship Id="rId7" Type="http://schemas.openxmlformats.org/officeDocument/2006/relationships/chart" Target="../charts/chart1.xml"/><Relationship Id="rId8" Type="http://schemas.openxmlformats.org/officeDocument/2006/relationships/chart" Target="../charts/chart2.xml"/><Relationship Id="rId9" Type="http://schemas.openxmlformats.org/officeDocument/2006/relationships/chart" Target="../charts/chart3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Lending Club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Get a Loan &amp; </a:t>
            </a:r>
          </a:p>
          <a:p>
            <a:r>
              <a:rPr lang="en-US" dirty="0" smtClean="0"/>
              <a:t>Tips to Lessen Default Rates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842" y="6032310"/>
            <a:ext cx="492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Tianhong</a:t>
            </a:r>
            <a:r>
              <a:rPr lang="en-US" dirty="0" smtClean="0"/>
              <a:t> Ding &amp; William Raikes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8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Regression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45296"/>
              </p:ext>
            </p:extLst>
          </p:nvPr>
        </p:nvGraphicFramePr>
        <p:xfrm>
          <a:off x="207788" y="1596789"/>
          <a:ext cx="8530709" cy="393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513"/>
                <a:gridCol w="2403732"/>
                <a:gridCol w="2403732"/>
                <a:gridCol w="2403732"/>
              </a:tblGrid>
              <a:tr h="43672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DTI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Loan Amount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Interaction (DTI * LA)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326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Coefficient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326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 95%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CI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326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P-value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40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Interpretation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9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Regression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74971" y="1750581"/>
            <a:ext cx="7832050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MONTH</a:t>
            </a:r>
          </a:p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EMPLOYMENT LENGTH</a:t>
            </a:r>
          </a:p>
        </p:txBody>
      </p:sp>
    </p:spTree>
    <p:extLst>
      <p:ext uri="{BB962C8B-B14F-4D97-AF65-F5344CB8AC3E}">
        <p14:creationId xmlns:p14="http://schemas.microsoft.com/office/powerpoint/2010/main" val="3313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4067033"/>
            <a:ext cx="9144000" cy="1101815"/>
          </a:xfrm>
          <a:solidFill>
            <a:srgbClr val="595959"/>
          </a:solidFill>
        </p:spPr>
        <p:txBody>
          <a:bodyPr anchor="ctr"/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    How to Get a Loan: Prediction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Prediction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16631" y="1604702"/>
            <a:ext cx="3345436" cy="498951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Show </a:t>
            </a:r>
            <a:r>
              <a:rPr lang="en-US" altLang="en-US" sz="2000" dirty="0"/>
              <a:t>ROC prediction rates for different models; select best model</a:t>
            </a:r>
            <a:r>
              <a:rPr lang="en-US" altLang="en-US" sz="2000" dirty="0" smtClean="0"/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err="1" smtClean="0"/>
              <a:t>Fdafd</a:t>
            </a:r>
            <a:endParaRPr lang="en-US" altLang="en-US" sz="20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err="1" smtClean="0"/>
              <a:t>Fdsafdas</a:t>
            </a:r>
            <a:endParaRPr lang="en-US" altLang="en-US" sz="20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err="1" smtClean="0"/>
              <a:t>Fdsafdsa</a:t>
            </a:r>
            <a:endParaRPr lang="en-US" altLang="en-US" sz="20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err="1" smtClean="0"/>
              <a:t>Fdafdsa</a:t>
            </a:r>
            <a:endParaRPr lang="en-US" altLang="en-US" sz="20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graphicFrame>
        <p:nvGraphicFramePr>
          <p:cNvPr id="7" name="_color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1164719"/>
              </p:ext>
            </p:extLst>
          </p:nvPr>
        </p:nvGraphicFramePr>
        <p:xfrm>
          <a:off x="5581933" y="1325734"/>
          <a:ext cx="3275557" cy="458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65302" y="619312"/>
            <a:ext cx="352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 Fold Cross-Validated ROC Metric </a:t>
            </a:r>
            <a:r>
              <a:rPr lang="en-US" dirty="0"/>
              <a:t>(</a:t>
            </a:r>
            <a:r>
              <a:rPr lang="en-US" dirty="0" smtClean="0"/>
              <a:t>Mean)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82971"/>
              </p:ext>
            </p:extLst>
          </p:nvPr>
        </p:nvGraphicFramePr>
        <p:xfrm>
          <a:off x="3869763" y="1446379"/>
          <a:ext cx="1513651" cy="4217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651"/>
              </a:tblGrid>
              <a:tr h="714277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Logistic Regression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1592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Random Forests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8391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Linear Discriminant Analysis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1592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Generalized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</a:rPr>
                        <a:t> Additive Model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1592"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5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Prediction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03239" y="1768475"/>
            <a:ext cx="5897562" cy="498951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Assumption: Inference from Logistic carries over to “Black Box” predictive models</a:t>
            </a:r>
            <a:r>
              <a:rPr lang="en-US" altLang="en-US" dirty="0" smtClean="0"/>
              <a:t>. Use Some Comparisons – Simulations Perhaps</a:t>
            </a:r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conclusion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03239" y="1768475"/>
            <a:ext cx="5897562" cy="498951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Any implications / limitations?</a:t>
            </a:r>
          </a:p>
          <a:p>
            <a:pPr marL="8890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Confounders</a:t>
            </a:r>
          </a:p>
          <a:p>
            <a:pPr marL="8890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Time Series</a:t>
            </a:r>
          </a:p>
          <a:p>
            <a:pPr marL="8890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Prediction &amp; Inference Comparisons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How does one get a loan?</a:t>
            </a:r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2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lessen defaults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4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Data Descriptions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Lessen Defaults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115953"/>
              </p:ext>
            </p:extLst>
          </p:nvPr>
        </p:nvGraphicFramePr>
        <p:xfrm>
          <a:off x="908050" y="1483952"/>
          <a:ext cx="52959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工作表" r:id="rId5" imgW="5295900" imgH="4991100" progId="Excel.Sheet.12">
                  <p:embed/>
                </p:oleObj>
              </mc:Choice>
              <mc:Fallback>
                <p:oleObj name="工作表" r:id="rId5" imgW="5295900" imgH="4991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8050" y="1483952"/>
                        <a:ext cx="5295900" cy="499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Exploratory Data analysis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Lessen Defaults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pic>
        <p:nvPicPr>
          <p:cNvPr id="3" name="图片 2" descr="histo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4" y="1498591"/>
            <a:ext cx="4021237" cy="4381920"/>
          </a:xfrm>
          <a:prstGeom prst="rect">
            <a:avLst/>
          </a:prstGeom>
        </p:spPr>
      </p:pic>
      <p:pic>
        <p:nvPicPr>
          <p:cNvPr id="5" name="图片 4" descr="boxplottilt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71" y="1483952"/>
            <a:ext cx="4200401" cy="4577154"/>
          </a:xfrm>
          <a:prstGeom prst="rect">
            <a:avLst/>
          </a:prstGeom>
        </p:spPr>
      </p:pic>
      <p:sp>
        <p:nvSpPr>
          <p:cNvPr id="8" name="爆炸形 1 7"/>
          <p:cNvSpPr/>
          <p:nvPr/>
        </p:nvSpPr>
        <p:spPr>
          <a:xfrm>
            <a:off x="6646091" y="4214949"/>
            <a:ext cx="822960" cy="82296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爆炸形 1 8"/>
          <p:cNvSpPr/>
          <p:nvPr/>
        </p:nvSpPr>
        <p:spPr>
          <a:xfrm>
            <a:off x="4293326" y="2763520"/>
            <a:ext cx="822960" cy="82296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2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Regression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Lessen Defaults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1205711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45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2457" y="0"/>
            <a:ext cx="3196530" cy="6877050"/>
          </a:xfrm>
          <a:prstGeom prst="rect">
            <a:avLst/>
          </a:prstGeom>
          <a:solidFill>
            <a:srgbClr val="595959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800000" rIns="180000" bIns="0" rtlCol="0" anchor="t"/>
          <a:lstStyle/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FFFFFF"/>
                </a:solidFill>
                <a:latin typeface="Bebas Neue" panose="020B0506020202020201" pitchFamily="34" charset="0"/>
              </a:rPr>
              <a:t>What is the lending Club?</a:t>
            </a:r>
            <a:endParaRPr lang="en-US" sz="1600" dirty="0" smtClean="0">
              <a:solidFill>
                <a:srgbClr val="FFFFFF"/>
              </a:solidFill>
              <a:latin typeface="Calibri Light" panose="020F03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  <a:latin typeface="Calibri Light" panose="020F03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sz="1600" i="1" dirty="0"/>
              <a:t>“Lending Club’s platform has the potential to profoundly transform traditional banking over the next decade.” </a:t>
            </a:r>
            <a:endParaRPr lang="en-US" altLang="en-US" sz="1600" i="1" dirty="0" smtClean="0"/>
          </a:p>
          <a:p>
            <a:pPr algn="ctr">
              <a:lnSpc>
                <a:spcPct val="90000"/>
              </a:lnSpc>
            </a:pPr>
            <a:endParaRPr lang="en-US" altLang="en-US" sz="1600" dirty="0" smtClean="0"/>
          </a:p>
          <a:p>
            <a:pPr>
              <a:lnSpc>
                <a:spcPct val="90000"/>
              </a:lnSpc>
            </a:pPr>
            <a:r>
              <a:rPr lang="en-US" altLang="en-US" sz="1600" dirty="0" smtClean="0"/>
              <a:t>- Larry Summers, Former US Treasury Secretary</a:t>
            </a:r>
          </a:p>
          <a:p>
            <a:pPr marL="285750" indent="-285750" algn="ctr">
              <a:lnSpc>
                <a:spcPct val="90000"/>
              </a:lnSpc>
              <a:buFontTx/>
              <a:buChar char="-"/>
            </a:pPr>
            <a:endParaRPr lang="en-US" altLang="en-US" sz="1600" dirty="0"/>
          </a:p>
          <a:p>
            <a:pPr algn="ctr">
              <a:lnSpc>
                <a:spcPct val="90000"/>
              </a:lnSpc>
            </a:pPr>
            <a:r>
              <a:rPr lang="en-US" sz="1600" i="1" dirty="0" smtClean="0"/>
              <a:t>“The </a:t>
            </a:r>
            <a:r>
              <a:rPr lang="en-US" sz="1600" i="1" dirty="0"/>
              <a:t>math pitch involves the increased efficiency of cutting out the banks, allowing relatively lower rates for borrowers and good returns for lenders</a:t>
            </a:r>
            <a:r>
              <a:rPr lang="en-US" sz="1600" i="1" dirty="0" smtClean="0"/>
              <a:t>.”</a:t>
            </a:r>
            <a:endParaRPr lang="en-US" altLang="en-US" sz="1600" i="1" dirty="0"/>
          </a:p>
          <a:p>
            <a:pPr>
              <a:lnSpc>
                <a:spcPct val="90000"/>
              </a:lnSpc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</a:rPr>
              <a:t>- New York Times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392457" y="-13650"/>
            <a:ext cx="3196530" cy="1419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079" y="518610"/>
            <a:ext cx="503602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413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1400" dirty="0"/>
              <a:t>Founded in 2006, LC is a US peer-to-peer lending company, headquartered in San Francisco, California. It was the first peer-to-peer lender to register its offerings as securities with the Securities and Exchange Commission (SEC), and to offer loan trading on a secondary market</a:t>
            </a:r>
            <a:r>
              <a:rPr lang="en-US" altLang="en-US" sz="1400" dirty="0" smtClean="0"/>
              <a:t>.</a:t>
            </a:r>
          </a:p>
          <a:p>
            <a:pPr marL="285750" indent="-285750">
              <a:spcAft>
                <a:spcPts val="1413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The </a:t>
            </a:r>
            <a:r>
              <a:rPr lang="en-US" altLang="en-US" sz="1400" dirty="0"/>
              <a:t>world’s largest online credit marketplace, facilitating personal loans, business loans, and financing for elective medical procedures.</a:t>
            </a:r>
          </a:p>
          <a:p>
            <a:pPr marL="285750" indent="-285750">
              <a:spcAft>
                <a:spcPts val="1413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1400" dirty="0"/>
              <a:t>Loans funded to date: $22,659,522,884; Loans funded last quarter $1,972,033,973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94079" y="3782708"/>
            <a:ext cx="50360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400" dirty="0"/>
              <a:t>HOW IT WORKS: </a:t>
            </a:r>
            <a:r>
              <a:rPr lang="en-US" altLang="en-US" sz="1400" dirty="0" smtClean="0"/>
              <a:t> </a:t>
            </a:r>
            <a:endParaRPr lang="en-US" altLang="en-US" sz="14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400" dirty="0"/>
              <a:t>“Customers interested in a loan complete a simple application at LendingClub.com”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400" dirty="0"/>
              <a:t>“We leverage online data and technology to quickly assess risk, determine a credit rating and assign appropriate interest rates. Qualified applicants receive offers in just minutes and can evaluate loan options with no impact to their credit score”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400" dirty="0"/>
              <a:t>“Investors ranging from individuals to institutions select loans in which to invest and can earn monthly returns”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527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Regression</a:t>
            </a:r>
            <a:endParaRPr lang="en-US" dirty="0"/>
          </a:p>
        </p:txBody>
      </p:sp>
      <p:pic>
        <p:nvPicPr>
          <p:cNvPr id="3" name="图片 2" descr="corplo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1130" y="1483952"/>
            <a:ext cx="7209072" cy="443098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Lessen Defaults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21414" y="1610880"/>
            <a:ext cx="830857" cy="752528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45946" y="3327585"/>
            <a:ext cx="964229" cy="94066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79342" y="1822529"/>
            <a:ext cx="234001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Only leave one of the highly correlated variables because we need to make sure predictor variables are independent.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60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Regression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Lessen Defaults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9934" y="1978925"/>
            <a:ext cx="380772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err="1" smtClean="0"/>
              <a:t>StepAIC</a:t>
            </a:r>
            <a:r>
              <a:rPr lang="en-US" altLang="en-US" dirty="0" smtClean="0"/>
              <a:t> to choose variables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VIF()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Outliers analysis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Fit Test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ROC</a:t>
            </a:r>
            <a:endParaRPr lang="en-US" altLang="en-US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3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Regression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Lessen Defaults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9934" y="1978925"/>
            <a:ext cx="3807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Residual analysis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Coefficients explanations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What can Lending Club do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Regression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Lessen Defaults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9934" y="1978925"/>
            <a:ext cx="380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Limitation of the model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3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5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4067033"/>
            <a:ext cx="9144000" cy="1101815"/>
          </a:xfrm>
          <a:solidFill>
            <a:srgbClr val="595959"/>
          </a:solidFill>
        </p:spPr>
        <p:txBody>
          <a:bodyPr anchor="ctr"/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    How to Get a Loan: Inference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Data Descriptions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07748"/>
              </p:ext>
            </p:extLst>
          </p:nvPr>
        </p:nvGraphicFramePr>
        <p:xfrm>
          <a:off x="415583" y="1483952"/>
          <a:ext cx="830238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893"/>
                <a:gridCol w="4816035"/>
                <a:gridCol w="2074461"/>
              </a:tblGrid>
              <a:tr h="26802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Notes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Loan Amount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Amount Requested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(and Granted) by Borrower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Full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Amounts are Usually Granted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 Date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Date of Application or Loan Granted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~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7 Days Difference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Debt-to-Income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Ratio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Monthly Debt Payments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/ Monthly Income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Excludes Mortgage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Employment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Employment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Length in Years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Status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Grant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ed a Loan or Rejected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Outcome Variable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Zip Code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Zip Code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Exploratory Data analysis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740" y="1552271"/>
            <a:ext cx="1760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Loan Amount</a:t>
            </a:r>
            <a:endParaRPr lang="en-US" sz="2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455159" y="1552271"/>
            <a:ext cx="1760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DTI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41578" y="1552271"/>
            <a:ext cx="203288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Interaction </a:t>
            </a:r>
          </a:p>
          <a:p>
            <a:pPr algn="ctr"/>
            <a:r>
              <a:rPr lang="en-US" sz="1500" dirty="0" smtClean="0"/>
              <a:t>(DTI x Loan Amount)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2715904" y="3138985"/>
            <a:ext cx="27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Exploratory Data analysis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188" y="1361199"/>
            <a:ext cx="286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Employment Length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21688" y="1361199"/>
            <a:ext cx="203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Month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33558" y="1361199"/>
            <a:ext cx="203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Year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graphicFrame>
        <p:nvGraphicFramePr>
          <p:cNvPr id="13" name="_color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258223"/>
              </p:ext>
            </p:extLst>
          </p:nvPr>
        </p:nvGraphicFramePr>
        <p:xfrm>
          <a:off x="1382906" y="1817723"/>
          <a:ext cx="2695165" cy="458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76294"/>
              </p:ext>
            </p:extLst>
          </p:nvPr>
        </p:nvGraphicFramePr>
        <p:xfrm>
          <a:off x="407718" y="1817725"/>
          <a:ext cx="984356" cy="458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356"/>
              </a:tblGrid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&lt; 1 year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</a:rPr>
                        <a:t> year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3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4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5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6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7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8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9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10+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_color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3627479"/>
              </p:ext>
            </p:extLst>
          </p:nvPr>
        </p:nvGraphicFramePr>
        <p:xfrm>
          <a:off x="4453688" y="1836220"/>
          <a:ext cx="2695165" cy="458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95317"/>
              </p:ext>
            </p:extLst>
          </p:nvPr>
        </p:nvGraphicFramePr>
        <p:xfrm>
          <a:off x="3464852" y="1836222"/>
          <a:ext cx="984356" cy="456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356"/>
              </a:tblGrid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Jan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Feb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March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April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May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June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July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Aug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Sept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Oct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Nov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Dec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_color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22167558"/>
              </p:ext>
            </p:extLst>
          </p:nvPr>
        </p:nvGraphicFramePr>
        <p:xfrm>
          <a:off x="7366243" y="1845197"/>
          <a:ext cx="2695165" cy="4167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58637"/>
              </p:ext>
            </p:extLst>
          </p:nvPr>
        </p:nvGraphicFramePr>
        <p:xfrm>
          <a:off x="6391055" y="1845199"/>
          <a:ext cx="984356" cy="416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356"/>
              </a:tblGrid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2007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2008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2009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2010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2011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2012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2013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2014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2015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2016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6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Exploratory Data analysis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836" y="1552271"/>
            <a:ext cx="5513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FICO Score (A Confounder)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8666" y="3603852"/>
            <a:ext cx="27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Regression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74971" y="1750581"/>
            <a:ext cx="7832050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Quasi-Perfection Separation</a:t>
            </a:r>
          </a:p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Model Transformation (LOG OR REMOVAL; DO NOT HAVE LOANS GREATER THAN X)</a:t>
            </a:r>
          </a:p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AIC</a:t>
            </a:r>
          </a:p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972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Regression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74971" y="1750581"/>
            <a:ext cx="7832050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Quasi-Perfection Separation</a:t>
            </a:r>
          </a:p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Model Transformation (LOG OR REMOVAL; DO NOT HAVE LOANS GREATER THAN X)</a:t>
            </a:r>
          </a:p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AIC</a:t>
            </a:r>
          </a:p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Check Residuals and Diagnostics</a:t>
            </a:r>
          </a:p>
        </p:txBody>
      </p:sp>
    </p:spTree>
    <p:extLst>
      <p:ext uri="{BB962C8B-B14F-4D97-AF65-F5344CB8AC3E}">
        <p14:creationId xmlns:p14="http://schemas.microsoft.com/office/powerpoint/2010/main" val="8639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heme/theme1.xml><?xml version="1.0" encoding="utf-8"?>
<a:theme xmlns:a="http://schemas.openxmlformats.org/drawingml/2006/main" name="Office Theme">
  <a:themeElements>
    <a:clrScheme name="Benutzerdefiniert 12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2890C4"/>
      </a:accent1>
      <a:accent2>
        <a:srgbClr val="6B9B1A"/>
      </a:accent2>
      <a:accent3>
        <a:srgbClr val="FB9B03"/>
      </a:accent3>
      <a:accent4>
        <a:srgbClr val="FBBE09"/>
      </a:accent4>
      <a:accent5>
        <a:srgbClr val="7E4E96"/>
      </a:accent5>
      <a:accent6>
        <a:srgbClr val="C00000"/>
      </a:accent6>
      <a:hlink>
        <a:srgbClr val="C00000"/>
      </a:hlink>
      <a:folHlink>
        <a:srgbClr val="000000"/>
      </a:folHlink>
    </a:clrScheme>
    <a:fontScheme name="Benutzerdefiniert 2">
      <a:majorFont>
        <a:latin typeface="Bebas Neue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Words>815</Words>
  <Application>Microsoft Macintosh PowerPoint</Application>
  <PresentationFormat>全屏显示(4:3)</PresentationFormat>
  <Paragraphs>230</Paragraphs>
  <Slides>25</Slides>
  <Notes>18</Notes>
  <HiddenSlides>0</HiddenSlides>
  <MMClips>0</MMClips>
  <ScaleCrop>false</ScaleCrop>
  <HeadingPairs>
    <vt:vector size="8" baseType="variant">
      <vt:variant>
        <vt:lpstr>使用的字体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Calibri</vt:lpstr>
      <vt:lpstr>Bebas Neue</vt:lpstr>
      <vt:lpstr>Calibri Light</vt:lpstr>
      <vt:lpstr>Office Theme</vt:lpstr>
      <vt:lpstr>Microsoft Excel 工作表</vt:lpstr>
      <vt:lpstr>Lending Club</vt:lpstr>
      <vt:lpstr>PowerPoint 演示文稿</vt:lpstr>
      <vt:lpstr>PowerPoint 演示文稿</vt:lpstr>
      <vt:lpstr>Data Descriptions</vt:lpstr>
      <vt:lpstr>Exploratory Data analysis</vt:lpstr>
      <vt:lpstr>Exploratory Data analysis</vt:lpstr>
      <vt:lpstr>Exploratory Data analysis</vt:lpstr>
      <vt:lpstr>Logistic Regression</vt:lpstr>
      <vt:lpstr>Logistic Regression</vt:lpstr>
      <vt:lpstr>Logistic Regression</vt:lpstr>
      <vt:lpstr>Logistic Regression</vt:lpstr>
      <vt:lpstr>PowerPoint 演示文稿</vt:lpstr>
      <vt:lpstr>Prediction</vt:lpstr>
      <vt:lpstr>Prediction</vt:lpstr>
      <vt:lpstr>conclusion</vt:lpstr>
      <vt:lpstr>How to lessen defaults</vt:lpstr>
      <vt:lpstr>Data Descriptions</vt:lpstr>
      <vt:lpstr>Exploratory Data analysis</vt:lpstr>
      <vt:lpstr>Logistic Regression</vt:lpstr>
      <vt:lpstr>Logistic Regression</vt:lpstr>
      <vt:lpstr>Logistic Regression</vt:lpstr>
      <vt:lpstr>Logistic Regression</vt:lpstr>
      <vt:lpstr>Logistic Regression</vt:lpstr>
      <vt:lpstr>PowerPoint 演示文稿</vt:lpstr>
      <vt:lpstr>PowerPoint 演示文稿</vt:lpstr>
    </vt:vector>
  </TitlesOfParts>
  <Company>Presentationload GmbH</Company>
  <LinksUpToDate>false</LinksUpToDate>
  <SharedDoc>false</SharedDoc>
  <HyperlinkBase>www.presentationload.com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ST001 Flat Design BASICS</dc:title>
  <dc:creator>PresentationLoad</dc:creator>
  <cp:keywords>PresentationLoad</cp:keywords>
  <dc:description>Professional PowerPoint templates for download</dc:description>
  <cp:lastModifiedBy>jack</cp:lastModifiedBy>
  <cp:revision>1321</cp:revision>
  <dcterms:created xsi:type="dcterms:W3CDTF">2010-05-21T10:35:54Z</dcterms:created>
  <dcterms:modified xsi:type="dcterms:W3CDTF">2016-12-08T02:29:54Z</dcterms:modified>
</cp:coreProperties>
</file>