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739" r:id="rId1"/>
  </p:sldMasterIdLst>
  <p:notesMasterIdLst>
    <p:notesMasterId r:id="rId23"/>
  </p:notesMasterIdLst>
  <p:handoutMasterIdLst>
    <p:handoutMasterId r:id="rId24"/>
  </p:handoutMasterIdLst>
  <p:sldIdLst>
    <p:sldId id="606" r:id="rId2"/>
    <p:sldId id="600" r:id="rId3"/>
    <p:sldId id="617" r:id="rId4"/>
    <p:sldId id="611" r:id="rId5"/>
    <p:sldId id="607" r:id="rId6"/>
    <p:sldId id="613" r:id="rId7"/>
    <p:sldId id="612" r:id="rId8"/>
    <p:sldId id="623" r:id="rId9"/>
    <p:sldId id="628" r:id="rId10"/>
    <p:sldId id="627" r:id="rId11"/>
    <p:sldId id="626" r:id="rId12"/>
    <p:sldId id="625" r:id="rId13"/>
    <p:sldId id="622" r:id="rId14"/>
    <p:sldId id="615" r:id="rId15"/>
    <p:sldId id="616" r:id="rId16"/>
    <p:sldId id="618" r:id="rId17"/>
    <p:sldId id="619" r:id="rId18"/>
    <p:sldId id="620" r:id="rId19"/>
    <p:sldId id="621" r:id="rId20"/>
    <p:sldId id="610" r:id="rId21"/>
    <p:sldId id="608" r:id="rId22"/>
  </p:sldIdLst>
  <p:sldSz cx="9144000" cy="6858000" type="screen4x3"/>
  <p:notesSz cx="6669088" cy="9926638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Bebas Neue" panose="020B0506020202020201" charset="0"/>
      <p:regular r:id="rId29"/>
    </p:embeddedFont>
    <p:embeddedFont>
      <p:font typeface="Calibri Light" panose="020F0302020204030204" pitchFamily="34" charset="0"/>
      <p:regular r:id="rId30"/>
      <p:italic r:id="rId31"/>
    </p:embeddedFont>
  </p:embeddedFontLst>
  <p:custDataLst>
    <p:tags r:id="rId3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657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52" userDrawn="1">
          <p15:clr>
            <a:srgbClr val="A4A3A4"/>
          </p15:clr>
        </p15:guide>
        <p15:guide id="4" orient="horz" pos="1185" userDrawn="1">
          <p15:clr>
            <a:srgbClr val="A4A3A4"/>
          </p15:clr>
        </p15:guide>
        <p15:guide id="5" orient="horz">
          <p15:clr>
            <a:srgbClr val="A4A3A4"/>
          </p15:clr>
        </p15:guide>
        <p15:guide id="6">
          <p15:clr>
            <a:srgbClr val="A4A3A4"/>
          </p15:clr>
        </p15:guide>
        <p15:guide id="7" orient="horz" pos="3955">
          <p15:clr>
            <a:srgbClr val="A4A3A4"/>
          </p15:clr>
        </p15:guide>
        <p15:guide id="8" orient="horz" pos="945">
          <p15:clr>
            <a:srgbClr val="A4A3A4"/>
          </p15:clr>
        </p15:guide>
        <p15:guide id="9" pos="246">
          <p15:clr>
            <a:srgbClr val="A4A3A4"/>
          </p15:clr>
        </p15:guide>
        <p15:guide id="10" pos="549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" initials="T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FFFF"/>
    <a:srgbClr val="F2F2F2"/>
    <a:srgbClr val="404040"/>
    <a:srgbClr val="000000"/>
    <a:srgbClr val="262626"/>
    <a:srgbClr val="D9D9D9"/>
    <a:srgbClr val="7F7F7F"/>
    <a:srgbClr val="80808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2" autoAdjust="0"/>
    <p:restoredTop sz="86675" autoAdjust="0"/>
  </p:normalViewPr>
  <p:slideViewPr>
    <p:cSldViewPr snapToGrid="0" snapToObjects="1" showGuides="1">
      <p:cViewPr>
        <p:scale>
          <a:sx n="70" d="100"/>
          <a:sy n="70" d="100"/>
        </p:scale>
        <p:origin x="-1572" y="-9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276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942" y="-90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396701103287927E-4"/>
          <c:y val="7.5400188323917138E-4"/>
          <c:w val="0.49906220954932257"/>
          <c:h val="0.9988410121845883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Description A</c:v>
                </c:pt>
              </c:strCache>
            </c:strRef>
          </c:tx>
          <c:spPr>
            <a:solidFill>
              <a:srgbClr val="0070C0"/>
            </a:solidFill>
            <a:ln w="76200" cap="flat">
              <a:noFill/>
              <a:miter lim="800000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 w="76200" cap="flat">
                <a:noFill/>
                <a:miter lim="800000"/>
              </a:ln>
              <a:effectLst/>
            </c:spPr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  <c:spPr>
              <a:solidFill>
                <a:srgbClr val="0070C0"/>
              </a:solidFill>
              <a:ln w="76200" cap="flat">
                <a:noFill/>
                <a:miter lim="800000"/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23%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45%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53%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71%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76%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tx>
                <c:rich>
                  <a:bodyPr rot="0" vert="horz"/>
                  <a:lstStyle/>
                  <a:p>
                    <a:pPr>
                      <a:defRPr sz="2400" b="0">
                        <a:solidFill>
                          <a:srgbClr val="595959"/>
                        </a:solidFill>
                        <a:latin typeface="+mj-lt"/>
                      </a:defRPr>
                    </a:pPr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82%</a:t>
                    </a:r>
                    <a:endParaRPr lang="en-US" b="1" dirty="0">
                      <a:solidFill>
                        <a:schemeClr val="accent1"/>
                      </a:solidFill>
                      <a:latin typeface="Calibri Light" panose="020F0302020204030204" pitchFamily="34" charset="0"/>
                    </a:endParaRPr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2400" b="0">
                    <a:solidFill>
                      <a:srgbClr val="595959"/>
                    </a:solidFill>
                    <a:latin typeface="+mj-lt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Sheet1!$B$1:$L$1</c:f>
              <c:numCache>
                <c:formatCode>General</c:formatCode>
                <c:ptCount val="11"/>
                <c:pt idx="0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  <c:pt idx="10">
                  <c:v>2025</c:v>
                </c:pt>
              </c:numCache>
            </c:numRef>
          </c:cat>
          <c:val>
            <c:numRef>
              <c:f>Sheet1!$B$2:$L$2</c:f>
              <c:numCache>
                <c:formatCode>0%</c:formatCode>
                <c:ptCount val="11"/>
                <c:pt idx="0">
                  <c:v>0.23</c:v>
                </c:pt>
                <c:pt idx="1">
                  <c:v>0.23</c:v>
                </c:pt>
                <c:pt idx="2">
                  <c:v>0.23</c:v>
                </c:pt>
                <c:pt idx="3">
                  <c:v>0.23</c:v>
                </c:pt>
                <c:pt idx="4">
                  <c:v>0.23</c:v>
                </c:pt>
                <c:pt idx="5">
                  <c:v>0.23</c:v>
                </c:pt>
                <c:pt idx="6">
                  <c:v>0.45</c:v>
                </c:pt>
                <c:pt idx="7">
                  <c:v>0.53</c:v>
                </c:pt>
                <c:pt idx="8">
                  <c:v>0.71</c:v>
                </c:pt>
                <c:pt idx="9">
                  <c:v>0.76</c:v>
                </c:pt>
                <c:pt idx="10">
                  <c:v>0.82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0161408"/>
        <c:axId val="120339456"/>
      </c:barChart>
      <c:catAx>
        <c:axId val="120161408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120339456"/>
        <c:crosses val="autoZero"/>
        <c:auto val="1"/>
        <c:lblAlgn val="ctr"/>
        <c:lblOffset val="20"/>
        <c:noMultiLvlLbl val="0"/>
      </c:catAx>
      <c:valAx>
        <c:axId val="12033945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2016140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396701103287927E-4"/>
          <c:y val="7.5400188323917138E-4"/>
          <c:w val="0.49906220954932257"/>
          <c:h val="0.9988410121845883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Description A</c:v>
                </c:pt>
              </c:strCache>
            </c:strRef>
          </c:tx>
          <c:spPr>
            <a:solidFill>
              <a:srgbClr val="0070C0"/>
            </a:solidFill>
            <a:ln w="76200" cap="flat">
              <a:noFill/>
              <a:miter lim="800000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 w="76200" cap="flat">
                <a:noFill/>
                <a:miter lim="800000"/>
              </a:ln>
              <a:effectLst/>
            </c:spPr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23%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45%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53%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71%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76%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tx>
                <c:rich>
                  <a:bodyPr rot="0" vert="horz"/>
                  <a:lstStyle/>
                  <a:p>
                    <a:pPr>
                      <a:defRPr sz="2400" b="0">
                        <a:solidFill>
                          <a:srgbClr val="595959"/>
                        </a:solidFill>
                        <a:latin typeface="+mj-lt"/>
                      </a:defRPr>
                    </a:pPr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82%</a:t>
                    </a:r>
                    <a:endParaRPr lang="en-US" b="1" dirty="0">
                      <a:solidFill>
                        <a:schemeClr val="accent1"/>
                      </a:solidFill>
                      <a:latin typeface="Calibri Light" panose="020F0302020204030204" pitchFamily="34" charset="0"/>
                    </a:endParaRPr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2400" b="0">
                    <a:solidFill>
                      <a:srgbClr val="595959"/>
                    </a:solidFill>
                    <a:latin typeface="+mj-lt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Sheet1!$B$1:$M$1</c:f>
              <c:numCache>
                <c:formatCode>General</c:formatCode>
                <c:ptCount val="12"/>
                <c:pt idx="0">
                  <c:v>2020</c:v>
                </c:pt>
                <c:pt idx="7">
                  <c:v>2021</c:v>
                </c:pt>
                <c:pt idx="8">
                  <c:v>2022</c:v>
                </c:pt>
                <c:pt idx="9">
                  <c:v>2023</c:v>
                </c:pt>
                <c:pt idx="10">
                  <c:v>2024</c:v>
                </c:pt>
                <c:pt idx="11">
                  <c:v>2025</c:v>
                </c:pt>
              </c:numCache>
            </c:numRef>
          </c:cat>
          <c:val>
            <c:numRef>
              <c:f>Sheet1!$B$2:$M$2</c:f>
              <c:numCache>
                <c:formatCode>0%</c:formatCode>
                <c:ptCount val="12"/>
                <c:pt idx="0">
                  <c:v>0.23</c:v>
                </c:pt>
                <c:pt idx="1">
                  <c:v>0.23</c:v>
                </c:pt>
                <c:pt idx="2">
                  <c:v>0.23</c:v>
                </c:pt>
                <c:pt idx="3">
                  <c:v>0.23</c:v>
                </c:pt>
                <c:pt idx="4">
                  <c:v>0.23</c:v>
                </c:pt>
                <c:pt idx="5">
                  <c:v>0.23</c:v>
                </c:pt>
                <c:pt idx="6">
                  <c:v>0.23</c:v>
                </c:pt>
                <c:pt idx="7">
                  <c:v>0.45</c:v>
                </c:pt>
                <c:pt idx="8">
                  <c:v>0.53</c:v>
                </c:pt>
                <c:pt idx="9">
                  <c:v>0.71</c:v>
                </c:pt>
                <c:pt idx="10">
                  <c:v>0.76</c:v>
                </c:pt>
                <c:pt idx="11">
                  <c:v>0.82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3309952"/>
        <c:axId val="173311488"/>
      </c:barChart>
      <c:catAx>
        <c:axId val="173309952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173311488"/>
        <c:crosses val="autoZero"/>
        <c:auto val="1"/>
        <c:lblAlgn val="ctr"/>
        <c:lblOffset val="20"/>
        <c:noMultiLvlLbl val="0"/>
      </c:catAx>
      <c:valAx>
        <c:axId val="17331148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7330995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396701103287927E-4"/>
          <c:y val="7.5400188323917138E-4"/>
          <c:w val="0.49906220954932257"/>
          <c:h val="0.9988410121845883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Description A</c:v>
                </c:pt>
              </c:strCache>
            </c:strRef>
          </c:tx>
          <c:spPr>
            <a:solidFill>
              <a:srgbClr val="0070C0"/>
            </a:solidFill>
            <a:ln w="76200" cap="flat">
              <a:noFill/>
              <a:miter lim="800000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 w="76200" cap="flat">
                <a:noFill/>
                <a:miter lim="800000"/>
              </a:ln>
              <a:effectLst/>
            </c:spPr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23%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45%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53%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71%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76%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tx>
                <c:rich>
                  <a:bodyPr rot="0" vert="horz"/>
                  <a:lstStyle/>
                  <a:p>
                    <a:pPr>
                      <a:defRPr sz="2400" b="0">
                        <a:solidFill>
                          <a:srgbClr val="595959"/>
                        </a:solidFill>
                        <a:latin typeface="+mj-lt"/>
                      </a:defRPr>
                    </a:pPr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82%</a:t>
                    </a:r>
                    <a:endParaRPr lang="en-US" b="1" dirty="0">
                      <a:solidFill>
                        <a:schemeClr val="accent1"/>
                      </a:solidFill>
                      <a:latin typeface="Calibri Light" panose="020F0302020204030204" pitchFamily="34" charset="0"/>
                    </a:endParaRPr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2400" b="0">
                    <a:solidFill>
                      <a:srgbClr val="595959"/>
                    </a:solidFill>
                    <a:latin typeface="+mj-lt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Sheet1!$B$1:$K$1</c:f>
              <c:numCache>
                <c:formatCode>General</c:formatCode>
                <c:ptCount val="10"/>
                <c:pt idx="0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  <c:pt idx="8">
                  <c:v>2024</c:v>
                </c:pt>
                <c:pt idx="9">
                  <c:v>2025</c:v>
                </c:pt>
              </c:numCache>
            </c:numRef>
          </c:cat>
          <c:val>
            <c:numRef>
              <c:f>Sheet1!$B$2:$K$2</c:f>
              <c:numCache>
                <c:formatCode>0%</c:formatCode>
                <c:ptCount val="10"/>
                <c:pt idx="0">
                  <c:v>0.23</c:v>
                </c:pt>
                <c:pt idx="1">
                  <c:v>0.23</c:v>
                </c:pt>
                <c:pt idx="2">
                  <c:v>0.23</c:v>
                </c:pt>
                <c:pt idx="3">
                  <c:v>0.23</c:v>
                </c:pt>
                <c:pt idx="4">
                  <c:v>0.23</c:v>
                </c:pt>
                <c:pt idx="5">
                  <c:v>0.45</c:v>
                </c:pt>
                <c:pt idx="6">
                  <c:v>0.53</c:v>
                </c:pt>
                <c:pt idx="7">
                  <c:v>0.71</c:v>
                </c:pt>
                <c:pt idx="8">
                  <c:v>0.76</c:v>
                </c:pt>
                <c:pt idx="9">
                  <c:v>0.82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3018496"/>
        <c:axId val="179351936"/>
      </c:barChart>
      <c:catAx>
        <c:axId val="173018496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179351936"/>
        <c:crosses val="autoZero"/>
        <c:auto val="1"/>
        <c:lblAlgn val="ctr"/>
        <c:lblOffset val="20"/>
        <c:noMultiLvlLbl val="0"/>
      </c:catAx>
      <c:valAx>
        <c:axId val="17935193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7301849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396701103287927E-4"/>
          <c:y val="7.5400188323917138E-4"/>
          <c:w val="0.99945603298896712"/>
          <c:h val="0.9988410121845883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Description A</c:v>
                </c:pt>
              </c:strCache>
            </c:strRef>
          </c:tx>
          <c:spPr>
            <a:solidFill>
              <a:srgbClr val="0070C0"/>
            </a:solidFill>
            <a:ln w="76200" cap="flat">
              <a:noFill/>
              <a:miter lim="800000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 w="76200" cap="flat">
                <a:noFill/>
                <a:miter lim="800000"/>
              </a:ln>
              <a:effectLst/>
            </c:spPr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 w="76200" cap="flat">
                <a:noFill/>
                <a:miter lim="800000"/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23%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45%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53%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71%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76%</a:t>
                    </a:r>
                    <a:endParaRPr lang="en-US" dirty="0">
                      <a:latin typeface="Calibri Light" panose="020F0302020204030204" pitchFamily="34" charset="0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tx>
                <c:rich>
                  <a:bodyPr rot="0" vert="horz"/>
                  <a:lstStyle/>
                  <a:p>
                    <a:pPr>
                      <a:defRPr sz="2400" b="0">
                        <a:solidFill>
                          <a:srgbClr val="595959"/>
                        </a:solidFill>
                        <a:latin typeface="+mj-lt"/>
                      </a:defRPr>
                    </a:pPr>
                    <a:r>
                      <a:rPr lang="en-US" sz="2400" b="0" dirty="0">
                        <a:solidFill>
                          <a:srgbClr val="595959"/>
                        </a:solidFill>
                        <a:latin typeface="+mj-lt"/>
                      </a:rPr>
                      <a:t>82%</a:t>
                    </a:r>
                    <a:endParaRPr lang="en-US" b="1" dirty="0">
                      <a:solidFill>
                        <a:schemeClr val="accent1"/>
                      </a:solidFill>
                      <a:latin typeface="Calibri Light" panose="020F0302020204030204" pitchFamily="34" charset="0"/>
                    </a:endParaRPr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2400" b="0">
                    <a:solidFill>
                      <a:srgbClr val="595959"/>
                    </a:solidFill>
                    <a:latin typeface="+mj-lt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Sheet1!$B$1:$G$1</c:f>
              <c:numCache>
                <c:formatCode>General</c:formatCode>
                <c:ptCount val="6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</c:numCache>
            </c:numRef>
          </c:cat>
          <c:val>
            <c:numRef>
              <c:f>Sheet1!$B$2:$G$2</c:f>
              <c:numCache>
                <c:formatCode>0%</c:formatCode>
                <c:ptCount val="6"/>
                <c:pt idx="0">
                  <c:v>0.23</c:v>
                </c:pt>
                <c:pt idx="1">
                  <c:v>0.45</c:v>
                </c:pt>
                <c:pt idx="2">
                  <c:v>0.53</c:v>
                </c:pt>
                <c:pt idx="3">
                  <c:v>0.71</c:v>
                </c:pt>
                <c:pt idx="4">
                  <c:v>0.76</c:v>
                </c:pt>
                <c:pt idx="5">
                  <c:v>0.82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93409280"/>
        <c:axId val="119734272"/>
      </c:barChart>
      <c:catAx>
        <c:axId val="93409280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119734272"/>
        <c:crosses val="autoZero"/>
        <c:auto val="1"/>
        <c:lblAlgn val="ctr"/>
        <c:lblOffset val="20"/>
        <c:noMultiLvlLbl val="0"/>
      </c:catAx>
      <c:valAx>
        <c:axId val="11973427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9340928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D39F0-67F7-47CA-98D5-0127F7C14ECB}" type="datetimeFigureOut">
              <a:rPr lang="de-DE" smtClean="0"/>
              <a:t>03.12.2016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C595F-8E4E-4171-A522-0BBDA941FAC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124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C9874-DE1E-48CB-A603-4C70CD126593}" type="datetimeFigureOut">
              <a:rPr lang="de-DE" smtClean="0"/>
              <a:pPr/>
              <a:t>03.12.2016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CEB38-DA38-4F43-AFB8-94FE45CA586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76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4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14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15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17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18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19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5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6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7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8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9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10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11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29644-27C0-4655-9503-40E917BF2C4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/>
            <a:fld id="{0C7B8A1B-A169-42ED-96E3-CF5B68CF2C7A}" type="slidenum">
              <a:rPr lang="en-US" sz="1300" smtClean="0"/>
              <a:pPr algn="r" defTabSz="947738"/>
              <a:t>13</a:t>
            </a:fld>
            <a:endParaRPr lang="en-US" sz="1300" dirty="0"/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5700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en-US" noProof="1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1" y="0"/>
            <a:ext cx="9143998" cy="5803200"/>
          </a:xfrm>
          <a:prstGeom prst="rect">
            <a:avLst/>
          </a:prstGeom>
          <a:solidFill>
            <a:srgbClr val="292929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defTabSz="914309"/>
            <a:endParaRPr lang="de-DE" sz="1900" dirty="0">
              <a:solidFill>
                <a:prstClr val="black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783384" y="1"/>
            <a:ext cx="7577234" cy="374144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ctr">
              <a:lnSpc>
                <a:spcPct val="80000"/>
              </a:lnSpc>
              <a:defRPr sz="8800" b="0" cap="all">
                <a:solidFill>
                  <a:srgbClr val="FFFFFF"/>
                </a:solidFill>
                <a:latin typeface="Bebas Neue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1"/>
          </p:nvPr>
        </p:nvSpPr>
        <p:spPr>
          <a:xfrm>
            <a:off x="783384" y="3741442"/>
            <a:ext cx="7577234" cy="2061759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lnSpc>
                <a:spcPct val="80000"/>
              </a:lnSpc>
              <a:buNone/>
              <a:defRPr sz="4400">
                <a:solidFill>
                  <a:srgbClr val="B2B2B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1637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415584" y="410830"/>
            <a:ext cx="8322913" cy="1073122"/>
          </a:xfrm>
          <a:prstGeom prst="rect">
            <a:avLst/>
          </a:prstGeom>
        </p:spPr>
        <p:txBody>
          <a:bodyPr lIns="0"/>
          <a:lstStyle>
            <a:lvl1pPr>
              <a:defRPr sz="38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22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5583" y="942478"/>
            <a:ext cx="8322755" cy="541474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>
                <a:solidFill>
                  <a:srgbClr val="7F7F7F"/>
                </a:solidFill>
              </a:defRPr>
            </a:lvl1pPr>
          </a:lstStyle>
          <a:p>
            <a:r>
              <a:rPr lang="en-US" noProof="1" smtClean="0">
                <a:latin typeface="Calibri Light" panose="020F0302020204030204" pitchFamily="34" charset="0"/>
              </a:rPr>
              <a:t>Enter your subheadline here</a:t>
            </a:r>
            <a:endParaRPr lang="en-US" noProof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15584" y="410830"/>
            <a:ext cx="8322913" cy="1073122"/>
          </a:xfrm>
          <a:prstGeom prst="rect">
            <a:avLst/>
          </a:prstGeom>
        </p:spPr>
        <p:txBody>
          <a:bodyPr lIns="0"/>
          <a:lstStyle>
            <a:lvl1pPr>
              <a:defRPr sz="3800">
                <a:solidFill>
                  <a:srgbClr val="00000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5583" y="942478"/>
            <a:ext cx="8322755" cy="541474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>
                <a:solidFill>
                  <a:srgbClr val="7F7F7F"/>
                </a:solidFill>
              </a:defRPr>
            </a:lvl1pPr>
          </a:lstStyle>
          <a:p>
            <a:r>
              <a:rPr lang="en-US" noProof="1" smtClean="0">
                <a:latin typeface="Calibri Light" panose="020F0302020204030204" pitchFamily="34" charset="0"/>
              </a:rPr>
              <a:t>Enter your subheadline here</a:t>
            </a:r>
            <a:endParaRPr lang="en-US" noProof="1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5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4D4D4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15584" y="410830"/>
            <a:ext cx="8322913" cy="1073122"/>
          </a:xfrm>
          <a:prstGeom prst="rect">
            <a:avLst/>
          </a:prstGeom>
        </p:spPr>
        <p:txBody>
          <a:bodyPr lIns="0"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5583" y="942478"/>
            <a:ext cx="8322755" cy="541474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>
                <a:solidFill>
                  <a:srgbClr val="FFFFFF"/>
                </a:solidFill>
              </a:defRPr>
            </a:lvl1pPr>
          </a:lstStyle>
          <a:p>
            <a:r>
              <a:rPr lang="en-US" noProof="1" smtClean="0">
                <a:latin typeface="Calibri Light" panose="020F0302020204030204" pitchFamily="34" charset="0"/>
              </a:rPr>
              <a:t>Enter your subheadline here</a:t>
            </a:r>
            <a:endParaRPr lang="en-US" noProof="1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2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926CC-E1C3-4738-BF04-68594B3D5623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06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1" r:id="rId2"/>
    <p:sldLayoutId id="2147483757" r:id="rId3"/>
    <p:sldLayoutId id="214748375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chart" Target="../charts/chart4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tags" Target="../tags/tag4.xml"/><Relationship Id="rId7" Type="http://schemas.openxmlformats.org/officeDocument/2006/relationships/chart" Target="../charts/char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9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Lending Club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Get a Loan &amp; </a:t>
            </a:r>
          </a:p>
          <a:p>
            <a:r>
              <a:rPr lang="en-US" dirty="0" smtClean="0"/>
              <a:t>Tips to Lessen Default Rates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842" y="6032310"/>
            <a:ext cx="492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Tianhong</a:t>
            </a:r>
            <a:r>
              <a:rPr lang="en-US" dirty="0" smtClean="0"/>
              <a:t> Ding &amp; William Raikes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83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Logistic Regression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045296"/>
              </p:ext>
            </p:extLst>
          </p:nvPr>
        </p:nvGraphicFramePr>
        <p:xfrm>
          <a:off x="207788" y="1596789"/>
          <a:ext cx="8530709" cy="3930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513"/>
                <a:gridCol w="2403732"/>
                <a:gridCol w="2403732"/>
                <a:gridCol w="2403732"/>
              </a:tblGrid>
              <a:tr h="436727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DTI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Loan Amount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Interaction (DTI * LA)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326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Coefficient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326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 95%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</a:rPr>
                        <a:t> CI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326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P-value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840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2"/>
                          </a:solidFill>
                        </a:rPr>
                        <a:t>Interpretation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96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Logistic Regression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574971" y="1750581"/>
            <a:ext cx="7832050" cy="645098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9400" indent="-1714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dirty="0" smtClean="0"/>
              <a:t>MONTH</a:t>
            </a:r>
          </a:p>
          <a:p>
            <a:pPr marL="279400" indent="-1714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dirty="0" smtClean="0"/>
              <a:t>EMPLOYMENT LENGTH</a:t>
            </a:r>
          </a:p>
        </p:txBody>
      </p:sp>
    </p:spTree>
    <p:extLst>
      <p:ext uri="{BB962C8B-B14F-4D97-AF65-F5344CB8AC3E}">
        <p14:creationId xmlns:p14="http://schemas.microsoft.com/office/powerpoint/2010/main" val="3313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0" y="4067033"/>
            <a:ext cx="9144000" cy="1101815"/>
          </a:xfrm>
          <a:solidFill>
            <a:srgbClr val="595959"/>
          </a:solidFill>
        </p:spPr>
        <p:txBody>
          <a:bodyPr anchor="ctr"/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    How to Get a Loan: Prediction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5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Prediction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16631" y="1604702"/>
            <a:ext cx="3345436" cy="4989513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/>
              <a:t>Show </a:t>
            </a:r>
            <a:r>
              <a:rPr lang="en-US" altLang="en-US" sz="2000" dirty="0"/>
              <a:t>ROC prediction rates for different models; select best model</a:t>
            </a:r>
            <a:r>
              <a:rPr lang="en-US" altLang="en-US" sz="2000" dirty="0" smtClean="0"/>
              <a:t>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err="1" smtClean="0"/>
              <a:t>Fdafd</a:t>
            </a:r>
            <a:endParaRPr lang="en-US" altLang="en-US" sz="2000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err="1" smtClean="0"/>
              <a:t>Fdsafdas</a:t>
            </a:r>
            <a:endParaRPr lang="en-US" altLang="en-US" sz="2000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err="1" smtClean="0"/>
              <a:t>Fdsafdsa</a:t>
            </a:r>
            <a:endParaRPr lang="en-US" altLang="en-US" sz="2000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err="1" smtClean="0"/>
              <a:t>Fdafdsa</a:t>
            </a:r>
            <a:endParaRPr lang="en-US" altLang="en-US" sz="2000" dirty="0" smtClean="0"/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  <p:graphicFrame>
        <p:nvGraphicFramePr>
          <p:cNvPr id="7" name="_color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1164719"/>
              </p:ext>
            </p:extLst>
          </p:nvPr>
        </p:nvGraphicFramePr>
        <p:xfrm>
          <a:off x="5581933" y="1325734"/>
          <a:ext cx="3275557" cy="4583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65302" y="619312"/>
            <a:ext cx="3521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 Fold Cross-Validated ROC Metric </a:t>
            </a:r>
            <a:r>
              <a:rPr lang="en-US" dirty="0"/>
              <a:t>(</a:t>
            </a:r>
            <a:r>
              <a:rPr lang="en-US" dirty="0" smtClean="0"/>
              <a:t>Mean)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582971"/>
              </p:ext>
            </p:extLst>
          </p:nvPr>
        </p:nvGraphicFramePr>
        <p:xfrm>
          <a:off x="3869763" y="1446379"/>
          <a:ext cx="1513651" cy="4217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651"/>
              </a:tblGrid>
              <a:tr h="714277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Logistic Regression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1592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Random Forests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08391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Linear Discriminant Analysis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1592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Generalized</a:t>
                      </a:r>
                      <a:r>
                        <a:rPr lang="en-US" sz="1400" b="0" baseline="0" dirty="0" smtClean="0">
                          <a:solidFill>
                            <a:schemeClr val="tx2"/>
                          </a:solidFill>
                        </a:rPr>
                        <a:t> Additive Model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1592">
                <a:tc>
                  <a:txBody>
                    <a:bodyPr/>
                    <a:lstStyle/>
                    <a:p>
                      <a:pPr algn="r"/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51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Prediction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03239" y="1768475"/>
            <a:ext cx="5897562" cy="4989513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Assumption: Inference from Logistic carries over to “Black Box” predictive models</a:t>
            </a:r>
            <a:r>
              <a:rPr lang="en-US" altLang="en-US" dirty="0" smtClean="0"/>
              <a:t>. Use Some Comparisons – Simulations Perhaps</a:t>
            </a:r>
            <a:endParaRPr lang="en-US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0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conclusion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03239" y="1768475"/>
            <a:ext cx="5897562" cy="4989513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Any implications / limitations?</a:t>
            </a:r>
          </a:p>
          <a:p>
            <a:pPr marL="8890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Confounders</a:t>
            </a:r>
          </a:p>
          <a:p>
            <a:pPr marL="8890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Time Series</a:t>
            </a:r>
          </a:p>
          <a:p>
            <a:pPr marL="889000" lvl="1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Prediction &amp; Inference Comparisons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How does one get a loan?</a:t>
            </a:r>
            <a:endParaRPr lang="en-US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2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lessen defaults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4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Data Descriptions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Lessen Defaults</a:t>
            </a:r>
            <a:endParaRPr lang="en-US" dirty="0">
              <a:latin typeface="Calibri Light" panose="020F0302020204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060027"/>
              </p:ext>
            </p:extLst>
          </p:nvPr>
        </p:nvGraphicFramePr>
        <p:xfrm>
          <a:off x="415583" y="1483952"/>
          <a:ext cx="830238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893"/>
                <a:gridCol w="4816035"/>
                <a:gridCol w="2074461"/>
              </a:tblGrid>
              <a:tr h="26802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Variable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Notes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Loan Amount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Amount Requested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(and Granted) by Borrower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Full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Amounts are Usually Granted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 Date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Date of Application or Loan Granted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~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7 Days Difference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Debt-to-Income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Ratio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Monthly Debt Payments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/ Monthly Income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Excludes Mortgage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Employment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Length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Employment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Length in Years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Zip Code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Zip Code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Exploratory Data analysis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Lessen Defaults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5904" y="3138985"/>
            <a:ext cx="2784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EDA – explore data based on default </a:t>
            </a:r>
            <a:r>
              <a:rPr lang="en-US" altLang="en-US" dirty="0" smtClean="0"/>
              <a:t>rates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Feature </a:t>
            </a:r>
            <a:r>
              <a:rPr lang="en-US" altLang="en-US" dirty="0"/>
              <a:t>Engineering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2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Logistic Regression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Lessen Defaults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9934" y="1978925"/>
            <a:ext cx="38077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What variables are impacting likelihood to default?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How can Lending Club intervene when warning signs are present? What will the result be?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Has this changed over time?  Is time a factor in the inferential model?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Report assumptions, residual analysis and diagnostic testing. 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3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92457" y="0"/>
            <a:ext cx="3196530" cy="6877050"/>
          </a:xfrm>
          <a:prstGeom prst="rect">
            <a:avLst/>
          </a:prstGeom>
          <a:solidFill>
            <a:srgbClr val="595959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1800000" rIns="180000" bIns="0" rtlCol="0" anchor="t"/>
          <a:lstStyle/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FFFFFF"/>
                </a:solidFill>
                <a:latin typeface="Bebas Neue" panose="020B0506020202020201" pitchFamily="34" charset="0"/>
              </a:rPr>
              <a:t>What is the lending Club?</a:t>
            </a:r>
            <a:endParaRPr lang="en-US" sz="1600" dirty="0" smtClean="0">
              <a:solidFill>
                <a:srgbClr val="FFFFFF"/>
              </a:solidFill>
              <a:latin typeface="Calibri Light" panose="020F03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  <a:latin typeface="Calibri Light" panose="020F03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altLang="en-US" sz="1600" i="1" dirty="0"/>
              <a:t>“Lending Club’s platform has the potential to profoundly transform traditional banking over the next decade.” </a:t>
            </a:r>
            <a:endParaRPr lang="en-US" altLang="en-US" sz="1600" i="1" dirty="0" smtClean="0"/>
          </a:p>
          <a:p>
            <a:pPr algn="ctr">
              <a:lnSpc>
                <a:spcPct val="90000"/>
              </a:lnSpc>
            </a:pPr>
            <a:endParaRPr lang="en-US" altLang="en-US" sz="1600" dirty="0" smtClean="0"/>
          </a:p>
          <a:p>
            <a:pPr>
              <a:lnSpc>
                <a:spcPct val="90000"/>
              </a:lnSpc>
            </a:pPr>
            <a:r>
              <a:rPr lang="en-US" altLang="en-US" sz="1600" dirty="0" smtClean="0"/>
              <a:t>- Larry Summers, Former US Treasury Secretary</a:t>
            </a:r>
          </a:p>
          <a:p>
            <a:pPr marL="285750" indent="-285750" algn="ctr">
              <a:lnSpc>
                <a:spcPct val="90000"/>
              </a:lnSpc>
              <a:buFontTx/>
              <a:buChar char="-"/>
            </a:pPr>
            <a:endParaRPr lang="en-US" altLang="en-US" sz="1600" dirty="0"/>
          </a:p>
          <a:p>
            <a:pPr algn="ctr">
              <a:lnSpc>
                <a:spcPct val="90000"/>
              </a:lnSpc>
            </a:pPr>
            <a:r>
              <a:rPr lang="en-US" sz="1600" i="1" dirty="0" smtClean="0"/>
              <a:t>“The </a:t>
            </a:r>
            <a:r>
              <a:rPr lang="en-US" sz="1600" i="1" dirty="0"/>
              <a:t>math pitch involves the increased efficiency of cutting out the banks, allowing relatively lower rates for borrowers and good returns for lenders</a:t>
            </a:r>
            <a:r>
              <a:rPr lang="en-US" sz="1600" i="1" dirty="0" smtClean="0"/>
              <a:t>.”</a:t>
            </a:r>
            <a:endParaRPr lang="en-US" altLang="en-US" sz="1600" i="1" dirty="0"/>
          </a:p>
          <a:p>
            <a:pPr>
              <a:lnSpc>
                <a:spcPct val="90000"/>
              </a:lnSpc>
            </a:pPr>
            <a:endParaRPr lang="en-US" sz="16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FFFFFF"/>
                </a:solidFill>
              </a:rPr>
              <a:t>- New York Times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392457" y="-13650"/>
            <a:ext cx="3196530" cy="14193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94079" y="518610"/>
            <a:ext cx="503602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413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altLang="en-US" sz="1400" dirty="0"/>
              <a:t>Founded in 2006, LC is a US peer-to-peer lending company, headquartered in San Francisco, California. It was the first peer-to-peer lender to register its offerings as securities with the Securities and Exchange Commission (SEC), and to offer loan trading on a secondary market</a:t>
            </a:r>
            <a:r>
              <a:rPr lang="en-US" altLang="en-US" sz="1400" dirty="0" smtClean="0"/>
              <a:t>.</a:t>
            </a:r>
          </a:p>
          <a:p>
            <a:pPr marL="285750" indent="-285750">
              <a:spcAft>
                <a:spcPts val="1413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altLang="en-US" sz="1400" dirty="0" smtClean="0"/>
              <a:t>The </a:t>
            </a:r>
            <a:r>
              <a:rPr lang="en-US" altLang="en-US" sz="1400" dirty="0"/>
              <a:t>world’s largest online credit marketplace, facilitating personal loans, business loans, and financing for elective medical procedures.</a:t>
            </a:r>
          </a:p>
          <a:p>
            <a:pPr marL="285750" indent="-285750">
              <a:spcAft>
                <a:spcPts val="1413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altLang="en-US" sz="1400" dirty="0"/>
              <a:t>Loans funded to date: $22,659,522,884; Loans funded last quarter $1,972,033,973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794079" y="3782708"/>
            <a:ext cx="503602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400" dirty="0"/>
              <a:t>HOW IT WORKS: </a:t>
            </a:r>
            <a:r>
              <a:rPr lang="en-US" altLang="en-US" sz="1400" dirty="0" smtClean="0"/>
              <a:t> </a:t>
            </a:r>
            <a:endParaRPr lang="en-US" altLang="en-US" sz="1400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400" dirty="0"/>
              <a:t>“Customers interested in a loan complete a simple application at LendingClub.com”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400" dirty="0"/>
              <a:t>“We leverage online data and technology to quickly assess risk, determine a credit rating and assign appropriate interest rates. Qualified applicants receive offers in just minutes and can evaluate loan options with no impact to their credit score”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400" dirty="0"/>
              <a:t>“Investors ranging from individuals to institutions select loans in which to invest and can earn monthly returns”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527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5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1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0" y="4067033"/>
            <a:ext cx="9144000" cy="1101815"/>
          </a:xfrm>
          <a:solidFill>
            <a:srgbClr val="595959"/>
          </a:solidFill>
        </p:spPr>
        <p:txBody>
          <a:bodyPr anchor="ctr"/>
          <a:lstStyle/>
          <a:p>
            <a:r>
              <a:rPr lang="en-US" sz="3000" b="1" dirty="0" smtClean="0">
                <a:solidFill>
                  <a:schemeClr val="bg1"/>
                </a:solidFill>
              </a:rPr>
              <a:t>    How to Get a Loan: Inference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97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Data Descriptions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007748"/>
              </p:ext>
            </p:extLst>
          </p:nvPr>
        </p:nvGraphicFramePr>
        <p:xfrm>
          <a:off x="415583" y="1483952"/>
          <a:ext cx="830238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893"/>
                <a:gridCol w="4816035"/>
                <a:gridCol w="2074461"/>
              </a:tblGrid>
              <a:tr h="26802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Variable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Notes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Loan Amount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Amount Requested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(and Granted) by Borrower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Full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Amounts are Usually Granted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 Date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Date of Application or Loan Granted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~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7 Days Difference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Debt-to-Income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Ratio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Monthly Debt Payments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/ Monthly Income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Excludes Mortgage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Employment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Length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Employment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Length in Years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Status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Grant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ed a Loan or Rejected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Outcome Variable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Zip Code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Zip Code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5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Exploratory Data analysis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8740" y="1552271"/>
            <a:ext cx="1760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Loan Amount</a:t>
            </a:r>
            <a:endParaRPr lang="en-US" sz="2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455159" y="1552271"/>
            <a:ext cx="1760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DTI</a:t>
            </a:r>
            <a:endParaRPr lang="en-US" sz="2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41578" y="1552271"/>
            <a:ext cx="203288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Interaction </a:t>
            </a:r>
          </a:p>
          <a:p>
            <a:pPr algn="ctr"/>
            <a:r>
              <a:rPr lang="en-US" sz="1500" dirty="0" smtClean="0"/>
              <a:t>(DTI x Loan Amount)</a:t>
            </a:r>
            <a:endParaRPr 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2715904" y="3138985"/>
            <a:ext cx="278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boxplots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5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Exploratory Data analysis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188" y="1361199"/>
            <a:ext cx="286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Employment Length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221688" y="1361199"/>
            <a:ext cx="203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Month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33558" y="1361199"/>
            <a:ext cx="203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Year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  <p:graphicFrame>
        <p:nvGraphicFramePr>
          <p:cNvPr id="13" name="_color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258223"/>
              </p:ext>
            </p:extLst>
          </p:nvPr>
        </p:nvGraphicFramePr>
        <p:xfrm>
          <a:off x="1382906" y="1817723"/>
          <a:ext cx="2695165" cy="4583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776294"/>
              </p:ext>
            </p:extLst>
          </p:nvPr>
        </p:nvGraphicFramePr>
        <p:xfrm>
          <a:off x="407718" y="1817725"/>
          <a:ext cx="984356" cy="458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356"/>
              </a:tblGrid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&lt; 1 year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r>
                        <a:rPr lang="en-US" sz="1400" b="0" baseline="0" dirty="0" smtClean="0">
                          <a:solidFill>
                            <a:schemeClr val="tx2"/>
                          </a:solidFill>
                        </a:rPr>
                        <a:t> year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2 years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3 years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4 years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5 years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6 years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7 years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8 years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9 years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10+ years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_color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3627479"/>
              </p:ext>
            </p:extLst>
          </p:nvPr>
        </p:nvGraphicFramePr>
        <p:xfrm>
          <a:off x="4453688" y="1836220"/>
          <a:ext cx="2695165" cy="4583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095317"/>
              </p:ext>
            </p:extLst>
          </p:nvPr>
        </p:nvGraphicFramePr>
        <p:xfrm>
          <a:off x="3464852" y="1836222"/>
          <a:ext cx="984356" cy="4565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356"/>
              </a:tblGrid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Jan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Feb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March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April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May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June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July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Aug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Sept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Oct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Nov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438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Dec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_color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22167558"/>
              </p:ext>
            </p:extLst>
          </p:nvPr>
        </p:nvGraphicFramePr>
        <p:xfrm>
          <a:off x="7366243" y="1845197"/>
          <a:ext cx="2695165" cy="4167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258637"/>
              </p:ext>
            </p:extLst>
          </p:nvPr>
        </p:nvGraphicFramePr>
        <p:xfrm>
          <a:off x="6391055" y="1845199"/>
          <a:ext cx="984356" cy="416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356"/>
              </a:tblGrid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2007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2008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2009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2010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2011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2012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2013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2014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2015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670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2016</a:t>
                      </a:r>
                      <a:endParaRPr lang="en-US" sz="14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65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Exploratory Data analysis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836" y="1552271"/>
            <a:ext cx="55136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FICO Score (A Confounder)</a:t>
            </a:r>
            <a:endParaRPr lang="en-US" sz="2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88666" y="3603852"/>
            <a:ext cx="278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8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Logistic Regression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574971" y="1750581"/>
            <a:ext cx="7832050" cy="645098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9400" indent="-1714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dirty="0" smtClean="0"/>
              <a:t>Quasi-Perfection Separation</a:t>
            </a:r>
          </a:p>
          <a:p>
            <a:pPr marL="279400" indent="-1714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dirty="0" smtClean="0"/>
              <a:t>Model Transformation (LOG OR REMOVAL; DO NOT HAVE LOANS GREATER THAN X)</a:t>
            </a:r>
          </a:p>
          <a:p>
            <a:pPr marL="279400" indent="-1714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dirty="0" smtClean="0"/>
              <a:t>AIC</a:t>
            </a:r>
          </a:p>
          <a:p>
            <a:pPr marL="279400" indent="-1714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9726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noProof="1" smtClean="0"/>
              <a:t>Logistic Regression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How to Get a Loan</a:t>
            </a: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0" b="31687"/>
          <a:stretch/>
        </p:blipFill>
        <p:spPr>
          <a:xfrm>
            <a:off x="6916841" y="5914932"/>
            <a:ext cx="1801131" cy="799763"/>
          </a:xfrm>
          <a:prstGeom prst="rect">
            <a:avLst/>
          </a:prstGeom>
        </p:spPr>
      </p:pic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574971" y="1750581"/>
            <a:ext cx="7832050" cy="645098"/>
          </a:xfrm>
          <a:prstGeom prst="rect">
            <a:avLst/>
          </a:prstGeom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9400" indent="-1714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dirty="0" smtClean="0"/>
              <a:t>Quasi-Perfection Separation</a:t>
            </a:r>
          </a:p>
          <a:p>
            <a:pPr marL="279400" indent="-1714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dirty="0" smtClean="0"/>
              <a:t>Model Transformation (LOG OR REMOVAL; DO NOT HAVE LOANS GREATER THAN X)</a:t>
            </a:r>
          </a:p>
          <a:p>
            <a:pPr marL="279400" indent="-1714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dirty="0" smtClean="0"/>
              <a:t>AIC</a:t>
            </a:r>
          </a:p>
          <a:p>
            <a:pPr marL="279400" indent="-171450">
              <a:spcBef>
                <a:spcPts val="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dirty="0" smtClean="0"/>
              <a:t>Check Residuals and Diagnostics</a:t>
            </a:r>
          </a:p>
        </p:txBody>
      </p:sp>
    </p:spTree>
    <p:extLst>
      <p:ext uri="{BB962C8B-B14F-4D97-AF65-F5344CB8AC3E}">
        <p14:creationId xmlns:p14="http://schemas.microsoft.com/office/powerpoint/2010/main" val="86396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XTnlB3KpkK7LJ09MxjVs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XTnlB3KpkK7LJ09MxjVs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XTnlB3KpkK7LJ09MxjVs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XTnlB3KpkK7LJ09MxjVsA"/>
</p:tagLst>
</file>

<file path=ppt/theme/theme1.xml><?xml version="1.0" encoding="utf-8"?>
<a:theme xmlns:a="http://schemas.openxmlformats.org/drawingml/2006/main" name="Office Theme">
  <a:themeElements>
    <a:clrScheme name="Benutzerdefiniert 12">
      <a:dk1>
        <a:sysClr val="windowText" lastClr="000000"/>
      </a:dk1>
      <a:lt1>
        <a:sysClr val="window" lastClr="FFFFFF"/>
      </a:lt1>
      <a:dk2>
        <a:srgbClr val="262626"/>
      </a:dk2>
      <a:lt2>
        <a:srgbClr val="FFFFFF"/>
      </a:lt2>
      <a:accent1>
        <a:srgbClr val="2890C4"/>
      </a:accent1>
      <a:accent2>
        <a:srgbClr val="6B9B1A"/>
      </a:accent2>
      <a:accent3>
        <a:srgbClr val="FB9B03"/>
      </a:accent3>
      <a:accent4>
        <a:srgbClr val="FBBE09"/>
      </a:accent4>
      <a:accent5>
        <a:srgbClr val="7E4E96"/>
      </a:accent5>
      <a:accent6>
        <a:srgbClr val="C00000"/>
      </a:accent6>
      <a:hlink>
        <a:srgbClr val="C00000"/>
      </a:hlink>
      <a:folHlink>
        <a:srgbClr val="000000"/>
      </a:folHlink>
    </a:clrScheme>
    <a:fontScheme name="Benutzerdefiniert 2">
      <a:majorFont>
        <a:latin typeface="Bebas Neue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2035</TotalTime>
  <Words>807</Words>
  <Application>Microsoft Office PowerPoint</Application>
  <PresentationFormat>On-screen Show (4:3)</PresentationFormat>
  <Paragraphs>223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Bebas Neue</vt:lpstr>
      <vt:lpstr>Calibri Light</vt:lpstr>
      <vt:lpstr>Wingdings</vt:lpstr>
      <vt:lpstr>Office Theme</vt:lpstr>
      <vt:lpstr>Lending Club</vt:lpstr>
      <vt:lpstr>PowerPoint Presentation</vt:lpstr>
      <vt:lpstr>PowerPoint Presentation</vt:lpstr>
      <vt:lpstr>Data Descriptions</vt:lpstr>
      <vt:lpstr>Exploratory Data analysis</vt:lpstr>
      <vt:lpstr>Exploratory Data analysis</vt:lpstr>
      <vt:lpstr>Exploratory Data analysis</vt:lpstr>
      <vt:lpstr>Logistic Regression</vt:lpstr>
      <vt:lpstr>Logistic Regression</vt:lpstr>
      <vt:lpstr>Logistic Regression</vt:lpstr>
      <vt:lpstr>Logistic Regression</vt:lpstr>
      <vt:lpstr>PowerPoint Presentation</vt:lpstr>
      <vt:lpstr>Prediction</vt:lpstr>
      <vt:lpstr>Prediction</vt:lpstr>
      <vt:lpstr>conclusion</vt:lpstr>
      <vt:lpstr>How to lessen defaults</vt:lpstr>
      <vt:lpstr>Data Descriptions</vt:lpstr>
      <vt:lpstr>Exploratory Data analysis</vt:lpstr>
      <vt:lpstr>Logistic Regression</vt:lpstr>
      <vt:lpstr>PowerPoint Presentation</vt:lpstr>
      <vt:lpstr>PowerPoint Presentation</vt:lpstr>
    </vt:vector>
  </TitlesOfParts>
  <Company>Presentationload GmbH</Company>
  <LinksUpToDate>false</LinksUpToDate>
  <SharedDoc>false</SharedDoc>
  <HyperlinkBase>www.presentationload.com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ST001 Flat Design BASICS</dc:title>
  <dc:creator>PresentationLoad</dc:creator>
  <cp:keywords>PresentationLoad</cp:keywords>
  <dc:description>Professional PowerPoint templates for download</dc:description>
  <cp:lastModifiedBy>Rubino, Malena (GfK)</cp:lastModifiedBy>
  <cp:revision>1315</cp:revision>
  <dcterms:created xsi:type="dcterms:W3CDTF">2010-05-21T10:35:54Z</dcterms:created>
  <dcterms:modified xsi:type="dcterms:W3CDTF">2016-12-04T18:15:17Z</dcterms:modified>
</cp:coreProperties>
</file>